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saveSubsetFonts="1" autoCompressPictures="0">
  <p:sldMasterIdLst>
    <p:sldMasterId id="2147483671" r:id="rId1"/>
  </p:sldMasterIdLst>
  <p:notesMasterIdLst>
    <p:notesMasterId r:id="rId40"/>
  </p:notesMasterIdLst>
  <p:handoutMasterIdLst>
    <p:handoutMasterId r:id="rId41"/>
  </p:handoutMasterIdLst>
  <p:sldIdLst>
    <p:sldId id="256" r:id="rId2"/>
    <p:sldId id="340" r:id="rId3"/>
    <p:sldId id="341" r:id="rId4"/>
    <p:sldId id="262" r:id="rId5"/>
    <p:sldId id="258" r:id="rId6"/>
    <p:sldId id="312" r:id="rId7"/>
    <p:sldId id="302" r:id="rId8"/>
    <p:sldId id="259" r:id="rId9"/>
    <p:sldId id="304" r:id="rId10"/>
    <p:sldId id="307" r:id="rId11"/>
    <p:sldId id="328" r:id="rId12"/>
    <p:sldId id="305" r:id="rId13"/>
    <p:sldId id="306" r:id="rId14"/>
    <p:sldId id="309" r:id="rId15"/>
    <p:sldId id="311" r:id="rId16"/>
    <p:sldId id="308" r:id="rId17"/>
    <p:sldId id="342" r:id="rId18"/>
    <p:sldId id="329" r:id="rId19"/>
    <p:sldId id="310" r:id="rId20"/>
    <p:sldId id="343" r:id="rId21"/>
    <p:sldId id="318" r:id="rId22"/>
    <p:sldId id="319" r:id="rId23"/>
    <p:sldId id="320" r:id="rId24"/>
    <p:sldId id="321" r:id="rId25"/>
    <p:sldId id="313" r:id="rId26"/>
    <p:sldId id="323" r:id="rId27"/>
    <p:sldId id="330" r:id="rId28"/>
    <p:sldId id="331" r:id="rId29"/>
    <p:sldId id="333" r:id="rId30"/>
    <p:sldId id="332" r:id="rId31"/>
    <p:sldId id="334" r:id="rId32"/>
    <p:sldId id="336" r:id="rId33"/>
    <p:sldId id="335" r:id="rId34"/>
    <p:sldId id="325" r:id="rId35"/>
    <p:sldId id="337" r:id="rId36"/>
    <p:sldId id="339" r:id="rId37"/>
    <p:sldId id="326" r:id="rId38"/>
    <p:sldId id="268" r:id="rId39"/>
  </p:sldIdLst>
  <p:sldSz cx="9144000" cy="5143500" type="screen16x9"/>
  <p:notesSz cx="6858000" cy="9144000"/>
  <p:embeddedFontLst>
    <p:embeddedFont>
      <p:font typeface="Aharoni" panose="02010803020104030203" pitchFamily="2" charset="-79"/>
      <p:bold r:id="rId42"/>
    </p:embeddedFont>
    <p:embeddedFont>
      <p:font typeface="Alfa Slab One" panose="020F0502020204030204" pitchFamily="34" charset="0"/>
      <p:regular r:id="rId43"/>
      <p:bold r:id="rId44"/>
      <p:italic r:id="rId45"/>
      <p:boldItalic r:id="rId46"/>
    </p:embeddedFont>
    <p:embeddedFont>
      <p:font typeface="Andale Mono" panose="020B0509000000000004" pitchFamily="49" charset="0"/>
      <p:regular r:id="rId47"/>
    </p:embeddedFont>
    <p:embeddedFont>
      <p:font typeface="Baloo Bhaijaan" panose="03080902040302020200" pitchFamily="66" charset="-78"/>
      <p:regular r:id="rId48"/>
    </p:embeddedFont>
    <p:embeddedFont>
      <p:font typeface="Baloo Tamma 2" panose="03080502040302020200" pitchFamily="66" charset="77"/>
      <p:regular r:id="rId49"/>
      <p:bold r:id="rId50"/>
    </p:embeddedFont>
    <p:embeddedFont>
      <p:font typeface="Cambria Math" panose="02040503050406030204" pitchFamily="18" charset="0"/>
      <p:regular r:id="rId51"/>
    </p:embeddedFont>
    <p:embeddedFont>
      <p:font typeface="Maven Pro" pitchFamily="2" charset="77"/>
      <p:regular r:id="rId52"/>
      <p:bold r:id="rId53"/>
    </p:embeddedFont>
    <p:embeddedFont>
      <p:font typeface="Maven Pro Medium" panose="020F0502020204030204" pitchFamily="34" charset="0"/>
      <p:regular r:id="rId54"/>
      <p:bold r:id="rId55"/>
      <p:italic r:id="rId56"/>
      <p:boldItalic r:id="rId57"/>
    </p:embeddedFont>
    <p:embeddedFont>
      <p:font typeface="Maven Pro SemiBold" panose="020F0502020204030204" pitchFamily="34" charset="0"/>
      <p:regular r:id="rId58"/>
      <p:bold r:id="rId59"/>
      <p:italic r:id="rId60"/>
      <p:boldItalic r:id="rId61"/>
    </p:embeddedFont>
    <p:embeddedFont>
      <p:font typeface="Roboto Condensed Light" panose="020F0302020204030204" pitchFamily="34" charset="0"/>
      <p:regular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D916"/>
    <a:srgbClr val="1DC3F7"/>
    <a:srgbClr val="79CCFF"/>
    <a:srgbClr val="F9FF00"/>
    <a:srgbClr val="FFF206"/>
    <a:srgbClr val="FFED19"/>
    <a:srgbClr val="FFED17"/>
    <a:srgbClr val="075063"/>
    <a:srgbClr val="03FF00"/>
    <a:srgbClr val="173C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9285B2-2820-4BDD-9FEC-788EF18C4AD7}">
  <a:tblStyle styleId="{4B9285B2-2820-4BDD-9FEC-788EF18C4A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8"/>
    <p:restoredTop sz="80624"/>
  </p:normalViewPr>
  <p:slideViewPr>
    <p:cSldViewPr snapToGrid="0">
      <p:cViewPr>
        <p:scale>
          <a:sx n="154" d="100"/>
          <a:sy n="154" d="100"/>
        </p:scale>
        <p:origin x="1192" y="-136"/>
      </p:cViewPr>
      <p:guideLst>
        <p:guide orient="horz" pos="1620"/>
        <p:guide pos="288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2363559164816781"/>
          <c:y val="0.35474995182673696"/>
          <c:w val="0.8640006775628376"/>
          <c:h val="0.43894909124839548"/>
        </c:manualLayout>
      </c:layout>
      <c:lineChart>
        <c:grouping val="standard"/>
        <c:varyColors val="0"/>
        <c:ser>
          <c:idx val="0"/>
          <c:order val="0"/>
          <c:tx>
            <c:strRef>
              <c:f>Sheet1!$B$1</c:f>
              <c:strCache>
                <c:ptCount val="1"/>
                <c:pt idx="0">
                  <c:v>Shark Attack</c:v>
                </c:pt>
              </c:strCache>
            </c:strRef>
          </c:tx>
          <c:spPr>
            <a:ln w="28575" cap="rnd">
              <a:solidFill>
                <a:schemeClr val="dk1">
                  <a:tint val="88500"/>
                </a:schemeClr>
              </a:solidFill>
              <a:round/>
            </a:ln>
            <a:effectLst/>
          </c:spPr>
          <c:marker>
            <c:symbol val="none"/>
          </c:marker>
          <c:cat>
            <c:strRef>
              <c:f>Sheet1!$A$2:$A$13</c:f>
              <c:strCache>
                <c:ptCount val="12"/>
                <c:pt idx="0">
                  <c:v>Jan</c:v>
                </c:pt>
                <c:pt idx="1">
                  <c:v>Feb</c:v>
                </c:pt>
                <c:pt idx="2">
                  <c:v>March</c:v>
                </c:pt>
                <c:pt idx="3">
                  <c:v>April</c:v>
                </c:pt>
                <c:pt idx="4">
                  <c:v>May</c:v>
                </c:pt>
                <c:pt idx="5">
                  <c:v>June</c:v>
                </c:pt>
                <c:pt idx="6">
                  <c:v>July</c:v>
                </c:pt>
                <c:pt idx="7">
                  <c:v>Aug</c:v>
                </c:pt>
                <c:pt idx="8">
                  <c:v>Sep</c:v>
                </c:pt>
                <c:pt idx="9">
                  <c:v>Oct</c:v>
                </c:pt>
                <c:pt idx="10">
                  <c:v>Nov</c:v>
                </c:pt>
                <c:pt idx="11">
                  <c:v>Dec</c:v>
                </c:pt>
              </c:strCache>
            </c:strRef>
          </c:cat>
          <c:val>
            <c:numRef>
              <c:f>Sheet1!$B$2:$B$13</c:f>
              <c:numCache>
                <c:formatCode>General</c:formatCode>
                <c:ptCount val="12"/>
                <c:pt idx="0">
                  <c:v>1</c:v>
                </c:pt>
                <c:pt idx="1">
                  <c:v>1</c:v>
                </c:pt>
                <c:pt idx="2">
                  <c:v>1.5</c:v>
                </c:pt>
                <c:pt idx="3">
                  <c:v>2</c:v>
                </c:pt>
                <c:pt idx="4">
                  <c:v>3</c:v>
                </c:pt>
                <c:pt idx="5">
                  <c:v>4</c:v>
                </c:pt>
                <c:pt idx="6">
                  <c:v>7</c:v>
                </c:pt>
                <c:pt idx="7">
                  <c:v>6</c:v>
                </c:pt>
                <c:pt idx="8">
                  <c:v>5</c:v>
                </c:pt>
                <c:pt idx="9">
                  <c:v>2</c:v>
                </c:pt>
                <c:pt idx="10">
                  <c:v>1</c:v>
                </c:pt>
                <c:pt idx="11">
                  <c:v>1</c:v>
                </c:pt>
              </c:numCache>
            </c:numRef>
          </c:val>
          <c:smooth val="0"/>
          <c:extLst>
            <c:ext xmlns:c16="http://schemas.microsoft.com/office/drawing/2014/chart" uri="{C3380CC4-5D6E-409C-BE32-E72D297353CC}">
              <c16:uniqueId val="{00000000-141B-2544-AAED-3505E937C9FE}"/>
            </c:ext>
          </c:extLst>
        </c:ser>
        <c:ser>
          <c:idx val="1"/>
          <c:order val="1"/>
          <c:tx>
            <c:strRef>
              <c:f>Sheet1!$C$1</c:f>
              <c:strCache>
                <c:ptCount val="1"/>
                <c:pt idx="0">
                  <c:v>Ice Cream Sale</c:v>
                </c:pt>
              </c:strCache>
            </c:strRef>
          </c:tx>
          <c:spPr>
            <a:ln w="28575" cap="rnd">
              <a:solidFill>
                <a:schemeClr val="dk1">
                  <a:tint val="55000"/>
                </a:schemeClr>
              </a:solidFill>
              <a:round/>
            </a:ln>
            <a:effectLst/>
          </c:spPr>
          <c:marker>
            <c:symbol val="none"/>
          </c:marker>
          <c:cat>
            <c:strRef>
              <c:f>Sheet1!$A$2:$A$13</c:f>
              <c:strCache>
                <c:ptCount val="12"/>
                <c:pt idx="0">
                  <c:v>Jan</c:v>
                </c:pt>
                <c:pt idx="1">
                  <c:v>Feb</c:v>
                </c:pt>
                <c:pt idx="2">
                  <c:v>March</c:v>
                </c:pt>
                <c:pt idx="3">
                  <c:v>April</c:v>
                </c:pt>
                <c:pt idx="4">
                  <c:v>May</c:v>
                </c:pt>
                <c:pt idx="5">
                  <c:v>June</c:v>
                </c:pt>
                <c:pt idx="6">
                  <c:v>July</c:v>
                </c:pt>
                <c:pt idx="7">
                  <c:v>Aug</c:v>
                </c:pt>
                <c:pt idx="8">
                  <c:v>Sep</c:v>
                </c:pt>
                <c:pt idx="9">
                  <c:v>Oct</c:v>
                </c:pt>
                <c:pt idx="10">
                  <c:v>Nov</c:v>
                </c:pt>
                <c:pt idx="11">
                  <c:v>Dec</c:v>
                </c:pt>
              </c:strCache>
            </c:strRef>
          </c:cat>
          <c:val>
            <c:numRef>
              <c:f>Sheet1!$C$2:$C$13</c:f>
              <c:numCache>
                <c:formatCode>General</c:formatCode>
                <c:ptCount val="12"/>
                <c:pt idx="0">
                  <c:v>1.5</c:v>
                </c:pt>
                <c:pt idx="1">
                  <c:v>1.5</c:v>
                </c:pt>
                <c:pt idx="2">
                  <c:v>1</c:v>
                </c:pt>
                <c:pt idx="3">
                  <c:v>2.2000000000000002</c:v>
                </c:pt>
                <c:pt idx="4">
                  <c:v>3</c:v>
                </c:pt>
                <c:pt idx="5">
                  <c:v>4.5</c:v>
                </c:pt>
                <c:pt idx="6">
                  <c:v>5.8</c:v>
                </c:pt>
                <c:pt idx="7">
                  <c:v>6.5</c:v>
                </c:pt>
                <c:pt idx="8">
                  <c:v>4</c:v>
                </c:pt>
                <c:pt idx="9">
                  <c:v>3</c:v>
                </c:pt>
                <c:pt idx="10">
                  <c:v>2</c:v>
                </c:pt>
                <c:pt idx="11">
                  <c:v>2</c:v>
                </c:pt>
              </c:numCache>
            </c:numRef>
          </c:val>
          <c:smooth val="0"/>
          <c:extLst>
            <c:ext xmlns:c16="http://schemas.microsoft.com/office/drawing/2014/chart" uri="{C3380CC4-5D6E-409C-BE32-E72D297353CC}">
              <c16:uniqueId val="{00000001-141B-2544-AAED-3505E937C9FE}"/>
            </c:ext>
          </c:extLst>
        </c:ser>
        <c:dLbls>
          <c:showLegendKey val="0"/>
          <c:showVal val="0"/>
          <c:showCatName val="0"/>
          <c:showSerName val="0"/>
          <c:showPercent val="0"/>
          <c:showBubbleSize val="0"/>
        </c:dLbls>
        <c:smooth val="0"/>
        <c:axId val="1815696671"/>
        <c:axId val="1816040479"/>
      </c:lineChart>
      <c:catAx>
        <c:axId val="181569667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816040479"/>
        <c:crosses val="autoZero"/>
        <c:auto val="1"/>
        <c:lblAlgn val="ctr"/>
        <c:lblOffset val="100"/>
        <c:noMultiLvlLbl val="0"/>
      </c:catAx>
      <c:valAx>
        <c:axId val="1816040479"/>
        <c:scaling>
          <c:orientation val="minMax"/>
        </c:scaling>
        <c:delete val="1"/>
        <c:axPos val="l"/>
        <c:numFmt formatCode="General" sourceLinked="1"/>
        <c:majorTickMark val="none"/>
        <c:minorTickMark val="none"/>
        <c:tickLblPos val="nextTo"/>
        <c:crossAx val="181569667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20242A-C37E-163D-5D28-60F7698CE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943E3F-4324-FCDC-7B3A-50574378F3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C7322F-66D4-D64F-9CFF-8D6621C61052}" type="datetimeFigureOut">
              <a:rPr lang="en-US" smtClean="0"/>
              <a:t>9/30/24</a:t>
            </a:fld>
            <a:endParaRPr lang="en-US"/>
          </a:p>
        </p:txBody>
      </p:sp>
      <p:sp>
        <p:nvSpPr>
          <p:cNvPr id="4" name="Footer Placeholder 3">
            <a:extLst>
              <a:ext uri="{FF2B5EF4-FFF2-40B4-BE49-F238E27FC236}">
                <a16:creationId xmlns:a16="http://schemas.microsoft.com/office/drawing/2014/main" id="{9B9DA315-DCEA-B4A1-A0C4-9A9276F3BC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8923536-BBCA-7722-C35D-0A38E96353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50C3DB-7452-7D4D-A367-2E31C44988EB}" type="slidenum">
              <a:rPr lang="en-US" smtClean="0"/>
              <a:t>‹#›</a:t>
            </a:fld>
            <a:endParaRPr lang="en-US"/>
          </a:p>
        </p:txBody>
      </p:sp>
    </p:spTree>
    <p:extLst>
      <p:ext uri="{BB962C8B-B14F-4D97-AF65-F5344CB8AC3E}">
        <p14:creationId xmlns:p14="http://schemas.microsoft.com/office/powerpoint/2010/main" val="80393197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Hi, thank you for attending to my talk </a:t>
            </a:r>
          </a:p>
          <a:p>
            <a:pPr marL="171450" lvl="0" indent="-171450" algn="l" rtl="0">
              <a:spcBef>
                <a:spcPts val="0"/>
              </a:spcBef>
              <a:spcAft>
                <a:spcPts val="0"/>
              </a:spcAft>
            </a:pPr>
            <a:r>
              <a:rPr lang="en-US" dirty="0"/>
              <a:t>This is talk is practice for next week </a:t>
            </a:r>
            <a:r>
              <a:rPr lang="en-US" dirty="0" err="1"/>
              <a:t>emsoft</a:t>
            </a:r>
            <a:r>
              <a:rPr lang="en-US" dirty="0"/>
              <a:t> conference  </a:t>
            </a:r>
          </a:p>
          <a:p>
            <a:pPr marL="171450" lvl="0" indent="-171450" algn="l" rtl="0">
              <a:spcBef>
                <a:spcPts val="0"/>
              </a:spcBef>
              <a:spcAft>
                <a:spcPts val="0"/>
              </a:spcAft>
            </a:pPr>
            <a:r>
              <a:rPr lang="en-US" dirty="0"/>
              <a:t>So You feedback and comments help me a lot in this process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be more </a:t>
            </a:r>
            <a:r>
              <a:rPr lang="en-US" dirty="0" err="1"/>
              <a:t>formilize</a:t>
            </a:r>
            <a:r>
              <a:rPr lang="en-US" dirty="0"/>
              <a:t> we say we have a </a:t>
            </a:r>
            <a:r>
              <a:rPr lang="en-US" dirty="0" err="1"/>
              <a:t>caual</a:t>
            </a:r>
            <a:r>
              <a:rPr lang="en-US" dirty="0"/>
              <a:t> </a:t>
            </a:r>
            <a:r>
              <a:rPr lang="en-US" dirty="0" err="1"/>
              <a:t>rela</a:t>
            </a:r>
            <a:r>
              <a:rPr lang="en-US" dirty="0"/>
              <a:t> </a:t>
            </a:r>
            <a:r>
              <a:rPr lang="en-US" dirty="0" err="1"/>
              <a:t>tion</a:t>
            </a:r>
            <a:r>
              <a:rPr lang="en-US" dirty="0"/>
              <a:t> when sat these conditions </a:t>
            </a:r>
          </a:p>
          <a:p>
            <a:r>
              <a:rPr lang="en-US" dirty="0"/>
              <a:t>read </a:t>
            </a:r>
          </a:p>
          <a:p>
            <a:r>
              <a:rPr lang="en-US" dirty="0"/>
              <a:t>main job happening in ac2</a:t>
            </a:r>
          </a:p>
          <a:p>
            <a:r>
              <a:rPr lang="en-US" dirty="0"/>
              <a:t> read</a:t>
            </a:r>
          </a:p>
          <a:p>
            <a:r>
              <a:rPr lang="en-US" dirty="0"/>
              <a:t>read</a:t>
            </a:r>
          </a:p>
        </p:txBody>
      </p:sp>
    </p:spTree>
    <p:extLst>
      <p:ext uri="{BB962C8B-B14F-4D97-AF65-F5344CB8AC3E}">
        <p14:creationId xmlns:p14="http://schemas.microsoft.com/office/powerpoint/2010/main" val="3341872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This framework has a setting which consist of Structural equations and Causal Model</a:t>
            </a:r>
          </a:p>
          <a:p>
            <a:endParaRPr lang="en-US" dirty="0"/>
          </a:p>
          <a:p>
            <a:r>
              <a:rPr lang="en-US" dirty="0"/>
              <a:t>New Thing</a:t>
            </a:r>
          </a:p>
          <a:p>
            <a:r>
              <a:rPr lang="en-US" dirty="0" err="1"/>
              <a:t>execuations</a:t>
            </a:r>
            <a:r>
              <a:rPr lang="en-US" dirty="0"/>
              <a:t> not equations </a:t>
            </a:r>
          </a:p>
          <a:p>
            <a:r>
              <a:rPr lang="en-US" dirty="0"/>
              <a:t>not </a:t>
            </a:r>
            <a:r>
              <a:rPr lang="en-US" dirty="0" err="1"/>
              <a:t>convient</a:t>
            </a:r>
            <a:r>
              <a:rPr lang="en-US" dirty="0"/>
              <a:t> way to reason about CPS</a:t>
            </a:r>
          </a:p>
        </p:txBody>
      </p:sp>
    </p:spTree>
    <p:extLst>
      <p:ext uri="{BB962C8B-B14F-4D97-AF65-F5344CB8AC3E}">
        <p14:creationId xmlns:p14="http://schemas.microsoft.com/office/powerpoint/2010/main" val="3805647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latin typeface="+mj-lt"/>
              </a:rPr>
              <a:t>So F</a:t>
            </a:r>
            <a:r>
              <a:rPr lang="en-US" sz="1100" i="1" baseline="-25000">
                <a:latin typeface="+mj-lt"/>
                <a:cs typeface="Times New Roman" panose="02020603050405020304" pitchFamily="18" charset="0"/>
              </a:rPr>
              <a:t>X</a:t>
            </a:r>
            <a:r>
              <a:rPr lang="en-US" sz="1100">
                <a:latin typeface="+mj-lt"/>
              </a:rPr>
              <a:t> determines the value of </a:t>
            </a:r>
            <a:r>
              <a:rPr lang="en-US" sz="1100" i="1">
                <a:latin typeface="+mj-lt"/>
                <a:cs typeface="Times New Roman" panose="02020603050405020304" pitchFamily="18" charset="0"/>
              </a:rPr>
              <a:t>X</a:t>
            </a:r>
            <a:r>
              <a:rPr lang="en-US" sz="1100">
                <a:latin typeface="+mj-lt"/>
              </a:rPr>
              <a:t>, given the values of all the other variables in U ∪ V.</a:t>
            </a:r>
          </a:p>
        </p:txBody>
      </p:sp>
    </p:spTree>
    <p:extLst>
      <p:ext uri="{BB962C8B-B14F-4D97-AF65-F5344CB8AC3E}">
        <p14:creationId xmlns:p14="http://schemas.microsoft.com/office/powerpoint/2010/main" val="3821124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549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373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F2289A50-AAAD-B9E5-A02E-075689C2CCA1}"/>
            </a:ext>
          </a:extLst>
        </p:cNvPr>
        <p:cNvGrpSpPr/>
        <p:nvPr/>
      </p:nvGrpSpPr>
      <p:grpSpPr>
        <a:xfrm>
          <a:off x="0" y="0"/>
          <a:ext cx="0" cy="0"/>
          <a:chOff x="0" y="0"/>
          <a:chExt cx="0" cy="0"/>
        </a:xfrm>
      </p:grpSpPr>
      <p:sp>
        <p:nvSpPr>
          <p:cNvPr id="230" name="Google Shape;230;gae2bd2ac98_0_652:notes">
            <a:extLst>
              <a:ext uri="{FF2B5EF4-FFF2-40B4-BE49-F238E27FC236}">
                <a16:creationId xmlns:a16="http://schemas.microsoft.com/office/drawing/2014/main" id="{8698115F-E3D8-1D1F-21ED-783A4B8D9E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e2bd2ac98_0_652:notes">
            <a:extLst>
              <a:ext uri="{FF2B5EF4-FFF2-40B4-BE49-F238E27FC236}">
                <a16:creationId xmlns:a16="http://schemas.microsoft.com/office/drawing/2014/main" id="{DBF09F5B-C7BE-96E3-40FB-1A88022CB7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Now we know what is actual causality, however we don’t know how to discover the cause in a CPS system. </a:t>
            </a:r>
          </a:p>
          <a:p>
            <a:pPr marL="171450" lvl="0" indent="-171450" algn="l" rtl="0">
              <a:spcBef>
                <a:spcPts val="0"/>
              </a:spcBef>
              <a:spcAft>
                <a:spcPts val="0"/>
              </a:spcAft>
            </a:pPr>
            <a:r>
              <a:rPr lang="en-US" dirty="0"/>
              <a:t>In this section we look for this goal.</a:t>
            </a:r>
            <a:endParaRPr dirty="0"/>
          </a:p>
        </p:txBody>
      </p:sp>
    </p:spTree>
    <p:extLst>
      <p:ext uri="{BB962C8B-B14F-4D97-AF65-F5344CB8AC3E}">
        <p14:creationId xmlns:p14="http://schemas.microsoft.com/office/powerpoint/2010/main" val="1985324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My problem right now is getting the causal model and  the HP constraints and see whether  I can find  a cause or not. </a:t>
            </a:r>
          </a:p>
        </p:txBody>
      </p:sp>
    </p:spTree>
    <p:extLst>
      <p:ext uri="{BB962C8B-B14F-4D97-AF65-F5344CB8AC3E}">
        <p14:creationId xmlns:p14="http://schemas.microsoft.com/office/powerpoint/2010/main" val="139318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318A0-F186-E5E3-A1DB-F3277FBE6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8475C-1F39-32A7-52B7-9C5F2BAF008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A98EFF-F0F9-440B-8CE3-3255C9F0749A}"/>
              </a:ext>
            </a:extLst>
          </p:cNvPr>
          <p:cNvSpPr>
            <a:spLocks noGrp="1"/>
          </p:cNvSpPr>
          <p:nvPr>
            <p:ph type="body" idx="1"/>
          </p:nvPr>
        </p:nvSpPr>
        <p:spPr/>
        <p:txBody>
          <a:bodyPr/>
          <a:lstStyle/>
          <a:p>
            <a:r>
              <a:rPr lang="en-US" dirty="0"/>
              <a:t>But what we have till now was definitions and nothing operational we can use to discover the actual cause so we need some modification. </a:t>
            </a:r>
          </a:p>
          <a:p>
            <a:r>
              <a:rPr lang="en-US" dirty="0"/>
              <a:t>Casual model to transition systems </a:t>
            </a:r>
          </a:p>
          <a:p>
            <a:r>
              <a:rPr lang="en-US" dirty="0"/>
              <a:t>HP Constraints to SMT constraints </a:t>
            </a:r>
          </a:p>
        </p:txBody>
      </p:sp>
    </p:spTree>
    <p:extLst>
      <p:ext uri="{BB962C8B-B14F-4D97-AF65-F5344CB8AC3E}">
        <p14:creationId xmlns:p14="http://schemas.microsoft.com/office/powerpoint/2010/main" val="874990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want to explain the transition systems with our running example , Remember </a:t>
            </a:r>
            <a:r>
              <a:rPr lang="en-US" dirty="0" err="1"/>
              <a:t>mounatin</a:t>
            </a:r>
            <a:r>
              <a:rPr lang="en-US" dirty="0"/>
              <a:t> car scenario where we have states</a:t>
            </a:r>
          </a:p>
          <a:p>
            <a:r>
              <a:rPr lang="en-US" dirty="0"/>
              <a:t> transition</a:t>
            </a:r>
          </a:p>
          <a:p>
            <a:r>
              <a:rPr lang="en-US" dirty="0"/>
              <a:t>initial state</a:t>
            </a:r>
          </a:p>
          <a:p>
            <a:r>
              <a:rPr lang="en-US" dirty="0"/>
              <a:t>A function that map atomic proposition (basic statements) to states called labeling function</a:t>
            </a:r>
          </a:p>
          <a:p>
            <a:r>
              <a:rPr lang="en-US" dirty="0"/>
              <a:t>Seq of states is path </a:t>
            </a:r>
          </a:p>
          <a:p>
            <a:r>
              <a:rPr lang="en-US" dirty="0"/>
              <a:t>Seq of ap are </a:t>
            </a:r>
            <a:r>
              <a:rPr lang="en-US" dirty="0" err="1"/>
              <a:t>tarces</a:t>
            </a:r>
            <a:r>
              <a:rPr lang="en-US" dirty="0"/>
              <a:t>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73320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formulate SMT constraints using LTL formulation </a:t>
            </a:r>
          </a:p>
          <a:p>
            <a:r>
              <a:rPr lang="en-US" dirty="0"/>
              <a:t>Don’t worry about this terms</a:t>
            </a:r>
          </a:p>
          <a:p>
            <a:r>
              <a:rPr lang="en-US" dirty="0" err="1"/>
              <a:t>highlite</a:t>
            </a:r>
            <a:r>
              <a:rPr lang="en-US" dirty="0"/>
              <a:t> exist   </a:t>
            </a:r>
          </a:p>
        </p:txBody>
      </p:sp>
    </p:spTree>
    <p:extLst>
      <p:ext uri="{BB962C8B-B14F-4D97-AF65-F5344CB8AC3E}">
        <p14:creationId xmlns:p14="http://schemas.microsoft.com/office/powerpoint/2010/main" val="57034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E0880-1BF7-4539-AE35-6D73A5492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5516A-D3AE-D7FE-6382-AB8323BAFE7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B150CF2-69B3-77B9-D7B8-E5D017968B78}"/>
              </a:ext>
            </a:extLst>
          </p:cNvPr>
          <p:cNvSpPr>
            <a:spLocks noGrp="1"/>
          </p:cNvSpPr>
          <p:nvPr>
            <p:ph type="body" idx="1"/>
          </p:nvPr>
        </p:nvSpPr>
        <p:spPr/>
        <p:txBody>
          <a:bodyPr/>
          <a:lstStyle/>
          <a:p>
            <a:r>
              <a:rPr lang="en-US" dirty="0"/>
              <a:t>(1)This is mountain Car env</a:t>
            </a:r>
          </a:p>
          <a:p>
            <a:r>
              <a:rPr lang="en-US" dirty="0"/>
              <a:t>(1)Highly usable in RL and CPS experiments</a:t>
            </a:r>
          </a:p>
          <a:p>
            <a:r>
              <a:rPr lang="en-US" dirty="0"/>
              <a:t>(1)action, pos, vel and the goal reach on top of mountain  </a:t>
            </a:r>
          </a:p>
          <a:p>
            <a:r>
              <a:rPr lang="en-US" dirty="0"/>
              <a:t>(2)This is failure attempt that car could not reach top of the heal</a:t>
            </a:r>
          </a:p>
          <a:p>
            <a:r>
              <a:rPr lang="en-US" dirty="0"/>
              <a:t>(trace)This is the </a:t>
            </a:r>
            <a:r>
              <a:rPr lang="en-US" dirty="0" err="1"/>
              <a:t>equevalent</a:t>
            </a:r>
            <a:r>
              <a:rPr lang="en-US" dirty="0"/>
              <a:t> trace to the animation (pos , vel action )</a:t>
            </a:r>
          </a:p>
          <a:p>
            <a:r>
              <a:rPr lang="en-US" dirty="0"/>
              <a:t>(trace) to failure</a:t>
            </a:r>
          </a:p>
          <a:p>
            <a:r>
              <a:rPr lang="en-US" dirty="0"/>
              <a:t>(3)Our research question (which of the actions done by the controller lead to a failure)</a:t>
            </a:r>
          </a:p>
          <a:p>
            <a:r>
              <a:rPr lang="en-US" dirty="0"/>
              <a:t>(4,5) an option is to train a classifier to get the actions as feature and the result (failure, success) as labels</a:t>
            </a:r>
          </a:p>
          <a:p>
            <a:r>
              <a:rPr lang="en-US" dirty="0"/>
              <a:t>(6) But this has some drawbacks, I want mention the famous example of shark attack and ice-cream sale </a:t>
            </a:r>
          </a:p>
          <a:p>
            <a:r>
              <a:rPr lang="en-US" dirty="0"/>
              <a:t>(7) By looking at the </a:t>
            </a:r>
            <a:r>
              <a:rPr lang="en-US" dirty="0" err="1"/>
              <a:t>behavoir</a:t>
            </a:r>
            <a:r>
              <a:rPr lang="en-US" dirty="0"/>
              <a:t> of this two events can we say that ice-cream business is cause of shark attacks? Or maybe there is another event influencing on both of these two events which is summer as COFOUNDING FACTOR , There are other example in </a:t>
            </a:r>
            <a:r>
              <a:rPr lang="en-US" dirty="0" err="1"/>
              <a:t>medecince</a:t>
            </a:r>
            <a:r>
              <a:rPr lang="en-US" dirty="0"/>
              <a:t> were there is a relation between smoking and cancer (however there could be </a:t>
            </a:r>
            <a:r>
              <a:rPr lang="en-US" dirty="0" err="1"/>
              <a:t>genom</a:t>
            </a:r>
            <a:r>
              <a:rPr lang="en-US" dirty="0"/>
              <a:t> that both lead you to smoke and getting cancer)</a:t>
            </a:r>
          </a:p>
          <a:p>
            <a:r>
              <a:rPr lang="en-US" dirty="0"/>
              <a:t>(8) All of these examples lead us to look for causation not </a:t>
            </a:r>
            <a:r>
              <a:rPr lang="en-US" dirty="0" err="1"/>
              <a:t>corrolation</a:t>
            </a:r>
            <a:endParaRPr lang="en-US" dirty="0"/>
          </a:p>
          <a:p>
            <a:r>
              <a:rPr lang="en-US" dirty="0"/>
              <a:t>(9) Imagine we have another scenario where car could reach to its goal</a:t>
            </a:r>
          </a:p>
          <a:p>
            <a:r>
              <a:rPr lang="en-US" dirty="0"/>
              <a:t>(traces) explain one by one </a:t>
            </a:r>
          </a:p>
          <a:p>
            <a:r>
              <a:rPr lang="en-US" dirty="0"/>
              <a:t>(10)  By looking these two traces can we get something out of it. first 2 last ones which gives us nothing then second one They did </a:t>
            </a:r>
            <a:r>
              <a:rPr lang="en-US" dirty="0" err="1"/>
              <a:t>diffrent</a:t>
            </a:r>
            <a:r>
              <a:rPr lang="en-US" dirty="0"/>
              <a:t> actions but they are not in same states so we cant decide but look at state 1 were you are in same state one decide go left one decide go right. This could be a answer we are looking for. </a:t>
            </a:r>
          </a:p>
          <a:p>
            <a:r>
              <a:rPr lang="en-US" dirty="0"/>
              <a:t>I want to mathematically prove what is the </a:t>
            </a:r>
            <a:r>
              <a:rPr lang="en-US" dirty="0" err="1"/>
              <a:t>casue</a:t>
            </a:r>
            <a:r>
              <a:rPr lang="en-US" dirty="0"/>
              <a:t> of failure.</a:t>
            </a:r>
          </a:p>
          <a:p>
            <a:endParaRPr lang="en-US" dirty="0"/>
          </a:p>
        </p:txBody>
      </p:sp>
    </p:spTree>
    <p:extLst>
      <p:ext uri="{BB962C8B-B14F-4D97-AF65-F5344CB8AC3E}">
        <p14:creationId xmlns:p14="http://schemas.microsoft.com/office/powerpoint/2010/main" val="410091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7F028-8DFD-5E02-874C-04F29206C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2515D-EF2B-10D0-6543-10059D5FA52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60FFD6A-9006-23DD-96A7-6252BBC1F025}"/>
              </a:ext>
            </a:extLst>
          </p:cNvPr>
          <p:cNvSpPr>
            <a:spLocks noGrp="1"/>
          </p:cNvSpPr>
          <p:nvPr>
            <p:ph type="body" idx="1"/>
          </p:nvPr>
        </p:nvSpPr>
        <p:spPr/>
        <p:txBody>
          <a:bodyPr/>
          <a:lstStyle/>
          <a:p>
            <a:r>
              <a:rPr lang="en-US" dirty="0"/>
              <a:t>So now we can modify our discovery to MST based discovery </a:t>
            </a:r>
          </a:p>
          <a:p>
            <a:r>
              <a:rPr lang="en-US" dirty="0"/>
              <a:t>tried this however the results were not </a:t>
            </a:r>
            <a:r>
              <a:rPr lang="en-US" dirty="0" err="1"/>
              <a:t>satisfiebale</a:t>
            </a:r>
            <a:r>
              <a:rPr lang="en-US" dirty="0"/>
              <a:t> </a:t>
            </a:r>
          </a:p>
          <a:p>
            <a:endParaRPr lang="en-US" dirty="0"/>
          </a:p>
        </p:txBody>
      </p:sp>
    </p:spTree>
    <p:extLst>
      <p:ext uri="{BB962C8B-B14F-4D97-AF65-F5344CB8AC3E}">
        <p14:creationId xmlns:p14="http://schemas.microsoft.com/office/powerpoint/2010/main" val="2713541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accent1"/>
                </a:solidFill>
                <a:latin typeface="+mn-lt"/>
              </a:rPr>
              <a:t>We provided the solver with the transition system, constraints, and the effect (which is the failure), and asked the solver to identify the cause as an uninterpreted function.</a:t>
            </a:r>
          </a:p>
          <a:p>
            <a:endParaRPr lang="en-US" dirty="0"/>
          </a:p>
          <a:p>
            <a:r>
              <a:rPr lang="en-US" dirty="0"/>
              <a:t>We solve this problem.</a:t>
            </a:r>
          </a:p>
          <a:p>
            <a:r>
              <a:rPr lang="en-US" dirty="0"/>
              <a:t>But it was not scalable </a:t>
            </a:r>
          </a:p>
          <a:p>
            <a:r>
              <a:rPr lang="en-US" dirty="0"/>
              <a:t>Also solving causality is </a:t>
            </a:r>
            <a:r>
              <a:rPr lang="en-US" dirty="0" err="1"/>
              <a:t>Dp</a:t>
            </a:r>
            <a:r>
              <a:rPr lang="en-US" dirty="0"/>
              <a:t>-complete problem </a:t>
            </a:r>
          </a:p>
          <a:p>
            <a:r>
              <a:rPr lang="en-US" dirty="0"/>
              <a:t>More efficient approach needed</a:t>
            </a:r>
          </a:p>
          <a:p>
            <a:r>
              <a:rPr lang="en-US" dirty="0"/>
              <a:t>get rid of this except </a:t>
            </a:r>
            <a:r>
              <a:rPr lang="en-US" dirty="0" err="1"/>
              <a:t>teh</a:t>
            </a:r>
            <a:r>
              <a:rPr lang="en-US" dirty="0"/>
              <a:t> third bullet point </a:t>
            </a:r>
          </a:p>
          <a:p>
            <a:r>
              <a:rPr lang="en-US" dirty="0"/>
              <a:t>large number of traces </a:t>
            </a:r>
          </a:p>
          <a:p>
            <a:endParaRPr lang="en-US" dirty="0"/>
          </a:p>
          <a:p>
            <a:endParaRPr lang="en-US" dirty="0"/>
          </a:p>
        </p:txBody>
      </p:sp>
    </p:spTree>
    <p:extLst>
      <p:ext uri="{BB962C8B-B14F-4D97-AF65-F5344CB8AC3E}">
        <p14:creationId xmlns:p14="http://schemas.microsoft.com/office/powerpoint/2010/main" val="1950901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To address the </a:t>
            </a:r>
            <a:r>
              <a:rPr lang="en-US" dirty="0" err="1"/>
              <a:t>scalebity</a:t>
            </a:r>
            <a:r>
              <a:rPr lang="en-US" dirty="0"/>
              <a:t> issue I want to use these terms</a:t>
            </a:r>
          </a:p>
          <a:p>
            <a:r>
              <a:rPr lang="en-US" dirty="0"/>
              <a:t>Imagine we have the </a:t>
            </a:r>
            <a:r>
              <a:rPr lang="en-US" dirty="0" err="1"/>
              <a:t>concerete</a:t>
            </a:r>
            <a:r>
              <a:rPr lang="en-US" dirty="0"/>
              <a:t> model and recall the SMT </a:t>
            </a:r>
            <a:r>
              <a:rPr lang="en-US" dirty="0" err="1"/>
              <a:t>constarnts</a:t>
            </a:r>
            <a:r>
              <a:rPr lang="en-US" dirty="0"/>
              <a:t> we have it had a from of EEA</a:t>
            </a:r>
          </a:p>
          <a:p>
            <a:r>
              <a:rPr lang="en-US" dirty="0"/>
              <a:t>To reason about existential conditions we can use under approximate which take a subset of </a:t>
            </a:r>
            <a:r>
              <a:rPr lang="en-US" dirty="0" err="1"/>
              <a:t>tarces</a:t>
            </a:r>
            <a:r>
              <a:rPr lang="en-US" dirty="0"/>
              <a:t> and try to find these desirable traces in them </a:t>
            </a:r>
          </a:p>
          <a:p>
            <a:r>
              <a:rPr lang="en-US" dirty="0" err="1"/>
              <a:t>Forall</a:t>
            </a:r>
            <a:r>
              <a:rPr lang="en-US" dirty="0"/>
              <a:t> -&gt; verification -&gt; we ca do over-approximation</a:t>
            </a:r>
          </a:p>
          <a:p>
            <a:endParaRPr lang="en-US" dirty="0"/>
          </a:p>
          <a:p>
            <a:r>
              <a:rPr lang="en-US" dirty="0"/>
              <a:t>Our idea as the </a:t>
            </a:r>
            <a:r>
              <a:rPr lang="en-US" dirty="0" err="1"/>
              <a:t>titile</a:t>
            </a:r>
            <a:endParaRPr lang="en-US" dirty="0"/>
          </a:p>
        </p:txBody>
      </p:sp>
    </p:spTree>
    <p:extLst>
      <p:ext uri="{BB962C8B-B14F-4D97-AF65-F5344CB8AC3E}">
        <p14:creationId xmlns:p14="http://schemas.microsoft.com/office/powerpoint/2010/main" val="1113626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actual cause found </a:t>
            </a:r>
          </a:p>
        </p:txBody>
      </p:sp>
    </p:spTree>
    <p:extLst>
      <p:ext uri="{BB962C8B-B14F-4D97-AF65-F5344CB8AC3E}">
        <p14:creationId xmlns:p14="http://schemas.microsoft.com/office/powerpoint/2010/main" val="785635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ALSO this algorithm is sound meaning that the </a:t>
            </a:r>
            <a:r>
              <a:rPr lang="en-US" dirty="0" err="1"/>
              <a:t>casue</a:t>
            </a:r>
            <a:r>
              <a:rPr lang="en-US" dirty="0"/>
              <a:t> we found in the </a:t>
            </a:r>
            <a:r>
              <a:rPr lang="en-US" dirty="0" err="1"/>
              <a:t>abstarction</a:t>
            </a:r>
            <a:r>
              <a:rPr lang="en-US" dirty="0"/>
              <a:t> model is the actual cause in the </a:t>
            </a:r>
            <a:r>
              <a:rPr lang="en-US" dirty="0" err="1"/>
              <a:t>cocrete</a:t>
            </a:r>
            <a:r>
              <a:rPr lang="en-US" dirty="0"/>
              <a:t> model as well.</a:t>
            </a:r>
          </a:p>
        </p:txBody>
      </p:sp>
    </p:spTree>
    <p:extLst>
      <p:ext uri="{BB962C8B-B14F-4D97-AF65-F5344CB8AC3E}">
        <p14:creationId xmlns:p14="http://schemas.microsoft.com/office/powerpoint/2010/main" val="26375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5812BDC8-6261-9B04-D94E-36E74AC4AB42}"/>
            </a:ext>
          </a:extLst>
        </p:cNvPr>
        <p:cNvGrpSpPr/>
        <p:nvPr/>
      </p:nvGrpSpPr>
      <p:grpSpPr>
        <a:xfrm>
          <a:off x="0" y="0"/>
          <a:ext cx="0" cy="0"/>
          <a:chOff x="0" y="0"/>
          <a:chExt cx="0" cy="0"/>
        </a:xfrm>
      </p:grpSpPr>
      <p:sp>
        <p:nvSpPr>
          <p:cNvPr id="230" name="Google Shape;230;gae2bd2ac98_0_652:notes">
            <a:extLst>
              <a:ext uri="{FF2B5EF4-FFF2-40B4-BE49-F238E27FC236}">
                <a16:creationId xmlns:a16="http://schemas.microsoft.com/office/drawing/2014/main" id="{5909B21C-A574-D871-D8EB-3B84C3BE18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e2bd2ac98_0_652:notes">
            <a:extLst>
              <a:ext uri="{FF2B5EF4-FFF2-40B4-BE49-F238E27FC236}">
                <a16:creationId xmlns:a16="http://schemas.microsoft.com/office/drawing/2014/main" id="{187FE0F0-9334-E751-C084-660EE35860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346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 ACTUAL CAUSE OF FAILURE  </a:t>
            </a:r>
          </a:p>
          <a:p>
            <a:r>
              <a:rPr lang="en-US" dirty="0"/>
              <a:t>Two types of case studies </a:t>
            </a:r>
          </a:p>
        </p:txBody>
      </p:sp>
    </p:spTree>
    <p:extLst>
      <p:ext uri="{BB962C8B-B14F-4D97-AF65-F5344CB8AC3E}">
        <p14:creationId xmlns:p14="http://schemas.microsoft.com/office/powerpoint/2010/main" val="392000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Compare </a:t>
            </a:r>
            <a:r>
              <a:rPr lang="en-US" dirty="0" err="1"/>
              <a:t>abstartion</a:t>
            </a:r>
            <a:r>
              <a:rPr lang="en-US" dirty="0"/>
              <a:t> model with </a:t>
            </a:r>
            <a:r>
              <a:rPr lang="en-US" dirty="0" err="1"/>
              <a:t>concerete</a:t>
            </a:r>
            <a:r>
              <a:rPr lang="en-US" dirty="0"/>
              <a:t> model </a:t>
            </a:r>
          </a:p>
          <a:p>
            <a:r>
              <a:rPr lang="en-US" dirty="0"/>
              <a:t>Each of these models implemented in two ways using z3 as solver and one using just searching methods instead of solver </a:t>
            </a:r>
          </a:p>
        </p:txBody>
      </p:sp>
    </p:spTree>
    <p:extLst>
      <p:ext uri="{BB962C8B-B14F-4D97-AF65-F5344CB8AC3E}">
        <p14:creationId xmlns:p14="http://schemas.microsoft.com/office/powerpoint/2010/main" val="1362548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have talked about mountain car as running  example a lot  in this presentation.</a:t>
            </a:r>
          </a:p>
          <a:p>
            <a:r>
              <a:rPr lang="en-US" dirty="0"/>
              <a:t>We feed different number of of traces including traces lead to failure and success and ask the model to find the cause as you can seen the abstracted models perform much faster in order of magnitude </a:t>
            </a:r>
          </a:p>
        </p:txBody>
      </p:sp>
    </p:spTree>
    <p:extLst>
      <p:ext uri="{BB962C8B-B14F-4D97-AF65-F5344CB8AC3E}">
        <p14:creationId xmlns:p14="http://schemas.microsoft.com/office/powerpoint/2010/main" val="3180810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51535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have bunch of system traces (logs, state action)</a:t>
            </a:r>
          </a:p>
          <a:p>
            <a:r>
              <a:rPr lang="en-US" dirty="0"/>
              <a:t>safety condition (in mountain car reaching to the goal is safety condition )</a:t>
            </a:r>
          </a:p>
          <a:p>
            <a:r>
              <a:rPr lang="en-US" dirty="0"/>
              <a:t>We found some of these traces violate these conditions and failed, we want to find out what was the ACTUAL CAUSE of this failure.</a:t>
            </a:r>
          </a:p>
        </p:txBody>
      </p:sp>
    </p:spTree>
    <p:extLst>
      <p:ext uri="{BB962C8B-B14F-4D97-AF65-F5344CB8AC3E}">
        <p14:creationId xmlns:p14="http://schemas.microsoft.com/office/powerpoint/2010/main" val="4127598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Traces no and Time out </a:t>
            </a:r>
          </a:p>
        </p:txBody>
      </p:sp>
    </p:spTree>
    <p:extLst>
      <p:ext uri="{BB962C8B-B14F-4D97-AF65-F5344CB8AC3E}">
        <p14:creationId xmlns:p14="http://schemas.microsoft.com/office/powerpoint/2010/main" val="3335301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scenarios </a:t>
            </a:r>
          </a:p>
          <a:p>
            <a:r>
              <a:rPr lang="en-US" dirty="0"/>
              <a:t>autopilot  </a:t>
            </a:r>
          </a:p>
        </p:txBody>
      </p:sp>
    </p:spTree>
    <p:extLst>
      <p:ext uri="{BB962C8B-B14F-4D97-AF65-F5344CB8AC3E}">
        <p14:creationId xmlns:p14="http://schemas.microsoft.com/office/powerpoint/2010/main" val="235846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Rudder -&gt; yaw </a:t>
            </a:r>
          </a:p>
          <a:p>
            <a:r>
              <a:rPr lang="en-US"/>
              <a:t>Aileron -&gt; roll</a:t>
            </a:r>
          </a:p>
        </p:txBody>
      </p:sp>
    </p:spTree>
    <p:extLst>
      <p:ext uri="{BB962C8B-B14F-4D97-AF65-F5344CB8AC3E}">
        <p14:creationId xmlns:p14="http://schemas.microsoft.com/office/powerpoint/2010/main" val="782166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7608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key aspects of this study is how finding cause help us prevent future failure </a:t>
            </a:r>
          </a:p>
          <a:p>
            <a:endParaRPr lang="en-US" dirty="0"/>
          </a:p>
        </p:txBody>
      </p:sp>
    </p:spTree>
    <p:extLst>
      <p:ext uri="{BB962C8B-B14F-4D97-AF65-F5344CB8AC3E}">
        <p14:creationId xmlns:p14="http://schemas.microsoft.com/office/powerpoint/2010/main" val="1985265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5812BDC8-6261-9B04-D94E-36E74AC4AB42}"/>
            </a:ext>
          </a:extLst>
        </p:cNvPr>
        <p:cNvGrpSpPr/>
        <p:nvPr/>
      </p:nvGrpSpPr>
      <p:grpSpPr>
        <a:xfrm>
          <a:off x="0" y="0"/>
          <a:ext cx="0" cy="0"/>
          <a:chOff x="0" y="0"/>
          <a:chExt cx="0" cy="0"/>
        </a:xfrm>
      </p:grpSpPr>
      <p:sp>
        <p:nvSpPr>
          <p:cNvPr id="230" name="Google Shape;230;gae2bd2ac98_0_652:notes">
            <a:extLst>
              <a:ext uri="{FF2B5EF4-FFF2-40B4-BE49-F238E27FC236}">
                <a16:creationId xmlns:a16="http://schemas.microsoft.com/office/drawing/2014/main" id="{5909B21C-A574-D871-D8EB-3B84C3BE18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e2bd2ac98_0_652:notes">
            <a:extLst>
              <a:ext uri="{FF2B5EF4-FFF2-40B4-BE49-F238E27FC236}">
                <a16:creationId xmlns:a16="http://schemas.microsoft.com/office/drawing/2014/main" id="{187FE0F0-9334-E751-C084-660EE35860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237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5961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3637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ae2bd2ac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ae2bd2ac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b60e28aca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b60e28aca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This research is about finding cause of failures  </a:t>
            </a:r>
          </a:p>
          <a:p>
            <a:pPr marL="0" lvl="0" indent="0" algn="l" rtl="0">
              <a:spcBef>
                <a:spcPts val="0"/>
              </a:spcBef>
              <a:spcAft>
                <a:spcPts val="0"/>
              </a:spcAft>
              <a:buNone/>
            </a:pPr>
            <a:r>
              <a:rPr lang="en-US" dirty="0"/>
              <a:t>Our Interesting question is where we can apply this study?</a:t>
            </a:r>
          </a:p>
          <a:p>
            <a:pPr marL="0" lvl="0" indent="0" algn="l" rtl="0">
              <a:spcBef>
                <a:spcPts val="0"/>
              </a:spcBef>
              <a:spcAft>
                <a:spcPts val="0"/>
              </a:spcAft>
              <a:buNone/>
            </a:pPr>
            <a:r>
              <a:rPr lang="en-US" dirty="0"/>
              <a:t>- (1)One of the events happened in </a:t>
            </a:r>
            <a:r>
              <a:rPr lang="en-US" dirty="0" err="1"/>
              <a:t>aivation</a:t>
            </a:r>
            <a:r>
              <a:rPr lang="en-US" dirty="0"/>
              <a:t> industry were a software anti-stall MCAS system was cause the failure</a:t>
            </a:r>
          </a:p>
          <a:p>
            <a:pPr marL="0" lvl="0" indent="0" algn="l" rtl="0">
              <a:spcBef>
                <a:spcPts val="0"/>
              </a:spcBef>
              <a:spcAft>
                <a:spcPts val="0"/>
              </a:spcAft>
              <a:buNone/>
            </a:pPr>
            <a:r>
              <a:rPr lang="en-US" dirty="0"/>
              <a:t>-(2)  Or </a:t>
            </a:r>
            <a:r>
              <a:rPr lang="en-US" dirty="0" err="1"/>
              <a:t>spacex</a:t>
            </a:r>
            <a:r>
              <a:rPr lang="en-US" dirty="0"/>
              <a:t> landers </a:t>
            </a:r>
          </a:p>
          <a:p>
            <a:pPr marL="0" lvl="0" indent="0" algn="l" rtl="0">
              <a:spcBef>
                <a:spcPts val="0"/>
              </a:spcBef>
              <a:spcAft>
                <a:spcPts val="0"/>
              </a:spcAft>
              <a:buNone/>
            </a:pPr>
            <a:r>
              <a:rPr lang="en-US" dirty="0"/>
              <a:t>-(3) Or tesla cars auto pilot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b60e28aca1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b60e28aca1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first we are going to talk about </a:t>
            </a:r>
            <a:r>
              <a:rPr lang="en-US" dirty="0" err="1"/>
              <a:t>cauaslity</a:t>
            </a:r>
            <a:r>
              <a:rPr lang="en-US" dirty="0"/>
              <a:t>, the </a:t>
            </a:r>
            <a:r>
              <a:rPr lang="en-US" dirty="0" err="1"/>
              <a:t>defenitions</a:t>
            </a:r>
            <a:r>
              <a:rPr lang="en-US" dirty="0"/>
              <a:t> we need</a:t>
            </a:r>
          </a:p>
          <a:p>
            <a:pPr marL="0" lvl="0" indent="0" algn="l" rtl="0">
              <a:spcBef>
                <a:spcPts val="0"/>
              </a:spcBef>
              <a:spcAft>
                <a:spcPts val="0"/>
              </a:spcAft>
              <a:buNone/>
            </a:pPr>
            <a:r>
              <a:rPr lang="en-US" dirty="0"/>
              <a:t>2- Our approach is how we can use these </a:t>
            </a:r>
            <a:r>
              <a:rPr lang="en-US" dirty="0" err="1"/>
              <a:t>defenitions</a:t>
            </a:r>
            <a:r>
              <a:rPr lang="en-US" dirty="0"/>
              <a:t> and find causal relations inside a CPS system?</a:t>
            </a:r>
          </a:p>
          <a:p>
            <a:pPr marL="0" lvl="0" indent="0" algn="l" rtl="0">
              <a:spcBef>
                <a:spcPts val="0"/>
              </a:spcBef>
              <a:spcAft>
                <a:spcPts val="0"/>
              </a:spcAft>
              <a:buNone/>
            </a:pPr>
            <a:r>
              <a:rPr lang="en-US" dirty="0"/>
              <a:t>3- Our results </a:t>
            </a:r>
          </a:p>
          <a:p>
            <a:pPr marL="0" lvl="0" indent="0" algn="l" rtl="0">
              <a:spcBef>
                <a:spcPts val="0"/>
              </a:spcBef>
              <a:spcAft>
                <a:spcPts val="0"/>
              </a:spcAft>
              <a:buNone/>
            </a:pPr>
            <a:r>
              <a:rPr lang="en-US" dirty="0"/>
              <a:t>4-we end up by the take aways and how we can extend it.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E6FBAF62-D866-F641-04D6-D12E2A24676D}"/>
            </a:ext>
          </a:extLst>
        </p:cNvPr>
        <p:cNvGrpSpPr/>
        <p:nvPr/>
      </p:nvGrpSpPr>
      <p:grpSpPr>
        <a:xfrm>
          <a:off x="0" y="0"/>
          <a:ext cx="0" cy="0"/>
          <a:chOff x="0" y="0"/>
          <a:chExt cx="0" cy="0"/>
        </a:xfrm>
      </p:grpSpPr>
      <p:sp>
        <p:nvSpPr>
          <p:cNvPr id="230" name="Google Shape;230;gae2bd2ac98_0_652:notes">
            <a:extLst>
              <a:ext uri="{FF2B5EF4-FFF2-40B4-BE49-F238E27FC236}">
                <a16:creationId xmlns:a16="http://schemas.microsoft.com/office/drawing/2014/main" id="{F11599B1-BAA5-A0AF-70D1-250345EBD4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e2bd2ac98_0_652:notes">
            <a:extLst>
              <a:ext uri="{FF2B5EF4-FFF2-40B4-BE49-F238E27FC236}">
                <a16:creationId xmlns:a16="http://schemas.microsoft.com/office/drawing/2014/main" id="{B8879AEE-981B-DB32-A06F-F32D39C044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557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1- read</a:t>
            </a:r>
          </a:p>
          <a:p>
            <a:r>
              <a:rPr lang="en-US" dirty="0"/>
              <a:t>2- read</a:t>
            </a:r>
          </a:p>
          <a:p>
            <a:r>
              <a:rPr lang="en-US" dirty="0"/>
              <a:t>3- So our problem right now is we know what is cause and what is effect effect how we can </a:t>
            </a:r>
            <a:r>
              <a:rPr lang="en-US" dirty="0" err="1"/>
              <a:t>mathmatically</a:t>
            </a:r>
            <a:r>
              <a:rPr lang="en-US" dirty="0"/>
              <a:t> prove causal relation between events in Cyber physical systems.</a:t>
            </a:r>
          </a:p>
        </p:txBody>
      </p:sp>
    </p:spTree>
    <p:extLst>
      <p:ext uri="{BB962C8B-B14F-4D97-AF65-F5344CB8AC3E}">
        <p14:creationId xmlns:p14="http://schemas.microsoft.com/office/powerpoint/2010/main" val="3325060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b672088a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b672088a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3200" dirty="0"/>
              <a:t>We found this frame work Actual Causality introduced by Joseph Halpern and Juda Pearl .</a:t>
            </a:r>
          </a:p>
          <a:p>
            <a:r>
              <a:rPr lang="en-US" sz="3200" dirty="0"/>
              <a:t>This framework is based on counterfactual reasoning (I am going to explain what s counterfactual reasoning in next slide)</a:t>
            </a:r>
          </a:p>
          <a:p>
            <a:r>
              <a:rPr lang="en-US" sz="3200" dirty="0"/>
              <a:t>The question you might have is Why this framework why actual causality?</a:t>
            </a:r>
          </a:p>
          <a:p>
            <a:r>
              <a:rPr lang="en-US" sz="3200" dirty="0"/>
              <a:t>This notation focuses on token level causality which is the causal effect of particular events rather than type level causality which attempts to make general statements such as  smoking causes cancer</a:t>
            </a:r>
          </a:p>
          <a:p>
            <a:endParaRPr lang="en-US" sz="3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recall the traces we have in our slide where one lead to failure and other one lead to success</a:t>
            </a:r>
          </a:p>
          <a:p>
            <a:r>
              <a:rPr lang="en-US" dirty="0"/>
              <a:t>In Our definition we say first action which is going forward is cause of failure (not reaching .6)  then read  </a:t>
            </a:r>
          </a:p>
          <a:p>
            <a:r>
              <a:rPr lang="en-US" dirty="0"/>
              <a:t>From this </a:t>
            </a:r>
            <a:r>
              <a:rPr lang="en-US" dirty="0" err="1"/>
              <a:t>ststement</a:t>
            </a:r>
            <a:r>
              <a:rPr lang="en-US" dirty="0"/>
              <a:t> we can extract two statements.</a:t>
            </a:r>
          </a:p>
          <a:p>
            <a:r>
              <a:rPr lang="en-US" dirty="0"/>
              <a:t>read explain </a:t>
            </a:r>
          </a:p>
          <a:p>
            <a:r>
              <a:rPr lang="en-US" dirty="0"/>
              <a:t>read explain</a:t>
            </a:r>
          </a:p>
          <a:p>
            <a:r>
              <a:rPr lang="en-US" dirty="0"/>
              <a:t>When we say action =1 not happened and </a:t>
            </a:r>
            <a:r>
              <a:rPr lang="en-US" dirty="0" err="1"/>
              <a:t>somthing</a:t>
            </a:r>
            <a:r>
              <a:rPr lang="en-US" dirty="0"/>
              <a:t> else </a:t>
            </a:r>
            <a:r>
              <a:rPr lang="en-US" dirty="0" err="1"/>
              <a:t>happned</a:t>
            </a:r>
            <a:r>
              <a:rPr lang="en-US" dirty="0"/>
              <a:t> we are talking about </a:t>
            </a:r>
            <a:r>
              <a:rPr lang="en-US" dirty="0" err="1"/>
              <a:t>counterfacual</a:t>
            </a:r>
            <a:r>
              <a:rPr lang="en-US" dirty="0"/>
              <a:t>. </a:t>
            </a:r>
          </a:p>
          <a:p>
            <a:endParaRPr lang="en-US" dirty="0"/>
          </a:p>
        </p:txBody>
      </p:sp>
    </p:spTree>
    <p:extLst>
      <p:ext uri="{BB962C8B-B14F-4D97-AF65-F5344CB8AC3E}">
        <p14:creationId xmlns:p14="http://schemas.microsoft.com/office/powerpoint/2010/main" val="376757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3">
            <a:alphaModFix/>
          </a:blip>
          <a:srcRect t="40348" b="40350"/>
          <a:stretch/>
        </p:blipFill>
        <p:spPr>
          <a:xfrm>
            <a:off x="0" y="4134675"/>
            <a:ext cx="9143998" cy="1008825"/>
          </a:xfrm>
          <a:prstGeom prst="rect">
            <a:avLst/>
          </a:prstGeom>
          <a:noFill/>
          <a:ln>
            <a:noFill/>
          </a:ln>
        </p:spPr>
      </p:pic>
      <p:sp>
        <p:nvSpPr>
          <p:cNvPr id="10" name="Google Shape;10;p2"/>
          <p:cNvSpPr txBox="1">
            <a:spLocks noGrp="1"/>
          </p:cNvSpPr>
          <p:nvPr>
            <p:ph type="ctrTitle"/>
          </p:nvPr>
        </p:nvSpPr>
        <p:spPr>
          <a:xfrm>
            <a:off x="720000" y="692400"/>
            <a:ext cx="4227300" cy="32340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200"/>
              <a:buNone/>
              <a:defRPr sz="5000">
                <a:solidFill>
                  <a:srgbClr val="FFFFFF"/>
                </a:solidFill>
                <a:latin typeface="Alfa Slab One"/>
                <a:ea typeface="Alfa Slab One"/>
                <a:cs typeface="Alfa Slab One"/>
                <a:sym typeface="Alfa Slab One"/>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a:endParaRPr/>
          </a:p>
        </p:txBody>
      </p:sp>
      <p:sp>
        <p:nvSpPr>
          <p:cNvPr id="11" name="Google Shape;11;p2"/>
          <p:cNvSpPr txBox="1">
            <a:spLocks noGrp="1"/>
          </p:cNvSpPr>
          <p:nvPr>
            <p:ph type="subTitle" idx="1"/>
          </p:nvPr>
        </p:nvSpPr>
        <p:spPr>
          <a:xfrm>
            <a:off x="720000" y="4207800"/>
            <a:ext cx="7704000" cy="395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sz="1700">
                <a:solidFill>
                  <a:srgbClr val="064554"/>
                </a:solidFill>
                <a:latin typeface="Maven Pro SemiBold"/>
                <a:ea typeface="Maven Pro SemiBold"/>
                <a:cs typeface="Maven Pro SemiBold"/>
                <a:sym typeface="Maven Pro Semi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3">
    <p:bg>
      <p:bgPr>
        <a:blipFill>
          <a:blip r:embed="rId2">
            <a:alphaModFix/>
          </a:blip>
          <a:stretch>
            <a:fillRect/>
          </a:stretch>
        </a:blip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043299" y="2463350"/>
            <a:ext cx="2672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5043299" y="3365025"/>
            <a:ext cx="2672700" cy="7281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5" name="Google Shape;15;p3"/>
          <p:cNvSpPr txBox="1">
            <a:spLocks noGrp="1"/>
          </p:cNvSpPr>
          <p:nvPr>
            <p:ph type="title" idx="2" hasCustomPrompt="1"/>
          </p:nvPr>
        </p:nvSpPr>
        <p:spPr>
          <a:xfrm>
            <a:off x="5043299" y="1050350"/>
            <a:ext cx="2672700" cy="1413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2000"/>
              <a:buNone/>
              <a:defRPr sz="10000">
                <a:solidFill>
                  <a:schemeClr val="dk1"/>
                </a:solidFill>
              </a:defRPr>
            </a:lvl1pPr>
            <a:lvl2pPr lvl="1" algn="ctr" rtl="0">
              <a:spcBef>
                <a:spcPts val="0"/>
              </a:spcBef>
              <a:spcAft>
                <a:spcPts val="0"/>
              </a:spcAft>
              <a:buClr>
                <a:schemeClr val="dk1"/>
              </a:buClr>
              <a:buSzPts val="12000"/>
              <a:buNone/>
              <a:defRPr sz="12000">
                <a:solidFill>
                  <a:schemeClr val="dk1"/>
                </a:solidFill>
              </a:defRPr>
            </a:lvl2pPr>
            <a:lvl3pPr lvl="2" algn="ctr" rtl="0">
              <a:spcBef>
                <a:spcPts val="0"/>
              </a:spcBef>
              <a:spcAft>
                <a:spcPts val="0"/>
              </a:spcAft>
              <a:buClr>
                <a:schemeClr val="dk1"/>
              </a:buClr>
              <a:buSzPts val="12000"/>
              <a:buNone/>
              <a:defRPr sz="12000">
                <a:solidFill>
                  <a:schemeClr val="dk1"/>
                </a:solidFill>
              </a:defRPr>
            </a:lvl3pPr>
            <a:lvl4pPr lvl="3" algn="ctr" rtl="0">
              <a:spcBef>
                <a:spcPts val="0"/>
              </a:spcBef>
              <a:spcAft>
                <a:spcPts val="0"/>
              </a:spcAft>
              <a:buClr>
                <a:schemeClr val="dk1"/>
              </a:buClr>
              <a:buSzPts val="12000"/>
              <a:buNone/>
              <a:defRPr sz="12000">
                <a:solidFill>
                  <a:schemeClr val="dk1"/>
                </a:solidFill>
              </a:defRPr>
            </a:lvl4pPr>
            <a:lvl5pPr lvl="4" algn="ctr" rtl="0">
              <a:spcBef>
                <a:spcPts val="0"/>
              </a:spcBef>
              <a:spcAft>
                <a:spcPts val="0"/>
              </a:spcAft>
              <a:buClr>
                <a:schemeClr val="dk1"/>
              </a:buClr>
              <a:buSzPts val="12000"/>
              <a:buNone/>
              <a:defRPr sz="12000">
                <a:solidFill>
                  <a:schemeClr val="dk1"/>
                </a:solidFill>
              </a:defRPr>
            </a:lvl5pPr>
            <a:lvl6pPr lvl="5" algn="ctr" rtl="0">
              <a:spcBef>
                <a:spcPts val="0"/>
              </a:spcBef>
              <a:spcAft>
                <a:spcPts val="0"/>
              </a:spcAft>
              <a:buClr>
                <a:schemeClr val="dk1"/>
              </a:buClr>
              <a:buSzPts val="12000"/>
              <a:buNone/>
              <a:defRPr sz="12000">
                <a:solidFill>
                  <a:schemeClr val="dk1"/>
                </a:solidFill>
              </a:defRPr>
            </a:lvl6pPr>
            <a:lvl7pPr lvl="6" algn="ctr" rtl="0">
              <a:spcBef>
                <a:spcPts val="0"/>
              </a:spcBef>
              <a:spcAft>
                <a:spcPts val="0"/>
              </a:spcAft>
              <a:buClr>
                <a:schemeClr val="dk1"/>
              </a:buClr>
              <a:buSzPts val="12000"/>
              <a:buNone/>
              <a:defRPr sz="12000">
                <a:solidFill>
                  <a:schemeClr val="dk1"/>
                </a:solidFill>
              </a:defRPr>
            </a:lvl7pPr>
            <a:lvl8pPr lvl="7" algn="ctr" rtl="0">
              <a:spcBef>
                <a:spcPts val="0"/>
              </a:spcBef>
              <a:spcAft>
                <a:spcPts val="0"/>
              </a:spcAft>
              <a:buClr>
                <a:schemeClr val="dk1"/>
              </a:buClr>
              <a:buSzPts val="12000"/>
              <a:buNone/>
              <a:defRPr sz="12000">
                <a:solidFill>
                  <a:schemeClr val="dk1"/>
                </a:solidFill>
              </a:defRPr>
            </a:lvl8pPr>
            <a:lvl9pPr lvl="8" algn="ctr" rtl="0">
              <a:spcBef>
                <a:spcPts val="0"/>
              </a:spcBef>
              <a:spcAft>
                <a:spcPts val="0"/>
              </a:spcAft>
              <a:buClr>
                <a:schemeClr val="dk1"/>
              </a:buClr>
              <a:buSzPts val="12000"/>
              <a:buNone/>
              <a:defRPr sz="12000">
                <a:solidFill>
                  <a:schemeClr val="dk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body" idx="1"/>
          </p:nvPr>
        </p:nvSpPr>
        <p:spPr>
          <a:xfrm>
            <a:off x="720000" y="1304875"/>
            <a:ext cx="7704000" cy="3416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Font typeface="Maven Pro"/>
              <a:buAutoNum type="arabicPeriod"/>
              <a:defRPr sz="1200">
                <a:latin typeface="Maven Pro"/>
                <a:ea typeface="Maven Pro"/>
                <a:cs typeface="Maven Pro"/>
                <a:sym typeface="Maven Pro"/>
              </a:defRPr>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pic>
        <p:nvPicPr>
          <p:cNvPr id="18" name="Google Shape;18;p4"/>
          <p:cNvPicPr preferRelativeResize="0"/>
          <p:nvPr/>
        </p:nvPicPr>
        <p:blipFill rotWithShape="1">
          <a:blip r:embed="rId2">
            <a:alphaModFix/>
          </a:blip>
          <a:srcRect t="38675" b="38675"/>
          <a:stretch/>
        </p:blipFill>
        <p:spPr>
          <a:xfrm>
            <a:off x="0" y="-27150"/>
            <a:ext cx="9143998" cy="1183874"/>
          </a:xfrm>
          <a:prstGeom prst="rect">
            <a:avLst/>
          </a:prstGeom>
          <a:noFill/>
          <a:ln>
            <a:noFill/>
          </a:ln>
        </p:spPr>
      </p:pic>
      <p:sp>
        <p:nvSpPr>
          <p:cNvPr id="19" name="Google Shape;1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3200"/>
              <a:buNone/>
              <a:defRPr>
                <a:solidFill>
                  <a:srgbClr val="FFFFFF"/>
                </a:solidFill>
              </a:defRPr>
            </a:lvl2pPr>
            <a:lvl3pPr lvl="2" rtl="0">
              <a:spcBef>
                <a:spcPts val="0"/>
              </a:spcBef>
              <a:spcAft>
                <a:spcPts val="0"/>
              </a:spcAft>
              <a:buClr>
                <a:srgbClr val="FFFFFF"/>
              </a:buClr>
              <a:buSzPts val="3200"/>
              <a:buNone/>
              <a:defRPr>
                <a:solidFill>
                  <a:srgbClr val="FFFFFF"/>
                </a:solidFill>
              </a:defRPr>
            </a:lvl3pPr>
            <a:lvl4pPr lvl="3" rtl="0">
              <a:spcBef>
                <a:spcPts val="0"/>
              </a:spcBef>
              <a:spcAft>
                <a:spcPts val="0"/>
              </a:spcAft>
              <a:buClr>
                <a:srgbClr val="FFFFFF"/>
              </a:buClr>
              <a:buSzPts val="3200"/>
              <a:buNone/>
              <a:defRPr>
                <a:solidFill>
                  <a:srgbClr val="FFFFFF"/>
                </a:solidFill>
              </a:defRPr>
            </a:lvl4pPr>
            <a:lvl5pPr lvl="4" rtl="0">
              <a:spcBef>
                <a:spcPts val="0"/>
              </a:spcBef>
              <a:spcAft>
                <a:spcPts val="0"/>
              </a:spcAft>
              <a:buClr>
                <a:srgbClr val="FFFFFF"/>
              </a:buClr>
              <a:buSzPts val="3200"/>
              <a:buNone/>
              <a:defRPr>
                <a:solidFill>
                  <a:srgbClr val="FFFFFF"/>
                </a:solidFill>
              </a:defRPr>
            </a:lvl5pPr>
            <a:lvl6pPr lvl="5" rtl="0">
              <a:spcBef>
                <a:spcPts val="0"/>
              </a:spcBef>
              <a:spcAft>
                <a:spcPts val="0"/>
              </a:spcAft>
              <a:buClr>
                <a:srgbClr val="FFFFFF"/>
              </a:buClr>
              <a:buSzPts val="3200"/>
              <a:buNone/>
              <a:defRPr>
                <a:solidFill>
                  <a:srgbClr val="FFFFFF"/>
                </a:solidFill>
              </a:defRPr>
            </a:lvl6pPr>
            <a:lvl7pPr lvl="6" rtl="0">
              <a:spcBef>
                <a:spcPts val="0"/>
              </a:spcBef>
              <a:spcAft>
                <a:spcPts val="0"/>
              </a:spcAft>
              <a:buClr>
                <a:srgbClr val="FFFFFF"/>
              </a:buClr>
              <a:buSzPts val="3200"/>
              <a:buNone/>
              <a:defRPr>
                <a:solidFill>
                  <a:srgbClr val="FFFFFF"/>
                </a:solidFill>
              </a:defRPr>
            </a:lvl7pPr>
            <a:lvl8pPr lvl="7" rtl="0">
              <a:spcBef>
                <a:spcPts val="0"/>
              </a:spcBef>
              <a:spcAft>
                <a:spcPts val="0"/>
              </a:spcAft>
              <a:buClr>
                <a:srgbClr val="FFFFFF"/>
              </a:buClr>
              <a:buSzPts val="3200"/>
              <a:buNone/>
              <a:defRPr>
                <a:solidFill>
                  <a:srgbClr val="FFFFFF"/>
                </a:solidFill>
              </a:defRPr>
            </a:lvl8pPr>
            <a:lvl9pPr lvl="8" rtl="0">
              <a:spcBef>
                <a:spcPts val="0"/>
              </a:spcBef>
              <a:spcAft>
                <a:spcPts val="0"/>
              </a:spcAft>
              <a:buClr>
                <a:srgbClr val="FFFFFF"/>
              </a:buClr>
              <a:buSzPts val="3200"/>
              <a:buNone/>
              <a:defRPr>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t="38675" b="38675"/>
          <a:stretch/>
        </p:blipFill>
        <p:spPr>
          <a:xfrm>
            <a:off x="0" y="-27150"/>
            <a:ext cx="9143998" cy="1183874"/>
          </a:xfrm>
          <a:prstGeom prst="rect">
            <a:avLst/>
          </a:prstGeom>
          <a:noFill/>
          <a:ln>
            <a:noFill/>
          </a:ln>
        </p:spPr>
      </p:pic>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200"/>
              <a:buNone/>
              <a:defRPr>
                <a:solidFill>
                  <a:srgbClr val="FFFFFF"/>
                </a:solidFill>
              </a:defRPr>
            </a:lvl1pPr>
            <a:lvl2pPr lvl="1">
              <a:spcBef>
                <a:spcPts val="0"/>
              </a:spcBef>
              <a:spcAft>
                <a:spcPts val="0"/>
              </a:spcAft>
              <a:buClr>
                <a:srgbClr val="FFFFFF"/>
              </a:buClr>
              <a:buSzPts val="3200"/>
              <a:buNone/>
              <a:defRPr>
                <a:solidFill>
                  <a:srgbClr val="FFFFFF"/>
                </a:solidFill>
              </a:defRPr>
            </a:lvl2pPr>
            <a:lvl3pPr lvl="2">
              <a:spcBef>
                <a:spcPts val="0"/>
              </a:spcBef>
              <a:spcAft>
                <a:spcPts val="0"/>
              </a:spcAft>
              <a:buClr>
                <a:srgbClr val="FFFFFF"/>
              </a:buClr>
              <a:buSzPts val="3200"/>
              <a:buNone/>
              <a:defRPr>
                <a:solidFill>
                  <a:srgbClr val="FFFFFF"/>
                </a:solidFill>
              </a:defRPr>
            </a:lvl3pPr>
            <a:lvl4pPr lvl="3">
              <a:spcBef>
                <a:spcPts val="0"/>
              </a:spcBef>
              <a:spcAft>
                <a:spcPts val="0"/>
              </a:spcAft>
              <a:buClr>
                <a:srgbClr val="FFFFFF"/>
              </a:buClr>
              <a:buSzPts val="3200"/>
              <a:buNone/>
              <a:defRPr>
                <a:solidFill>
                  <a:srgbClr val="FFFFFF"/>
                </a:solidFill>
              </a:defRPr>
            </a:lvl4pPr>
            <a:lvl5pPr lvl="4">
              <a:spcBef>
                <a:spcPts val="0"/>
              </a:spcBef>
              <a:spcAft>
                <a:spcPts val="0"/>
              </a:spcAft>
              <a:buClr>
                <a:srgbClr val="FFFFFF"/>
              </a:buClr>
              <a:buSzPts val="3200"/>
              <a:buNone/>
              <a:defRPr>
                <a:solidFill>
                  <a:srgbClr val="FFFFFF"/>
                </a:solidFill>
              </a:defRPr>
            </a:lvl5pPr>
            <a:lvl6pPr lvl="5">
              <a:spcBef>
                <a:spcPts val="0"/>
              </a:spcBef>
              <a:spcAft>
                <a:spcPts val="0"/>
              </a:spcAft>
              <a:buClr>
                <a:srgbClr val="FFFFFF"/>
              </a:buClr>
              <a:buSzPts val="3200"/>
              <a:buNone/>
              <a:defRPr>
                <a:solidFill>
                  <a:srgbClr val="FFFFFF"/>
                </a:solidFill>
              </a:defRPr>
            </a:lvl6pPr>
            <a:lvl7pPr lvl="6">
              <a:spcBef>
                <a:spcPts val="0"/>
              </a:spcBef>
              <a:spcAft>
                <a:spcPts val="0"/>
              </a:spcAft>
              <a:buClr>
                <a:srgbClr val="FFFFFF"/>
              </a:buClr>
              <a:buSzPts val="3200"/>
              <a:buNone/>
              <a:defRPr>
                <a:solidFill>
                  <a:srgbClr val="FFFFFF"/>
                </a:solidFill>
              </a:defRPr>
            </a:lvl7pPr>
            <a:lvl8pPr lvl="7">
              <a:spcBef>
                <a:spcPts val="0"/>
              </a:spcBef>
              <a:spcAft>
                <a:spcPts val="0"/>
              </a:spcAft>
              <a:buClr>
                <a:srgbClr val="FFFFFF"/>
              </a:buClr>
              <a:buSzPts val="3200"/>
              <a:buNone/>
              <a:defRPr>
                <a:solidFill>
                  <a:srgbClr val="FFFFFF"/>
                </a:solidFill>
              </a:defRPr>
            </a:lvl8pPr>
            <a:lvl9pPr lvl="8">
              <a:spcBef>
                <a:spcPts val="0"/>
              </a:spcBef>
              <a:spcAft>
                <a:spcPts val="0"/>
              </a:spcAft>
              <a:buClr>
                <a:srgbClr val="FFFFFF"/>
              </a:buClr>
              <a:buSzPts val="3200"/>
              <a:buNone/>
              <a:defRPr>
                <a:solidFill>
                  <a:srgbClr val="FFFFFF"/>
                </a:solidFill>
              </a:defRPr>
            </a:lvl9pPr>
          </a:lstStyle>
          <a:p>
            <a:endParaRPr/>
          </a:p>
        </p:txBody>
      </p:sp>
      <p:sp>
        <p:nvSpPr>
          <p:cNvPr id="23" name="Google Shape;23;p5"/>
          <p:cNvSpPr txBox="1">
            <a:spLocks noGrp="1"/>
          </p:cNvSpPr>
          <p:nvPr>
            <p:ph type="subTitle" idx="1"/>
          </p:nvPr>
        </p:nvSpPr>
        <p:spPr>
          <a:xfrm>
            <a:off x="1570100" y="3573125"/>
            <a:ext cx="2271300" cy="9759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24" name="Google Shape;24;p5"/>
          <p:cNvSpPr txBox="1">
            <a:spLocks noGrp="1"/>
          </p:cNvSpPr>
          <p:nvPr>
            <p:ph type="subTitle" idx="2"/>
          </p:nvPr>
        </p:nvSpPr>
        <p:spPr>
          <a:xfrm>
            <a:off x="5326988" y="3573125"/>
            <a:ext cx="2271300" cy="97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5" name="Google Shape;25;p5"/>
          <p:cNvSpPr txBox="1">
            <a:spLocks noGrp="1"/>
          </p:cNvSpPr>
          <p:nvPr>
            <p:ph type="subTitle" idx="3"/>
          </p:nvPr>
        </p:nvSpPr>
        <p:spPr>
          <a:xfrm>
            <a:off x="1773800" y="3112675"/>
            <a:ext cx="1863900" cy="39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algn="ctr" rtl="0">
              <a:spcBef>
                <a:spcPts val="0"/>
              </a:spcBef>
              <a:spcAft>
                <a:spcPts val="0"/>
              </a:spcAft>
              <a:buSzPts val="2000"/>
              <a:buFont typeface="Alfa Slab One"/>
              <a:buNone/>
              <a:defRPr sz="2000">
                <a:latin typeface="Alfa Slab One"/>
                <a:ea typeface="Alfa Slab One"/>
                <a:cs typeface="Alfa Slab One"/>
                <a:sym typeface="Alfa Slab One"/>
              </a:defRPr>
            </a:lvl2pPr>
            <a:lvl3pPr lvl="2" algn="ctr" rtl="0">
              <a:spcBef>
                <a:spcPts val="0"/>
              </a:spcBef>
              <a:spcAft>
                <a:spcPts val="0"/>
              </a:spcAft>
              <a:buSzPts val="2000"/>
              <a:buFont typeface="Alfa Slab One"/>
              <a:buNone/>
              <a:defRPr sz="2000">
                <a:latin typeface="Alfa Slab One"/>
                <a:ea typeface="Alfa Slab One"/>
                <a:cs typeface="Alfa Slab One"/>
                <a:sym typeface="Alfa Slab One"/>
              </a:defRPr>
            </a:lvl3pPr>
            <a:lvl4pPr lvl="3" algn="ctr" rtl="0">
              <a:spcBef>
                <a:spcPts val="0"/>
              </a:spcBef>
              <a:spcAft>
                <a:spcPts val="0"/>
              </a:spcAft>
              <a:buSzPts val="2000"/>
              <a:buFont typeface="Alfa Slab One"/>
              <a:buNone/>
              <a:defRPr sz="2000">
                <a:latin typeface="Alfa Slab One"/>
                <a:ea typeface="Alfa Slab One"/>
                <a:cs typeface="Alfa Slab One"/>
                <a:sym typeface="Alfa Slab One"/>
              </a:defRPr>
            </a:lvl4pPr>
            <a:lvl5pPr lvl="4" algn="ctr" rtl="0">
              <a:spcBef>
                <a:spcPts val="0"/>
              </a:spcBef>
              <a:spcAft>
                <a:spcPts val="0"/>
              </a:spcAft>
              <a:buSzPts val="2000"/>
              <a:buFont typeface="Alfa Slab One"/>
              <a:buNone/>
              <a:defRPr sz="2000">
                <a:latin typeface="Alfa Slab One"/>
                <a:ea typeface="Alfa Slab One"/>
                <a:cs typeface="Alfa Slab One"/>
                <a:sym typeface="Alfa Slab One"/>
              </a:defRPr>
            </a:lvl5pPr>
            <a:lvl6pPr lvl="5" algn="ctr" rtl="0">
              <a:spcBef>
                <a:spcPts val="0"/>
              </a:spcBef>
              <a:spcAft>
                <a:spcPts val="0"/>
              </a:spcAft>
              <a:buSzPts val="2000"/>
              <a:buFont typeface="Alfa Slab One"/>
              <a:buNone/>
              <a:defRPr sz="2000">
                <a:latin typeface="Alfa Slab One"/>
                <a:ea typeface="Alfa Slab One"/>
                <a:cs typeface="Alfa Slab One"/>
                <a:sym typeface="Alfa Slab One"/>
              </a:defRPr>
            </a:lvl6pPr>
            <a:lvl7pPr lvl="6" algn="ctr" rtl="0">
              <a:spcBef>
                <a:spcPts val="0"/>
              </a:spcBef>
              <a:spcAft>
                <a:spcPts val="0"/>
              </a:spcAft>
              <a:buSzPts val="2000"/>
              <a:buFont typeface="Alfa Slab One"/>
              <a:buNone/>
              <a:defRPr sz="2000">
                <a:latin typeface="Alfa Slab One"/>
                <a:ea typeface="Alfa Slab One"/>
                <a:cs typeface="Alfa Slab One"/>
                <a:sym typeface="Alfa Slab One"/>
              </a:defRPr>
            </a:lvl7pPr>
            <a:lvl8pPr lvl="7" algn="ctr" rtl="0">
              <a:spcBef>
                <a:spcPts val="0"/>
              </a:spcBef>
              <a:spcAft>
                <a:spcPts val="0"/>
              </a:spcAft>
              <a:buSzPts val="2000"/>
              <a:buFont typeface="Alfa Slab One"/>
              <a:buNone/>
              <a:defRPr sz="2000">
                <a:latin typeface="Alfa Slab One"/>
                <a:ea typeface="Alfa Slab One"/>
                <a:cs typeface="Alfa Slab One"/>
                <a:sym typeface="Alfa Slab One"/>
              </a:defRPr>
            </a:lvl8pPr>
            <a:lvl9pPr lvl="8" algn="ctr" rtl="0">
              <a:spcBef>
                <a:spcPts val="0"/>
              </a:spcBef>
              <a:spcAft>
                <a:spcPts val="0"/>
              </a:spcAft>
              <a:buSzPts val="2000"/>
              <a:buFont typeface="Alfa Slab One"/>
              <a:buNone/>
              <a:defRPr sz="2000">
                <a:latin typeface="Alfa Slab One"/>
                <a:ea typeface="Alfa Slab One"/>
                <a:cs typeface="Alfa Slab One"/>
                <a:sym typeface="Alfa Slab One"/>
              </a:defRPr>
            </a:lvl9pPr>
          </a:lstStyle>
          <a:p>
            <a:endParaRPr/>
          </a:p>
        </p:txBody>
      </p:sp>
      <p:sp>
        <p:nvSpPr>
          <p:cNvPr id="26" name="Google Shape;26;p5"/>
          <p:cNvSpPr txBox="1">
            <a:spLocks noGrp="1"/>
          </p:cNvSpPr>
          <p:nvPr>
            <p:ph type="subTitle" idx="4"/>
          </p:nvPr>
        </p:nvSpPr>
        <p:spPr>
          <a:xfrm>
            <a:off x="5530688" y="3112675"/>
            <a:ext cx="1863900" cy="39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Font typeface="Alfa Slab One"/>
              <a:buNone/>
              <a:defRPr sz="2000">
                <a:solidFill>
                  <a:srgbClr val="FFFFFF"/>
                </a:solidFill>
                <a:latin typeface="Alfa Slab One"/>
                <a:ea typeface="Alfa Slab One"/>
                <a:cs typeface="Alfa Slab One"/>
                <a:sym typeface="Alfa Slab One"/>
              </a:defRPr>
            </a:lvl1pPr>
            <a:lvl2pPr lvl="1" algn="ctr" rtl="0">
              <a:spcBef>
                <a:spcPts val="0"/>
              </a:spcBef>
              <a:spcAft>
                <a:spcPts val="0"/>
              </a:spcAft>
              <a:buSzPts val="2000"/>
              <a:buFont typeface="Alfa Slab One"/>
              <a:buNone/>
              <a:defRPr sz="2000">
                <a:latin typeface="Alfa Slab One"/>
                <a:ea typeface="Alfa Slab One"/>
                <a:cs typeface="Alfa Slab One"/>
                <a:sym typeface="Alfa Slab One"/>
              </a:defRPr>
            </a:lvl2pPr>
            <a:lvl3pPr lvl="2" algn="ctr" rtl="0">
              <a:spcBef>
                <a:spcPts val="0"/>
              </a:spcBef>
              <a:spcAft>
                <a:spcPts val="0"/>
              </a:spcAft>
              <a:buSzPts val="2000"/>
              <a:buFont typeface="Alfa Slab One"/>
              <a:buNone/>
              <a:defRPr sz="2000">
                <a:latin typeface="Alfa Slab One"/>
                <a:ea typeface="Alfa Slab One"/>
                <a:cs typeface="Alfa Slab One"/>
                <a:sym typeface="Alfa Slab One"/>
              </a:defRPr>
            </a:lvl3pPr>
            <a:lvl4pPr lvl="3" algn="ctr" rtl="0">
              <a:spcBef>
                <a:spcPts val="0"/>
              </a:spcBef>
              <a:spcAft>
                <a:spcPts val="0"/>
              </a:spcAft>
              <a:buSzPts val="2000"/>
              <a:buFont typeface="Alfa Slab One"/>
              <a:buNone/>
              <a:defRPr sz="2000">
                <a:latin typeface="Alfa Slab One"/>
                <a:ea typeface="Alfa Slab One"/>
                <a:cs typeface="Alfa Slab One"/>
                <a:sym typeface="Alfa Slab One"/>
              </a:defRPr>
            </a:lvl4pPr>
            <a:lvl5pPr lvl="4" algn="ctr" rtl="0">
              <a:spcBef>
                <a:spcPts val="0"/>
              </a:spcBef>
              <a:spcAft>
                <a:spcPts val="0"/>
              </a:spcAft>
              <a:buSzPts val="2000"/>
              <a:buFont typeface="Alfa Slab One"/>
              <a:buNone/>
              <a:defRPr sz="2000">
                <a:latin typeface="Alfa Slab One"/>
                <a:ea typeface="Alfa Slab One"/>
                <a:cs typeface="Alfa Slab One"/>
                <a:sym typeface="Alfa Slab One"/>
              </a:defRPr>
            </a:lvl5pPr>
            <a:lvl6pPr lvl="5" algn="ctr" rtl="0">
              <a:spcBef>
                <a:spcPts val="0"/>
              </a:spcBef>
              <a:spcAft>
                <a:spcPts val="0"/>
              </a:spcAft>
              <a:buSzPts val="2000"/>
              <a:buFont typeface="Alfa Slab One"/>
              <a:buNone/>
              <a:defRPr sz="2000">
                <a:latin typeface="Alfa Slab One"/>
                <a:ea typeface="Alfa Slab One"/>
                <a:cs typeface="Alfa Slab One"/>
                <a:sym typeface="Alfa Slab One"/>
              </a:defRPr>
            </a:lvl6pPr>
            <a:lvl7pPr lvl="6" algn="ctr" rtl="0">
              <a:spcBef>
                <a:spcPts val="0"/>
              </a:spcBef>
              <a:spcAft>
                <a:spcPts val="0"/>
              </a:spcAft>
              <a:buSzPts val="2000"/>
              <a:buFont typeface="Alfa Slab One"/>
              <a:buNone/>
              <a:defRPr sz="2000">
                <a:latin typeface="Alfa Slab One"/>
                <a:ea typeface="Alfa Slab One"/>
                <a:cs typeface="Alfa Slab One"/>
                <a:sym typeface="Alfa Slab One"/>
              </a:defRPr>
            </a:lvl7pPr>
            <a:lvl8pPr lvl="7" algn="ctr" rtl="0">
              <a:spcBef>
                <a:spcPts val="0"/>
              </a:spcBef>
              <a:spcAft>
                <a:spcPts val="0"/>
              </a:spcAft>
              <a:buSzPts val="2000"/>
              <a:buFont typeface="Alfa Slab One"/>
              <a:buNone/>
              <a:defRPr sz="2000">
                <a:latin typeface="Alfa Slab One"/>
                <a:ea typeface="Alfa Slab One"/>
                <a:cs typeface="Alfa Slab One"/>
                <a:sym typeface="Alfa Slab One"/>
              </a:defRPr>
            </a:lvl8pPr>
            <a:lvl9pPr lvl="8" algn="ctr" rtl="0">
              <a:spcBef>
                <a:spcPts val="0"/>
              </a:spcBef>
              <a:spcAft>
                <a:spcPts val="0"/>
              </a:spcAft>
              <a:buSzPts val="2000"/>
              <a:buFont typeface="Alfa Slab One"/>
              <a:buNone/>
              <a:defRPr sz="2000">
                <a:latin typeface="Alfa Slab One"/>
                <a:ea typeface="Alfa Slab One"/>
                <a:cs typeface="Alfa Slab One"/>
                <a:sym typeface="Alfa Slab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720000" y="1442850"/>
            <a:ext cx="4848600" cy="2257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4572000" y="1495513"/>
            <a:ext cx="3852000" cy="829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4572000" y="2412888"/>
            <a:ext cx="3852000" cy="1235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a:solidFill>
                  <a:schemeClr val="lt1"/>
                </a:solidFill>
                <a:latin typeface="Maven Pro"/>
                <a:ea typeface="Maven Pro"/>
                <a:cs typeface="Maven Pro"/>
                <a:sym typeface="Maven Pro"/>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pic>
        <p:nvPicPr>
          <p:cNvPr id="39" name="Google Shape;39;p9"/>
          <p:cNvPicPr preferRelativeResize="0"/>
          <p:nvPr/>
        </p:nvPicPr>
        <p:blipFill rotWithShape="1">
          <a:blip r:embed="rId3">
            <a:alphaModFix/>
          </a:blip>
          <a:srcRect t="797" r="74321" b="797"/>
          <a:stretch/>
        </p:blipFill>
        <p:spPr>
          <a:xfrm>
            <a:off x="0" y="0"/>
            <a:ext cx="2348051" cy="51434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6"/>
        <p:cNvGrpSpPr/>
        <p:nvPr/>
      </p:nvGrpSpPr>
      <p:grpSpPr>
        <a:xfrm>
          <a:off x="0" y="0"/>
          <a:ext cx="0" cy="0"/>
          <a:chOff x="0" y="0"/>
          <a:chExt cx="0" cy="0"/>
        </a:xfrm>
      </p:grpSpPr>
      <p:pic>
        <p:nvPicPr>
          <p:cNvPr id="47" name="Google Shape;47;p13"/>
          <p:cNvPicPr preferRelativeResize="0"/>
          <p:nvPr/>
        </p:nvPicPr>
        <p:blipFill rotWithShape="1">
          <a:blip r:embed="rId2">
            <a:alphaModFix/>
          </a:blip>
          <a:srcRect t="38675" b="38675"/>
          <a:stretch/>
        </p:blipFill>
        <p:spPr>
          <a:xfrm>
            <a:off x="0" y="-27150"/>
            <a:ext cx="9143998" cy="1183874"/>
          </a:xfrm>
          <a:prstGeom prst="rect">
            <a:avLst/>
          </a:prstGeom>
          <a:noFill/>
          <a:ln>
            <a:noFill/>
          </a:ln>
        </p:spPr>
      </p:pic>
      <p:sp>
        <p:nvSpPr>
          <p:cNvPr id="48" name="Google Shape;4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200"/>
              <a:buNone/>
              <a:defRPr>
                <a:solidFill>
                  <a:srgbClr val="FFFFFF"/>
                </a:solidFill>
              </a:defRPr>
            </a:lvl1pPr>
            <a:lvl2pPr lvl="1" rtl="0">
              <a:spcBef>
                <a:spcPts val="0"/>
              </a:spcBef>
              <a:spcAft>
                <a:spcPts val="0"/>
              </a:spcAft>
              <a:buClr>
                <a:srgbClr val="FFFFFF"/>
              </a:buClr>
              <a:buSzPts val="3200"/>
              <a:buNone/>
              <a:defRPr>
                <a:solidFill>
                  <a:srgbClr val="FFFFFF"/>
                </a:solidFill>
              </a:defRPr>
            </a:lvl2pPr>
            <a:lvl3pPr lvl="2" rtl="0">
              <a:spcBef>
                <a:spcPts val="0"/>
              </a:spcBef>
              <a:spcAft>
                <a:spcPts val="0"/>
              </a:spcAft>
              <a:buClr>
                <a:srgbClr val="FFFFFF"/>
              </a:buClr>
              <a:buSzPts val="3200"/>
              <a:buNone/>
              <a:defRPr>
                <a:solidFill>
                  <a:srgbClr val="FFFFFF"/>
                </a:solidFill>
              </a:defRPr>
            </a:lvl3pPr>
            <a:lvl4pPr lvl="3" rtl="0">
              <a:spcBef>
                <a:spcPts val="0"/>
              </a:spcBef>
              <a:spcAft>
                <a:spcPts val="0"/>
              </a:spcAft>
              <a:buClr>
                <a:srgbClr val="FFFFFF"/>
              </a:buClr>
              <a:buSzPts val="3200"/>
              <a:buNone/>
              <a:defRPr>
                <a:solidFill>
                  <a:srgbClr val="FFFFFF"/>
                </a:solidFill>
              </a:defRPr>
            </a:lvl4pPr>
            <a:lvl5pPr lvl="4" rtl="0">
              <a:spcBef>
                <a:spcPts val="0"/>
              </a:spcBef>
              <a:spcAft>
                <a:spcPts val="0"/>
              </a:spcAft>
              <a:buClr>
                <a:srgbClr val="FFFFFF"/>
              </a:buClr>
              <a:buSzPts val="3200"/>
              <a:buNone/>
              <a:defRPr>
                <a:solidFill>
                  <a:srgbClr val="FFFFFF"/>
                </a:solidFill>
              </a:defRPr>
            </a:lvl5pPr>
            <a:lvl6pPr lvl="5" rtl="0">
              <a:spcBef>
                <a:spcPts val="0"/>
              </a:spcBef>
              <a:spcAft>
                <a:spcPts val="0"/>
              </a:spcAft>
              <a:buClr>
                <a:srgbClr val="FFFFFF"/>
              </a:buClr>
              <a:buSzPts val="3200"/>
              <a:buNone/>
              <a:defRPr>
                <a:solidFill>
                  <a:srgbClr val="FFFFFF"/>
                </a:solidFill>
              </a:defRPr>
            </a:lvl6pPr>
            <a:lvl7pPr lvl="6" rtl="0">
              <a:spcBef>
                <a:spcPts val="0"/>
              </a:spcBef>
              <a:spcAft>
                <a:spcPts val="0"/>
              </a:spcAft>
              <a:buClr>
                <a:srgbClr val="FFFFFF"/>
              </a:buClr>
              <a:buSzPts val="3200"/>
              <a:buNone/>
              <a:defRPr>
                <a:solidFill>
                  <a:srgbClr val="FFFFFF"/>
                </a:solidFill>
              </a:defRPr>
            </a:lvl7pPr>
            <a:lvl8pPr lvl="7" rtl="0">
              <a:spcBef>
                <a:spcPts val="0"/>
              </a:spcBef>
              <a:spcAft>
                <a:spcPts val="0"/>
              </a:spcAft>
              <a:buClr>
                <a:srgbClr val="FFFFFF"/>
              </a:buClr>
              <a:buSzPts val="3200"/>
              <a:buNone/>
              <a:defRPr>
                <a:solidFill>
                  <a:srgbClr val="FFFFFF"/>
                </a:solidFill>
              </a:defRPr>
            </a:lvl8pPr>
            <a:lvl9pPr lvl="8" rtl="0">
              <a:spcBef>
                <a:spcPts val="0"/>
              </a:spcBef>
              <a:spcAft>
                <a:spcPts val="0"/>
              </a:spcAft>
              <a:buClr>
                <a:srgbClr val="FFFFFF"/>
              </a:buClr>
              <a:buSzPts val="3200"/>
              <a:buNone/>
              <a:defRPr>
                <a:solidFill>
                  <a:srgbClr val="FFFFFF"/>
                </a:solidFill>
              </a:defRPr>
            </a:lvl9pPr>
          </a:lstStyle>
          <a:p>
            <a:endParaRPr/>
          </a:p>
        </p:txBody>
      </p:sp>
      <p:sp>
        <p:nvSpPr>
          <p:cNvPr id="49" name="Google Shape;49;p13"/>
          <p:cNvSpPr txBox="1">
            <a:spLocks noGrp="1"/>
          </p:cNvSpPr>
          <p:nvPr>
            <p:ph type="title" idx="2" hasCustomPrompt="1"/>
          </p:nvPr>
        </p:nvSpPr>
        <p:spPr>
          <a:xfrm>
            <a:off x="706419" y="1945950"/>
            <a:ext cx="1071600" cy="6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rgbClr val="FFFFFF"/>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 name="Google Shape;50;p13"/>
          <p:cNvSpPr txBox="1">
            <a:spLocks noGrp="1"/>
          </p:cNvSpPr>
          <p:nvPr>
            <p:ph type="subTitle" idx="1"/>
          </p:nvPr>
        </p:nvSpPr>
        <p:spPr>
          <a:xfrm>
            <a:off x="1953544" y="1830500"/>
            <a:ext cx="1853100" cy="367800"/>
          </a:xfrm>
          <a:prstGeom prst="rect">
            <a:avLst/>
          </a:prstGeom>
          <a:noFill/>
        </p:spPr>
        <p:txBody>
          <a:bodyPr spcFirstLastPara="1" wrap="square" lIns="91425" tIns="91425" rIns="91425" bIns="91425" anchor="ctr" anchorCtr="0">
            <a:noAutofit/>
          </a:bodyPr>
          <a:lstStyle>
            <a:lvl1pPr lvl="0">
              <a:spcBef>
                <a:spcPts val="0"/>
              </a:spcBef>
              <a:spcAft>
                <a:spcPts val="0"/>
              </a:spcAft>
              <a:buSzPts val="1600"/>
              <a:buFont typeface="Alfa Slab One"/>
              <a:buNone/>
              <a:defRPr sz="2000">
                <a:solidFill>
                  <a:srgbClr val="FFFFFF"/>
                </a:solidFill>
                <a:latin typeface="Alfa Slab One"/>
                <a:ea typeface="Alfa Slab One"/>
                <a:cs typeface="Alfa Slab One"/>
                <a:sym typeface="Alfa Slab 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51" name="Google Shape;51;p13"/>
          <p:cNvSpPr txBox="1">
            <a:spLocks noGrp="1"/>
          </p:cNvSpPr>
          <p:nvPr>
            <p:ph type="subTitle" idx="3"/>
          </p:nvPr>
        </p:nvSpPr>
        <p:spPr>
          <a:xfrm>
            <a:off x="1953544" y="2169225"/>
            <a:ext cx="2446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solidFill>
                  <a:srgbClr val="064554"/>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2" name="Google Shape;52;p13"/>
          <p:cNvSpPr txBox="1">
            <a:spLocks noGrp="1"/>
          </p:cNvSpPr>
          <p:nvPr>
            <p:ph type="title" idx="4" hasCustomPrompt="1"/>
          </p:nvPr>
        </p:nvSpPr>
        <p:spPr>
          <a:xfrm>
            <a:off x="4755381" y="1945950"/>
            <a:ext cx="1071600" cy="6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rgbClr val="FFFFFF"/>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3" name="Google Shape;53;p13"/>
          <p:cNvSpPr txBox="1">
            <a:spLocks noGrp="1"/>
          </p:cNvSpPr>
          <p:nvPr>
            <p:ph type="subTitle" idx="5"/>
          </p:nvPr>
        </p:nvSpPr>
        <p:spPr>
          <a:xfrm>
            <a:off x="5992981" y="1830500"/>
            <a:ext cx="1812900" cy="36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600"/>
              <a:buFont typeface="Alfa Slab One"/>
              <a:buNone/>
              <a:defRPr sz="2000">
                <a:solidFill>
                  <a:srgbClr val="FFFFFF"/>
                </a:solidFill>
                <a:latin typeface="Alfa Slab One"/>
                <a:ea typeface="Alfa Slab One"/>
                <a:cs typeface="Alfa Slab One"/>
                <a:sym typeface="Alfa Slab 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4" name="Google Shape;54;p13"/>
          <p:cNvSpPr txBox="1">
            <a:spLocks noGrp="1"/>
          </p:cNvSpPr>
          <p:nvPr>
            <p:ph type="subTitle" idx="6"/>
          </p:nvPr>
        </p:nvSpPr>
        <p:spPr>
          <a:xfrm>
            <a:off x="5992981" y="2169225"/>
            <a:ext cx="2446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solidFill>
                  <a:srgbClr val="064554"/>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5" name="Google Shape;55;p13"/>
          <p:cNvSpPr txBox="1">
            <a:spLocks noGrp="1"/>
          </p:cNvSpPr>
          <p:nvPr>
            <p:ph type="title" idx="7" hasCustomPrompt="1"/>
          </p:nvPr>
        </p:nvSpPr>
        <p:spPr>
          <a:xfrm>
            <a:off x="706419" y="3622950"/>
            <a:ext cx="1071600" cy="6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rgbClr val="FFFFFF"/>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6" name="Google Shape;56;p13"/>
          <p:cNvSpPr txBox="1">
            <a:spLocks noGrp="1"/>
          </p:cNvSpPr>
          <p:nvPr>
            <p:ph type="subTitle" idx="8"/>
          </p:nvPr>
        </p:nvSpPr>
        <p:spPr>
          <a:xfrm>
            <a:off x="1953544" y="3536775"/>
            <a:ext cx="1853100" cy="36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600"/>
              <a:buFont typeface="Alfa Slab One"/>
              <a:buNone/>
              <a:defRPr sz="2000">
                <a:solidFill>
                  <a:srgbClr val="FFFFFF"/>
                </a:solidFill>
                <a:latin typeface="Alfa Slab One"/>
                <a:ea typeface="Alfa Slab One"/>
                <a:cs typeface="Alfa Slab One"/>
                <a:sym typeface="Alfa Slab 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7" name="Google Shape;57;p13"/>
          <p:cNvSpPr txBox="1">
            <a:spLocks noGrp="1"/>
          </p:cNvSpPr>
          <p:nvPr>
            <p:ph type="subTitle" idx="9"/>
          </p:nvPr>
        </p:nvSpPr>
        <p:spPr>
          <a:xfrm>
            <a:off x="1953544" y="3875500"/>
            <a:ext cx="2446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solidFill>
                  <a:srgbClr val="064554"/>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8" name="Google Shape;58;p13"/>
          <p:cNvSpPr txBox="1">
            <a:spLocks noGrp="1"/>
          </p:cNvSpPr>
          <p:nvPr>
            <p:ph type="title" idx="13" hasCustomPrompt="1"/>
          </p:nvPr>
        </p:nvSpPr>
        <p:spPr>
          <a:xfrm>
            <a:off x="4755381" y="3622950"/>
            <a:ext cx="1071600" cy="6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rgbClr val="FFFFFF"/>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 name="Google Shape;59;p13"/>
          <p:cNvSpPr txBox="1">
            <a:spLocks noGrp="1"/>
          </p:cNvSpPr>
          <p:nvPr>
            <p:ph type="subTitle" idx="14"/>
          </p:nvPr>
        </p:nvSpPr>
        <p:spPr>
          <a:xfrm>
            <a:off x="5992919" y="3536775"/>
            <a:ext cx="1812900" cy="36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1600"/>
              <a:buFont typeface="Alfa Slab One"/>
              <a:buNone/>
              <a:defRPr sz="2000">
                <a:solidFill>
                  <a:srgbClr val="FFFFFF"/>
                </a:solidFill>
                <a:latin typeface="Alfa Slab One"/>
                <a:ea typeface="Alfa Slab One"/>
                <a:cs typeface="Alfa Slab One"/>
                <a:sym typeface="Alfa Slab 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60" name="Google Shape;60;p13"/>
          <p:cNvSpPr txBox="1">
            <a:spLocks noGrp="1"/>
          </p:cNvSpPr>
          <p:nvPr>
            <p:ph type="subTitle" idx="15"/>
          </p:nvPr>
        </p:nvSpPr>
        <p:spPr>
          <a:xfrm>
            <a:off x="5992919" y="3875500"/>
            <a:ext cx="2446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solidFill>
                  <a:srgbClr val="064554"/>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
    <p:spTree>
      <p:nvGrpSpPr>
        <p:cNvPr id="1" name="Shape 122"/>
        <p:cNvGrpSpPr/>
        <p:nvPr/>
      </p:nvGrpSpPr>
      <p:grpSpPr>
        <a:xfrm>
          <a:off x="0" y="0"/>
          <a:ext cx="0" cy="0"/>
          <a:chOff x="0" y="0"/>
          <a:chExt cx="0" cy="0"/>
        </a:xfrm>
      </p:grpSpPr>
      <p:pic>
        <p:nvPicPr>
          <p:cNvPr id="123" name="Google Shape;123;p21"/>
          <p:cNvPicPr preferRelativeResize="0"/>
          <p:nvPr/>
        </p:nvPicPr>
        <p:blipFill rotWithShape="1">
          <a:blip r:embed="rId2">
            <a:alphaModFix/>
          </a:blip>
          <a:srcRect t="38675" b="38675"/>
          <a:stretch/>
        </p:blipFill>
        <p:spPr>
          <a:xfrm>
            <a:off x="-32562" y="-27150"/>
            <a:ext cx="9209124" cy="11838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2_1">
    <p:spTree>
      <p:nvGrpSpPr>
        <p:cNvPr id="1" name="Shape 1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1pPr>
            <a:lvl2pPr lvl="1">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2pPr>
            <a:lvl3pPr lvl="2">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3pPr>
            <a:lvl4pPr lvl="3">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4pPr>
            <a:lvl5pPr lvl="4">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5pPr>
            <a:lvl6pPr lvl="5">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6pPr>
            <a:lvl7pPr lvl="6">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7pPr>
            <a:lvl8pPr lvl="7">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8pPr>
            <a:lvl9pPr lvl="8">
              <a:spcBef>
                <a:spcPts val="0"/>
              </a:spcBef>
              <a:spcAft>
                <a:spcPts val="0"/>
              </a:spcAft>
              <a:buClr>
                <a:srgbClr val="064554"/>
              </a:buClr>
              <a:buSzPts val="3200"/>
              <a:buFont typeface="Alfa Slab One"/>
              <a:buNone/>
              <a:defRPr sz="3200">
                <a:solidFill>
                  <a:srgbClr val="064554"/>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1pPr>
            <a:lvl2pPr marL="914400" lvl="1" indent="-330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2pPr>
            <a:lvl3pPr marL="1371600" lvl="2" indent="-330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3pPr>
            <a:lvl4pPr marL="1828800" lvl="3" indent="-330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4pPr>
            <a:lvl5pPr marL="2286000" lvl="4" indent="-330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5pPr>
            <a:lvl6pPr marL="2743200" lvl="5" indent="-330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6pPr>
            <a:lvl7pPr marL="3200400" lvl="6" indent="-330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7pPr>
            <a:lvl8pPr marL="3657600" lvl="7" indent="-330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8pPr>
            <a:lvl9pPr marL="4114800" lvl="8" indent="-330200">
              <a:lnSpc>
                <a:spcPct val="100000"/>
              </a:lnSpc>
              <a:spcBef>
                <a:spcPts val="0"/>
              </a:spcBef>
              <a:spcAft>
                <a:spcPts val="0"/>
              </a:spcAft>
              <a:buClr>
                <a:srgbClr val="064554"/>
              </a:buClr>
              <a:buSzPts val="1600"/>
              <a:buFont typeface="Maven Pro Medium"/>
              <a:buChar char="■"/>
              <a:defRPr sz="1600">
                <a:solidFill>
                  <a:srgbClr val="064554"/>
                </a:solidFill>
                <a:latin typeface="Maven Pro Medium"/>
                <a:ea typeface="Maven Pro Medium"/>
                <a:cs typeface="Maven Pro Medium"/>
                <a:sym typeface="Maven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9" r:id="rId7"/>
    <p:sldLayoutId id="2147483667"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0.png"/><Relationship Id="rId3" Type="http://schemas.openxmlformats.org/officeDocument/2006/relationships/image" Target="../media/image28.gif"/><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3.xml"/><Relationship Id="rId16"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31.png"/><Relationship Id="rId1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hart" Target="../charts/chart1.xml"/><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58.png"/><Relationship Id="rId7" Type="http://schemas.openxmlformats.org/officeDocument/2006/relationships/image" Target="../media/image57.png"/><Relationship Id="rId12"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5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0.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74.gif"/><Relationship Id="rId4" Type="http://schemas.openxmlformats.org/officeDocument/2006/relationships/image" Target="../media/image73.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85.emf"/></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5.png"/><Relationship Id="rId7"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6.png"/><Relationship Id="rId9" Type="http://schemas.openxmlformats.org/officeDocument/2006/relationships/image" Target="../media/image99.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hyperlink" Target="https://x.com/johnkrausphoto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gi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6"/>
          <p:cNvSpPr txBox="1">
            <a:spLocks noGrp="1"/>
          </p:cNvSpPr>
          <p:nvPr>
            <p:ph type="ctrTitle"/>
          </p:nvPr>
        </p:nvSpPr>
        <p:spPr>
          <a:xfrm>
            <a:off x="428313" y="676557"/>
            <a:ext cx="5357327" cy="29919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a:solidFill>
                  <a:schemeClr val="bg1"/>
                </a:solidFill>
                <a:latin typeface="Aharoni" panose="02010803020104030203" pitchFamily="2" charset="-79"/>
                <a:cs typeface="Aharoni" panose="02010803020104030203" pitchFamily="2" charset="-79"/>
              </a:rPr>
              <a:t>Efficient Discovery of Actual </a:t>
            </a:r>
            <a:r>
              <a:rPr lang="en-US" sz="3600" b="1" dirty="0">
                <a:solidFill>
                  <a:schemeClr val="bg2"/>
                </a:solidFill>
                <a:latin typeface="Aharoni" panose="02010803020104030203" pitchFamily="2" charset="-79"/>
                <a:cs typeface="Aharoni" panose="02010803020104030203" pitchFamily="2" charset="-79"/>
              </a:rPr>
              <a:t>Causality</a:t>
            </a:r>
            <a:r>
              <a:rPr lang="en-US" sz="3600" b="1" dirty="0">
                <a:solidFill>
                  <a:schemeClr val="bg1"/>
                </a:solidFill>
                <a:latin typeface="Aharoni" panose="02010803020104030203" pitchFamily="2" charset="-79"/>
                <a:cs typeface="Aharoni" panose="02010803020104030203" pitchFamily="2" charset="-79"/>
              </a:rPr>
              <a:t> using </a:t>
            </a:r>
            <a:br>
              <a:rPr lang="en-US" sz="3600" b="1" dirty="0">
                <a:solidFill>
                  <a:schemeClr val="bg1"/>
                </a:solidFill>
                <a:latin typeface="Aharoni" panose="02010803020104030203" pitchFamily="2" charset="-79"/>
                <a:cs typeface="Aharoni" panose="02010803020104030203" pitchFamily="2" charset="-79"/>
              </a:rPr>
            </a:br>
            <a:r>
              <a:rPr lang="en-US" sz="3600" b="1" dirty="0">
                <a:solidFill>
                  <a:schemeClr val="bg2"/>
                </a:solidFill>
                <a:latin typeface="Aharoni" panose="02010803020104030203" pitchFamily="2" charset="-79"/>
                <a:cs typeface="Aharoni" panose="02010803020104030203" pitchFamily="2" charset="-79"/>
              </a:rPr>
              <a:t>Abstraction-Refinement</a:t>
            </a:r>
            <a:br>
              <a:rPr lang="en-US" sz="2400" b="1" dirty="0">
                <a:solidFill>
                  <a:schemeClr val="accent5">
                    <a:lumMod val="40000"/>
                    <a:lumOff val="60000"/>
                  </a:schemeClr>
                </a:solidFill>
                <a:latin typeface="American Typewriter" panose="02090604020004020304" pitchFamily="18" charset="77"/>
              </a:rPr>
            </a:br>
            <a:br>
              <a:rPr lang="en-US" sz="2400" b="1" dirty="0">
                <a:solidFill>
                  <a:schemeClr val="accent5">
                    <a:lumMod val="40000"/>
                    <a:lumOff val="60000"/>
                  </a:schemeClr>
                </a:solidFill>
                <a:latin typeface="American Typewriter" panose="02090604020004020304" pitchFamily="18" charset="77"/>
              </a:rPr>
            </a:br>
            <a:endParaRPr lang="en-US" sz="2400" b="1" dirty="0">
              <a:solidFill>
                <a:schemeClr val="accent5">
                  <a:lumMod val="40000"/>
                  <a:lumOff val="60000"/>
                </a:schemeClr>
              </a:solidFill>
              <a:latin typeface="American Typewriter" panose="02090604020004020304" pitchFamily="18" charset="77"/>
            </a:endParaRPr>
          </a:p>
        </p:txBody>
      </p:sp>
      <p:sp>
        <p:nvSpPr>
          <p:cNvPr id="135" name="Google Shape;135;p26"/>
          <p:cNvSpPr txBox="1">
            <a:spLocks noGrp="1"/>
          </p:cNvSpPr>
          <p:nvPr>
            <p:ph type="subTitle" idx="1"/>
          </p:nvPr>
        </p:nvSpPr>
        <p:spPr>
          <a:xfrm>
            <a:off x="568344" y="4335872"/>
            <a:ext cx="7704000" cy="3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u="sng" dirty="0">
                <a:solidFill>
                  <a:srgbClr val="002060"/>
                </a:solidFill>
                <a:latin typeface="Aharoni" panose="02010803020104030203" pitchFamily="2" charset="-79"/>
                <a:cs typeface="Aharoni" panose="02010803020104030203" pitchFamily="2" charset="-79"/>
              </a:rPr>
              <a:t>Arshia </a:t>
            </a:r>
            <a:r>
              <a:rPr lang="en-US" sz="2000" u="sng" dirty="0" err="1">
                <a:solidFill>
                  <a:srgbClr val="002060"/>
                </a:solidFill>
                <a:latin typeface="Aharoni" panose="02010803020104030203" pitchFamily="2" charset="-79"/>
                <a:cs typeface="Aharoni" panose="02010803020104030203" pitchFamily="2" charset="-79"/>
              </a:rPr>
              <a:t>Rafieioskouei</a:t>
            </a:r>
            <a:r>
              <a:rPr lang="en-US" sz="2000" dirty="0">
                <a:solidFill>
                  <a:srgbClr val="002060"/>
                </a:solidFill>
                <a:latin typeface="Aharoni" panose="02010803020104030203" pitchFamily="2" charset="-79"/>
                <a:cs typeface="Aharoni" panose="02010803020104030203" pitchFamily="2" charset="-79"/>
              </a:rPr>
              <a:t>, </a:t>
            </a:r>
            <a:r>
              <a:rPr lang="en-US" sz="2000" dirty="0" err="1">
                <a:solidFill>
                  <a:srgbClr val="002060"/>
                </a:solidFill>
                <a:latin typeface="Aharoni" panose="02010803020104030203" pitchFamily="2" charset="-79"/>
                <a:cs typeface="Aharoni" panose="02010803020104030203" pitchFamily="2" charset="-79"/>
              </a:rPr>
              <a:t>Borzoo</a:t>
            </a:r>
            <a:r>
              <a:rPr lang="en-US" sz="2000" dirty="0">
                <a:solidFill>
                  <a:srgbClr val="002060"/>
                </a:solidFill>
                <a:latin typeface="Aharoni" panose="02010803020104030203" pitchFamily="2" charset="-79"/>
                <a:cs typeface="Aharoni" panose="02010803020104030203" pitchFamily="2" charset="-79"/>
              </a:rPr>
              <a:t> </a:t>
            </a:r>
            <a:r>
              <a:rPr lang="en-US" sz="2000" dirty="0" err="1">
                <a:solidFill>
                  <a:srgbClr val="002060"/>
                </a:solidFill>
                <a:latin typeface="Aharoni" panose="02010803020104030203" pitchFamily="2" charset="-79"/>
                <a:cs typeface="Aharoni" panose="02010803020104030203" pitchFamily="2" charset="-79"/>
              </a:rPr>
              <a:t>Banakdarpour</a:t>
            </a:r>
            <a:endParaRPr lang="en-US" sz="2000" baseline="30000" dirty="0">
              <a:solidFill>
                <a:srgbClr val="002060"/>
              </a:solidFill>
              <a:latin typeface="Aharoni" panose="02010803020104030203" pitchFamily="2" charset="-79"/>
              <a:cs typeface="Aharoni" panose="02010803020104030203" pitchFamily="2" charset="-79"/>
            </a:endParaRPr>
          </a:p>
          <a:p>
            <a:pPr marL="0" lvl="0" indent="0" algn="l" rtl="0">
              <a:spcBef>
                <a:spcPts val="0"/>
              </a:spcBef>
              <a:spcAft>
                <a:spcPts val="0"/>
              </a:spcAft>
              <a:buNone/>
            </a:pPr>
            <a:r>
              <a:rPr lang="en-US" sz="2000" baseline="30000" dirty="0">
                <a:solidFill>
                  <a:srgbClr val="002060"/>
                </a:solidFill>
                <a:latin typeface="Aharoni" panose="02010803020104030203" pitchFamily="2" charset="-79"/>
                <a:cs typeface="Aharoni" panose="02010803020104030203" pitchFamily="2" charset="-79"/>
              </a:rPr>
              <a:t>Trustworthy and Reliable Technologies LAB, Michigan State University</a:t>
            </a:r>
            <a:endParaRPr lang="en-US" sz="2000" dirty="0">
              <a:solidFill>
                <a:srgbClr val="002060"/>
              </a:solidFill>
              <a:latin typeface="Aharoni" panose="02010803020104030203" pitchFamily="2" charset="-79"/>
              <a:cs typeface="Aharoni" panose="02010803020104030203" pitchFamily="2" charset="-79"/>
            </a:endParaRPr>
          </a:p>
        </p:txBody>
      </p:sp>
      <p:pic>
        <p:nvPicPr>
          <p:cNvPr id="5" name="Picture 4" descr="A plane crashed in the mountains&#10;&#10;Description automatically generated">
            <a:extLst>
              <a:ext uri="{FF2B5EF4-FFF2-40B4-BE49-F238E27FC236}">
                <a16:creationId xmlns:a16="http://schemas.microsoft.com/office/drawing/2014/main" id="{A88EC074-1E10-D057-3AE9-C033CA4F95E7}"/>
              </a:ext>
            </a:extLst>
          </p:cNvPr>
          <p:cNvPicPr>
            <a:picLocks noChangeAspect="1"/>
          </p:cNvPicPr>
          <p:nvPr/>
        </p:nvPicPr>
        <p:blipFill>
          <a:blip r:embed="rId4"/>
          <a:stretch>
            <a:fillRect/>
          </a:stretch>
        </p:blipFill>
        <p:spPr>
          <a:xfrm>
            <a:off x="5785640" y="540000"/>
            <a:ext cx="3265077" cy="3265077"/>
          </a:xfrm>
          <a:prstGeom prst="rect">
            <a:avLst/>
          </a:prstGeom>
        </p:spPr>
      </p:pic>
      <p:pic>
        <p:nvPicPr>
          <p:cNvPr id="7" name="Picture 6" descr="A blue and white logo&#10;&#10;Description automatically generated">
            <a:extLst>
              <a:ext uri="{FF2B5EF4-FFF2-40B4-BE49-F238E27FC236}">
                <a16:creationId xmlns:a16="http://schemas.microsoft.com/office/drawing/2014/main" id="{6EC99278-DFA5-361F-4040-D4507EE33676}"/>
              </a:ext>
            </a:extLst>
          </p:cNvPr>
          <p:cNvPicPr>
            <a:picLocks noChangeAspect="1"/>
          </p:cNvPicPr>
          <p:nvPr/>
        </p:nvPicPr>
        <p:blipFill>
          <a:blip r:embed="rId5"/>
          <a:stretch>
            <a:fillRect/>
          </a:stretch>
        </p:blipFill>
        <p:spPr>
          <a:xfrm>
            <a:off x="8235082" y="4236884"/>
            <a:ext cx="818685" cy="818685"/>
          </a:xfrm>
          <a:prstGeom prst="rect">
            <a:avLst/>
          </a:prstGeom>
        </p:spPr>
      </p:pic>
      <p:pic>
        <p:nvPicPr>
          <p:cNvPr id="17" name="Picture 16" descr="A green logo with a helmet and text&#10;&#10;Description automatically generated">
            <a:extLst>
              <a:ext uri="{FF2B5EF4-FFF2-40B4-BE49-F238E27FC236}">
                <a16:creationId xmlns:a16="http://schemas.microsoft.com/office/drawing/2014/main" id="{45AF1138-AB18-0087-F02D-6998A94C70E1}"/>
              </a:ext>
            </a:extLst>
          </p:cNvPr>
          <p:cNvPicPr>
            <a:picLocks noChangeAspect="1"/>
          </p:cNvPicPr>
          <p:nvPr/>
        </p:nvPicPr>
        <p:blipFill>
          <a:blip r:embed="rId6"/>
          <a:stretch>
            <a:fillRect/>
          </a:stretch>
        </p:blipFill>
        <p:spPr>
          <a:xfrm>
            <a:off x="6816400" y="4235157"/>
            <a:ext cx="1203558" cy="820166"/>
          </a:xfrm>
          <a:prstGeom prst="rect">
            <a:avLst/>
          </a:prstGeom>
        </p:spPr>
      </p:pic>
      <p:sp>
        <p:nvSpPr>
          <p:cNvPr id="18" name="Oval Callout 17">
            <a:extLst>
              <a:ext uri="{FF2B5EF4-FFF2-40B4-BE49-F238E27FC236}">
                <a16:creationId xmlns:a16="http://schemas.microsoft.com/office/drawing/2014/main" id="{81BEE19C-2EA1-E724-B9EB-BEC4D39B44F1}"/>
              </a:ext>
            </a:extLst>
          </p:cNvPr>
          <p:cNvSpPr/>
          <p:nvPr/>
        </p:nvSpPr>
        <p:spPr>
          <a:xfrm>
            <a:off x="6359200" y="2087509"/>
            <a:ext cx="914400" cy="612648"/>
          </a:xfrm>
          <a:prstGeom prst="wedgeEllipseCallout">
            <a:avLst/>
          </a:prstGeom>
          <a:no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9" name="Oval Callout 18">
            <a:extLst>
              <a:ext uri="{FF2B5EF4-FFF2-40B4-BE49-F238E27FC236}">
                <a16:creationId xmlns:a16="http://schemas.microsoft.com/office/drawing/2014/main" id="{5C43FF2F-868D-98A4-B249-28A7A08065CD}"/>
              </a:ext>
            </a:extLst>
          </p:cNvPr>
          <p:cNvSpPr/>
          <p:nvPr/>
        </p:nvSpPr>
        <p:spPr>
          <a:xfrm>
            <a:off x="7568579" y="2131612"/>
            <a:ext cx="1333005" cy="612648"/>
          </a:xfrm>
          <a:prstGeom prst="wedgeEllipseCallout">
            <a:avLst>
              <a:gd name="adj1" fmla="val 22333"/>
              <a:gd name="adj2" fmla="val 62500"/>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sz="1000">
                <a:latin typeface="Baloo Tamma 2" panose="03080502040302020200" pitchFamily="66" charset="77"/>
                <a:cs typeface="Baloo Tamma 2" panose="03080502040302020200" pitchFamily="66" charset="77"/>
              </a:rPr>
              <a:t>What is the cause of this crash?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E4F681-93AC-96E9-CA50-B0B6A6C45F44}"/>
              </a:ext>
            </a:extLst>
          </p:cNvPr>
          <p:cNvSpPr>
            <a:spLocks noGrp="1"/>
          </p:cNvSpPr>
          <p:nvPr>
            <p:ph type="body" idx="1"/>
          </p:nvPr>
        </p:nvSpPr>
        <p:spPr/>
        <p:txBody>
          <a:bodyPr anchor="t"/>
          <a:lstStyle/>
          <a:p>
            <a:pPr marL="152400" indent="0">
              <a:buNone/>
            </a:pPr>
            <a:r>
              <a:rPr lang="en-US" sz="1600" dirty="0">
                <a:solidFill>
                  <a:schemeClr val="accent1"/>
                </a:solidFill>
                <a:latin typeface="+mn-lt"/>
              </a:rPr>
              <a:t>We have a causal relation when the cause and effect satisfy these conditions:</a:t>
            </a:r>
          </a:p>
          <a:p>
            <a:pPr marL="152400" indent="0">
              <a:buNone/>
            </a:pPr>
            <a:endParaRPr lang="en-US" sz="1600" dirty="0">
              <a:solidFill>
                <a:schemeClr val="accent1"/>
              </a:solidFill>
              <a:latin typeface="+mn-lt"/>
            </a:endParaRPr>
          </a:p>
          <a:p>
            <a:pPr marL="438150" indent="-285750">
              <a:buFont typeface="Arial" panose="020B0604020202020204" pitchFamily="34" charset="0"/>
              <a:buChar char="•"/>
            </a:pPr>
            <a:r>
              <a:rPr lang="en-US" sz="1600" b="1" dirty="0">
                <a:solidFill>
                  <a:schemeClr val="accent1"/>
                </a:solidFill>
                <a:latin typeface="+mn-lt"/>
              </a:rPr>
              <a:t>AC1: </a:t>
            </a:r>
            <a:r>
              <a:rPr lang="en-US" sz="1600" dirty="0">
                <a:solidFill>
                  <a:schemeClr val="accent1"/>
                </a:solidFill>
                <a:latin typeface="+mn-lt"/>
              </a:rPr>
              <a:t>Both the cause and effect occur.</a:t>
            </a:r>
          </a:p>
          <a:p>
            <a:pPr marL="438150" indent="-285750">
              <a:buFont typeface="Arial" panose="020B0604020202020204" pitchFamily="34" charset="0"/>
              <a:buChar char="•"/>
            </a:pPr>
            <a:endParaRPr lang="en-US" sz="1600" dirty="0">
              <a:solidFill>
                <a:schemeClr val="accent1"/>
              </a:solidFill>
              <a:latin typeface="+mn-lt"/>
            </a:endParaRPr>
          </a:p>
          <a:p>
            <a:pPr marL="438150" indent="-285750">
              <a:buFont typeface="Arial" panose="020B0604020202020204" pitchFamily="34" charset="0"/>
              <a:buChar char="•"/>
            </a:pPr>
            <a:r>
              <a:rPr lang="en-US" sz="1600" b="1" dirty="0">
                <a:solidFill>
                  <a:schemeClr val="accent1"/>
                </a:solidFill>
                <a:latin typeface="+mn-lt"/>
              </a:rPr>
              <a:t>AC2(a): </a:t>
            </a:r>
            <a:r>
              <a:rPr lang="en-US" sz="1600" dirty="0">
                <a:solidFill>
                  <a:schemeClr val="accent1"/>
                </a:solidFill>
                <a:latin typeface="+mn-lt"/>
              </a:rPr>
              <a:t>Changing the cause to a counterfactual setting will result in the effect not occurring.</a:t>
            </a:r>
          </a:p>
          <a:p>
            <a:pPr marL="438150" indent="-285750">
              <a:buFont typeface="Arial" panose="020B0604020202020204" pitchFamily="34" charset="0"/>
              <a:buChar char="•"/>
            </a:pPr>
            <a:endParaRPr lang="en-US" sz="1600" dirty="0">
              <a:solidFill>
                <a:schemeClr val="accent1"/>
              </a:solidFill>
              <a:latin typeface="+mn-lt"/>
            </a:endParaRPr>
          </a:p>
          <a:p>
            <a:pPr marL="438150" indent="-285750">
              <a:buFont typeface="Arial" panose="020B0604020202020204" pitchFamily="34" charset="0"/>
              <a:buChar char="•"/>
            </a:pPr>
            <a:r>
              <a:rPr lang="en-US" sz="1600" b="1" dirty="0">
                <a:solidFill>
                  <a:schemeClr val="accent1"/>
                </a:solidFill>
                <a:latin typeface="+mn-lt"/>
              </a:rPr>
              <a:t>AC2(b): </a:t>
            </a:r>
            <a:r>
              <a:rPr lang="en-US" sz="1600" dirty="0">
                <a:solidFill>
                  <a:schemeClr val="accent1"/>
                </a:solidFill>
                <a:latin typeface="+mn-lt"/>
              </a:rPr>
              <a:t>If the cause occurs, any changes in unrelated variables will not prevent the effect from happening.</a:t>
            </a:r>
          </a:p>
          <a:p>
            <a:pPr marL="438150" indent="-285750">
              <a:buFont typeface="Arial" panose="020B0604020202020204" pitchFamily="34" charset="0"/>
              <a:buChar char="•"/>
            </a:pPr>
            <a:endParaRPr lang="en-US" sz="1600" dirty="0">
              <a:solidFill>
                <a:schemeClr val="accent1"/>
              </a:solidFill>
              <a:latin typeface="+mn-lt"/>
            </a:endParaRPr>
          </a:p>
          <a:p>
            <a:pPr marL="438150" indent="-285750">
              <a:buFont typeface="Arial" panose="020B0604020202020204" pitchFamily="34" charset="0"/>
              <a:buChar char="•"/>
            </a:pPr>
            <a:r>
              <a:rPr lang="en-US" sz="1600" b="1" dirty="0">
                <a:solidFill>
                  <a:schemeClr val="accent1"/>
                </a:solidFill>
                <a:latin typeface="+mn-lt"/>
              </a:rPr>
              <a:t>AC3: </a:t>
            </a:r>
            <a:r>
              <a:rPr lang="en-US" sz="1600" dirty="0">
                <a:solidFill>
                  <a:schemeClr val="accent1"/>
                </a:solidFill>
                <a:latin typeface="+mn-lt"/>
              </a:rPr>
              <a:t>The set of causes must be minimal.</a:t>
            </a:r>
          </a:p>
        </p:txBody>
      </p:sp>
      <p:sp>
        <p:nvSpPr>
          <p:cNvPr id="3" name="Title 2">
            <a:extLst>
              <a:ext uri="{FF2B5EF4-FFF2-40B4-BE49-F238E27FC236}">
                <a16:creationId xmlns:a16="http://schemas.microsoft.com/office/drawing/2014/main" id="{D9511139-9127-CD2C-9245-8E48D181C927}"/>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Actual Causality ( HP Conditions )</a:t>
            </a:r>
          </a:p>
        </p:txBody>
      </p:sp>
      <p:sp>
        <p:nvSpPr>
          <p:cNvPr id="4" name="TextBox 3">
            <a:extLst>
              <a:ext uri="{FF2B5EF4-FFF2-40B4-BE49-F238E27FC236}">
                <a16:creationId xmlns:a16="http://schemas.microsoft.com/office/drawing/2014/main" id="{ECF9C68B-331F-9046-57AE-B8D151EFCD83}"/>
              </a:ext>
            </a:extLst>
          </p:cNvPr>
          <p:cNvSpPr txBox="1"/>
          <p:nvPr/>
        </p:nvSpPr>
        <p:spPr>
          <a:xfrm>
            <a:off x="8661176" y="4866501"/>
            <a:ext cx="482824" cy="276999"/>
          </a:xfrm>
          <a:prstGeom prst="rect">
            <a:avLst/>
          </a:prstGeom>
          <a:noFill/>
        </p:spPr>
        <p:txBody>
          <a:bodyPr wrap="none" rtlCol="0">
            <a:spAutoFit/>
          </a:bodyPr>
          <a:lstStyle/>
          <a:p>
            <a:r>
              <a:rPr lang="en-US" sz="1200" dirty="0"/>
              <a:t>9/34</a:t>
            </a:r>
          </a:p>
        </p:txBody>
      </p:sp>
    </p:spTree>
    <p:extLst>
      <p:ext uri="{BB962C8B-B14F-4D97-AF65-F5344CB8AC3E}">
        <p14:creationId xmlns:p14="http://schemas.microsoft.com/office/powerpoint/2010/main" val="78328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22BD82-73EE-0C11-05EB-C81525EEE4E8}"/>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Causal Setting</a:t>
            </a:r>
          </a:p>
        </p:txBody>
      </p:sp>
      <p:sp>
        <p:nvSpPr>
          <p:cNvPr id="6" name="Oval 5">
            <a:extLst>
              <a:ext uri="{FF2B5EF4-FFF2-40B4-BE49-F238E27FC236}">
                <a16:creationId xmlns:a16="http://schemas.microsoft.com/office/drawing/2014/main" id="{A15E16D1-7A33-DC51-0251-77095BA9D22D}"/>
              </a:ext>
            </a:extLst>
          </p:cNvPr>
          <p:cNvSpPr/>
          <p:nvPr/>
        </p:nvSpPr>
        <p:spPr>
          <a:xfrm>
            <a:off x="3291436" y="2397893"/>
            <a:ext cx="1280564" cy="890973"/>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200" b="1" i="1" dirty="0">
                <a:solidFill>
                  <a:schemeClr val="accent1"/>
                </a:solidFill>
                <a:latin typeface="+mj-lt"/>
              </a:rPr>
              <a:t>Variables</a:t>
            </a:r>
            <a:br>
              <a:rPr lang="en-US" sz="1000" i="1" dirty="0">
                <a:solidFill>
                  <a:schemeClr val="accent1"/>
                </a:solidFill>
                <a:latin typeface="+mj-lt"/>
              </a:rPr>
            </a:br>
            <a:r>
              <a:rPr lang="en-US" sz="1000" i="1" dirty="0">
                <a:solidFill>
                  <a:schemeClr val="accent1"/>
                </a:solidFill>
                <a:latin typeface="+mj-lt"/>
              </a:rPr>
              <a:t>Exogenous</a:t>
            </a:r>
            <a:endParaRPr lang="en-US" sz="1000" i="1" dirty="0">
              <a:latin typeface="+mj-lt"/>
            </a:endParaRPr>
          </a:p>
          <a:p>
            <a:pPr algn="ctr"/>
            <a:r>
              <a:rPr lang="en-US" sz="1000" i="1" dirty="0">
                <a:latin typeface="+mj-lt"/>
              </a:rPr>
              <a:t>Endogenous</a:t>
            </a:r>
          </a:p>
        </p:txBody>
      </p:sp>
      <p:sp>
        <p:nvSpPr>
          <p:cNvPr id="10" name="Oval 9">
            <a:extLst>
              <a:ext uri="{FF2B5EF4-FFF2-40B4-BE49-F238E27FC236}">
                <a16:creationId xmlns:a16="http://schemas.microsoft.com/office/drawing/2014/main" id="{4E2A42A8-0139-C904-CB1D-1F24D96D9563}"/>
              </a:ext>
            </a:extLst>
          </p:cNvPr>
          <p:cNvSpPr/>
          <p:nvPr/>
        </p:nvSpPr>
        <p:spPr>
          <a:xfrm>
            <a:off x="4610313" y="2468619"/>
            <a:ext cx="1174475" cy="749519"/>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200" b="1" i="1" dirty="0">
                <a:solidFill>
                  <a:schemeClr val="accent1"/>
                </a:solidFill>
                <a:latin typeface="+mj-lt"/>
              </a:rPr>
              <a:t>Domains</a:t>
            </a:r>
            <a:endParaRPr lang="en-US" sz="1000" i="1" dirty="0">
              <a:latin typeface="+mj-lt"/>
            </a:endParaRPr>
          </a:p>
        </p:txBody>
      </p:sp>
      <p:sp>
        <p:nvSpPr>
          <p:cNvPr id="13" name="Oval 12">
            <a:extLst>
              <a:ext uri="{FF2B5EF4-FFF2-40B4-BE49-F238E27FC236}">
                <a16:creationId xmlns:a16="http://schemas.microsoft.com/office/drawing/2014/main" id="{6004ACBE-9683-1577-DD98-B2BC728AD551}"/>
              </a:ext>
            </a:extLst>
          </p:cNvPr>
          <p:cNvSpPr/>
          <p:nvPr/>
        </p:nvSpPr>
        <p:spPr>
          <a:xfrm>
            <a:off x="3171351" y="2015780"/>
            <a:ext cx="2801298" cy="1545892"/>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a:t>Signature</a:t>
            </a:r>
          </a:p>
          <a:p>
            <a:pPr algn="ctr"/>
            <a:endParaRPr lang="en-US"/>
          </a:p>
          <a:p>
            <a:pPr algn="ctr"/>
            <a:endParaRPr lang="en-US"/>
          </a:p>
          <a:p>
            <a:pPr algn="ctr"/>
            <a:endParaRPr lang="en-US"/>
          </a:p>
          <a:p>
            <a:pPr algn="ctr"/>
            <a:endParaRPr lang="en-US"/>
          </a:p>
          <a:p>
            <a:pPr algn="ctr"/>
            <a:endParaRPr lang="en-US"/>
          </a:p>
        </p:txBody>
      </p:sp>
      <p:sp>
        <p:nvSpPr>
          <p:cNvPr id="14" name="Oval 13">
            <a:extLst>
              <a:ext uri="{FF2B5EF4-FFF2-40B4-BE49-F238E27FC236}">
                <a16:creationId xmlns:a16="http://schemas.microsoft.com/office/drawing/2014/main" id="{1B603337-E901-5FEE-A627-58C951621C46}"/>
              </a:ext>
            </a:extLst>
          </p:cNvPr>
          <p:cNvSpPr/>
          <p:nvPr/>
        </p:nvSpPr>
        <p:spPr>
          <a:xfrm>
            <a:off x="3644096" y="3705418"/>
            <a:ext cx="1843856" cy="997339"/>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latin typeface="+mj-lt"/>
              </a:rPr>
              <a:t>Structural Equations</a:t>
            </a:r>
          </a:p>
        </p:txBody>
      </p:sp>
      <p:sp>
        <p:nvSpPr>
          <p:cNvPr id="15" name="Oval 14">
            <a:extLst>
              <a:ext uri="{FF2B5EF4-FFF2-40B4-BE49-F238E27FC236}">
                <a16:creationId xmlns:a16="http://schemas.microsoft.com/office/drawing/2014/main" id="{EDA9831D-99CC-A8C6-B75C-0113CB0E4AFA}"/>
              </a:ext>
            </a:extLst>
          </p:cNvPr>
          <p:cNvSpPr/>
          <p:nvPr/>
        </p:nvSpPr>
        <p:spPr>
          <a:xfrm>
            <a:off x="2626373" y="1339713"/>
            <a:ext cx="3891253" cy="3680093"/>
          </a:xfrm>
          <a:prstGeom prst="ellipse">
            <a:avLst/>
          </a:prstGeom>
          <a:noFill/>
          <a:ln w="635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b="1" dirty="0"/>
              <a:t>Causal Model</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p:txBody>
      </p:sp>
      <p:sp>
        <p:nvSpPr>
          <p:cNvPr id="4" name="TextBox 3">
            <a:extLst>
              <a:ext uri="{FF2B5EF4-FFF2-40B4-BE49-F238E27FC236}">
                <a16:creationId xmlns:a16="http://schemas.microsoft.com/office/drawing/2014/main" id="{F9302FB3-6E9F-B3D2-2626-9D4177853CD5}"/>
              </a:ext>
            </a:extLst>
          </p:cNvPr>
          <p:cNvSpPr txBox="1"/>
          <p:nvPr/>
        </p:nvSpPr>
        <p:spPr>
          <a:xfrm>
            <a:off x="5563366" y="1303796"/>
            <a:ext cx="1620957" cy="338554"/>
          </a:xfrm>
          <a:prstGeom prst="rect">
            <a:avLst/>
          </a:prstGeom>
          <a:noFill/>
        </p:spPr>
        <p:txBody>
          <a:bodyPr wrap="none" rtlCol="0">
            <a:spAutoFit/>
          </a:bodyPr>
          <a:lstStyle/>
          <a:p>
            <a:r>
              <a:rPr lang="en-US" sz="1600" b="1" dirty="0"/>
              <a:t>HP Framework</a:t>
            </a:r>
          </a:p>
        </p:txBody>
      </p:sp>
      <p:sp>
        <p:nvSpPr>
          <p:cNvPr id="2" name="TextBox 1">
            <a:extLst>
              <a:ext uri="{FF2B5EF4-FFF2-40B4-BE49-F238E27FC236}">
                <a16:creationId xmlns:a16="http://schemas.microsoft.com/office/drawing/2014/main" id="{592DBAEE-9DEE-7305-0B22-98DE6D3810C0}"/>
              </a:ext>
            </a:extLst>
          </p:cNvPr>
          <p:cNvSpPr txBox="1"/>
          <p:nvPr/>
        </p:nvSpPr>
        <p:spPr>
          <a:xfrm>
            <a:off x="8576216" y="4866501"/>
            <a:ext cx="567784" cy="276999"/>
          </a:xfrm>
          <a:prstGeom prst="rect">
            <a:avLst/>
          </a:prstGeom>
          <a:noFill/>
        </p:spPr>
        <p:txBody>
          <a:bodyPr wrap="none" rtlCol="0">
            <a:spAutoFit/>
          </a:bodyPr>
          <a:lstStyle/>
          <a:p>
            <a:r>
              <a:rPr lang="en-US" sz="1200" dirty="0"/>
              <a:t>10/34</a:t>
            </a:r>
          </a:p>
        </p:txBody>
      </p:sp>
    </p:spTree>
    <p:extLst>
      <p:ext uri="{BB962C8B-B14F-4D97-AF65-F5344CB8AC3E}">
        <p14:creationId xmlns:p14="http://schemas.microsoft.com/office/powerpoint/2010/main" val="107916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P spid="14" grpId="0" animBg="1"/>
      <p:bldP spid="15" grpId="0"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73EAB8D-4613-BA6D-C313-AE71B5F9BEE9}"/>
                  </a:ext>
                </a:extLst>
              </p:cNvPr>
              <p:cNvSpPr>
                <a:spLocks noGrp="1"/>
              </p:cNvSpPr>
              <p:nvPr>
                <p:ph type="body" idx="1"/>
              </p:nvPr>
            </p:nvSpPr>
            <p:spPr/>
            <p:txBody>
              <a:bodyPr anchor="t"/>
              <a:lstStyle/>
              <a:p>
                <a:pPr algn="just">
                  <a:buFont typeface="Arial" panose="020B0604020202020204" pitchFamily="34" charset="0"/>
                  <a:buChar char="•"/>
                </a:pPr>
                <a:r>
                  <a:rPr lang="en-US" sz="1400">
                    <a:solidFill>
                      <a:schemeClr val="accent1"/>
                    </a:solidFill>
                    <a:latin typeface="+mj-lt"/>
                  </a:rPr>
                  <a:t>A </a:t>
                </a:r>
                <a:r>
                  <a:rPr lang="en-US" sz="1400" i="1">
                    <a:solidFill>
                      <a:schemeClr val="bg2"/>
                    </a:solidFill>
                    <a:latin typeface="+mj-lt"/>
                  </a:rPr>
                  <a:t>signature</a:t>
                </a:r>
                <a:r>
                  <a:rPr lang="en-US" sz="1400">
                    <a:solidFill>
                      <a:schemeClr val="accent1"/>
                    </a:solidFill>
                    <a:latin typeface="+mj-lt"/>
                  </a:rPr>
                  <a:t> </a:t>
                </a:r>
                <a14:m>
                  <m:oMath xmlns:m="http://schemas.openxmlformats.org/officeDocument/2006/math">
                    <m:r>
                      <a:rPr lang="en-US" sz="1400" b="0" i="1" smtClean="0">
                        <a:solidFill>
                          <a:schemeClr val="accent1"/>
                        </a:solidFill>
                        <a:latin typeface="Cambria Math" panose="02040503050406030204" pitchFamily="18" charset="0"/>
                      </a:rPr>
                      <m:t>𝑆</m:t>
                    </m:r>
                    <m:r>
                      <a:rPr lang="en-US" sz="1400" b="0" i="1" smtClean="0">
                        <a:solidFill>
                          <a:schemeClr val="accent1"/>
                        </a:solidFill>
                        <a:latin typeface="Cambria Math" panose="02040503050406030204" pitchFamily="18" charset="0"/>
                      </a:rPr>
                      <m:t> </m:t>
                    </m:r>
                  </m:oMath>
                </a14:m>
                <a:r>
                  <a:rPr lang="en-US" sz="1400">
                    <a:solidFill>
                      <a:schemeClr val="accent1"/>
                    </a:solidFill>
                    <a:latin typeface="+mj-lt"/>
                  </a:rPr>
                  <a:t>is a tuple </a:t>
                </a:r>
                <a14:m>
                  <m:oMath xmlns:m="http://schemas.openxmlformats.org/officeDocument/2006/math">
                    <m:r>
                      <a:rPr lang="en-US" sz="1400" b="0" i="1" smtClean="0">
                        <a:solidFill>
                          <a:schemeClr val="accent1"/>
                        </a:solidFill>
                        <a:latin typeface="Cambria Math" panose="02040503050406030204" pitchFamily="18" charset="0"/>
                      </a:rPr>
                      <m:t>(</m:t>
                    </m:r>
                    <m:r>
                      <a:rPr lang="en-US" sz="1400" b="0" i="1" smtClean="0">
                        <a:solidFill>
                          <a:schemeClr val="accent1"/>
                        </a:solidFill>
                        <a:latin typeface="Cambria Math" panose="02040503050406030204" pitchFamily="18" charset="0"/>
                      </a:rPr>
                      <m:t>𝑈</m:t>
                    </m:r>
                    <m:r>
                      <a:rPr lang="en-US" sz="1400" b="0" i="1" smtClean="0">
                        <a:solidFill>
                          <a:schemeClr val="accent1"/>
                        </a:solidFill>
                        <a:latin typeface="Cambria Math" panose="02040503050406030204" pitchFamily="18" charset="0"/>
                      </a:rPr>
                      <m:t>,</m:t>
                    </m:r>
                    <m:r>
                      <a:rPr lang="en-US" sz="1400" b="0" i="1" smtClean="0">
                        <a:solidFill>
                          <a:schemeClr val="accent1"/>
                        </a:solidFill>
                        <a:latin typeface="Cambria Math" panose="02040503050406030204" pitchFamily="18" charset="0"/>
                      </a:rPr>
                      <m:t>𝑉</m:t>
                    </m:r>
                    <m:r>
                      <a:rPr lang="en-US" sz="1400" b="0" i="1" smtClean="0">
                        <a:solidFill>
                          <a:schemeClr val="accent1"/>
                        </a:solidFill>
                        <a:latin typeface="Cambria Math" panose="02040503050406030204" pitchFamily="18" charset="0"/>
                      </a:rPr>
                      <m:t>,</m:t>
                    </m:r>
                    <m:r>
                      <a:rPr lang="en-US" sz="1400" b="0" i="1" smtClean="0">
                        <a:solidFill>
                          <a:schemeClr val="accent1"/>
                        </a:solidFill>
                        <a:latin typeface="Cambria Math" panose="02040503050406030204" pitchFamily="18" charset="0"/>
                      </a:rPr>
                      <m:t>𝑅</m:t>
                    </m:r>
                    <m:r>
                      <a:rPr lang="en-US" sz="1400" b="0" i="1" smtClean="0">
                        <a:solidFill>
                          <a:schemeClr val="accent1"/>
                        </a:solidFill>
                        <a:latin typeface="Cambria Math" panose="02040503050406030204" pitchFamily="18" charset="0"/>
                      </a:rPr>
                      <m:t>)</m:t>
                    </m:r>
                  </m:oMath>
                </a14:m>
                <a:r>
                  <a:rPr lang="en-US" sz="1400">
                    <a:solidFill>
                      <a:schemeClr val="accent1"/>
                    </a:solidFill>
                    <a:latin typeface="+mj-lt"/>
                  </a:rPr>
                  <a:t>,</a:t>
                </a:r>
              </a:p>
              <a:p>
                <a:pPr lvl="1" algn="just">
                  <a:buFont typeface="Arial" panose="020B0604020202020204" pitchFamily="34" charset="0"/>
                  <a:buChar char="•"/>
                </a:pPr>
                <a14:m>
                  <m:oMath xmlns:m="http://schemas.openxmlformats.org/officeDocument/2006/math">
                    <m:r>
                      <a:rPr lang="en-US" sz="1400" b="0" i="1" smtClean="0">
                        <a:solidFill>
                          <a:schemeClr val="accent1"/>
                        </a:solidFill>
                        <a:latin typeface="Cambria Math" panose="02040503050406030204" pitchFamily="18" charset="0"/>
                      </a:rPr>
                      <m:t>𝑈</m:t>
                    </m:r>
                  </m:oMath>
                </a14:m>
                <a:r>
                  <a:rPr lang="en-US" sz="1400">
                    <a:solidFill>
                      <a:schemeClr val="accent1"/>
                    </a:solidFill>
                    <a:latin typeface="+mj-lt"/>
                  </a:rPr>
                  <a:t> is set of </a:t>
                </a:r>
                <a:r>
                  <a:rPr lang="en-US" sz="1400" i="1">
                    <a:solidFill>
                      <a:schemeClr val="accent1"/>
                    </a:solidFill>
                    <a:latin typeface="+mj-lt"/>
                  </a:rPr>
                  <a:t>exogenous</a:t>
                </a:r>
                <a:r>
                  <a:rPr lang="en-US" sz="1400">
                    <a:solidFill>
                      <a:schemeClr val="accent1"/>
                    </a:solidFill>
                    <a:latin typeface="+mj-lt"/>
                  </a:rPr>
                  <a:t> variables</a:t>
                </a:r>
              </a:p>
              <a:p>
                <a:pPr lvl="1" algn="just">
                  <a:buFont typeface="Arial" panose="020B0604020202020204" pitchFamily="34" charset="0"/>
                  <a:buChar char="•"/>
                </a:pPr>
                <a14:m>
                  <m:oMath xmlns:m="http://schemas.openxmlformats.org/officeDocument/2006/math">
                    <m:r>
                      <a:rPr lang="en-US" sz="1400" b="0" i="1" smtClean="0">
                        <a:solidFill>
                          <a:schemeClr val="accent1"/>
                        </a:solidFill>
                        <a:latin typeface="Cambria Math" panose="02040503050406030204" pitchFamily="18" charset="0"/>
                      </a:rPr>
                      <m:t>𝑉</m:t>
                    </m:r>
                  </m:oMath>
                </a14:m>
                <a:r>
                  <a:rPr lang="en-US" sz="1400">
                    <a:solidFill>
                      <a:schemeClr val="accent1"/>
                    </a:solidFill>
                    <a:latin typeface="+mj-lt"/>
                  </a:rPr>
                  <a:t> is a set of </a:t>
                </a:r>
                <a:r>
                  <a:rPr lang="en-US" sz="1400" i="1">
                    <a:solidFill>
                      <a:schemeClr val="accent1"/>
                    </a:solidFill>
                    <a:latin typeface="+mj-lt"/>
                  </a:rPr>
                  <a:t>endogenous</a:t>
                </a:r>
                <a:r>
                  <a:rPr lang="en-US" sz="1400">
                    <a:solidFill>
                      <a:schemeClr val="accent1"/>
                    </a:solidFill>
                    <a:latin typeface="+mj-lt"/>
                  </a:rPr>
                  <a:t> variables</a:t>
                </a:r>
              </a:p>
              <a:p>
                <a:pPr lvl="1" algn="just">
                  <a:buFont typeface="Arial" panose="020B0604020202020204" pitchFamily="34" charset="0"/>
                  <a:buChar char="•"/>
                </a:pPr>
                <a14:m>
                  <m:oMath xmlns:m="http://schemas.openxmlformats.org/officeDocument/2006/math">
                    <m:r>
                      <a:rPr lang="en-US" sz="1400" b="0" i="1" smtClean="0">
                        <a:solidFill>
                          <a:schemeClr val="accent1"/>
                        </a:solidFill>
                        <a:latin typeface="Cambria Math" panose="02040503050406030204" pitchFamily="18" charset="0"/>
                      </a:rPr>
                      <m:t>𝑅</m:t>
                    </m:r>
                  </m:oMath>
                </a14:m>
                <a:r>
                  <a:rPr lang="en-US" sz="1400">
                    <a:solidFill>
                      <a:schemeClr val="accent1"/>
                    </a:solidFill>
                    <a:latin typeface="+mj-lt"/>
                  </a:rPr>
                  <a:t> is their domains</a:t>
                </a:r>
              </a:p>
              <a:p>
                <a:pPr marL="609600" lvl="1" indent="0" algn="just">
                  <a:buNone/>
                </a:pPr>
                <a:endParaRPr lang="en-US" sz="1400">
                  <a:solidFill>
                    <a:schemeClr val="accent1"/>
                  </a:solidFill>
                  <a:latin typeface="+mj-lt"/>
                </a:endParaRPr>
              </a:p>
              <a:p>
                <a:pPr algn="just">
                  <a:buFont typeface="Arial" panose="020B0604020202020204" pitchFamily="34" charset="0"/>
                  <a:buChar char="•"/>
                </a:pPr>
                <a:r>
                  <a:rPr lang="en-US" sz="1600">
                    <a:solidFill>
                      <a:schemeClr val="accent1"/>
                    </a:solidFill>
                    <a:latin typeface="+mj-lt"/>
                  </a:rPr>
                  <a:t>A</a:t>
                </a:r>
                <a:r>
                  <a:rPr lang="en-US" sz="1600">
                    <a:latin typeface="+mj-lt"/>
                  </a:rPr>
                  <a:t> </a:t>
                </a:r>
                <a:r>
                  <a:rPr lang="en-US" sz="1600" i="1">
                    <a:solidFill>
                      <a:schemeClr val="bg2"/>
                    </a:solidFill>
                    <a:latin typeface="+mj-lt"/>
                  </a:rPr>
                  <a:t>basic causal model</a:t>
                </a:r>
                <a:r>
                  <a:rPr lang="en-US" sz="1600">
                    <a:solidFill>
                      <a:schemeClr val="bg2"/>
                    </a:solidFill>
                    <a:latin typeface="+mj-lt"/>
                  </a:rPr>
                  <a:t> </a:t>
                </a:r>
                <a14:m>
                  <m:oMath xmlns:m="http://schemas.openxmlformats.org/officeDocument/2006/math">
                    <m:r>
                      <a:rPr lang="en-US" sz="1600" b="0" i="1" smtClean="0">
                        <a:solidFill>
                          <a:schemeClr val="accent1"/>
                        </a:solidFill>
                        <a:latin typeface="Cambria Math" panose="02040503050406030204" pitchFamily="18" charset="0"/>
                      </a:rPr>
                      <m:t>𝑀</m:t>
                    </m:r>
                  </m:oMath>
                </a14:m>
                <a:r>
                  <a:rPr lang="en-US" sz="1600">
                    <a:solidFill>
                      <a:schemeClr val="accent1"/>
                    </a:solidFill>
                    <a:latin typeface="+mj-lt"/>
                  </a:rPr>
                  <a:t> is a pair </a:t>
                </a:r>
                <a14:m>
                  <m:oMath xmlns:m="http://schemas.openxmlformats.org/officeDocument/2006/math">
                    <m:r>
                      <a:rPr lang="en-US" sz="1600" b="0" i="1" smtClean="0">
                        <a:solidFill>
                          <a:schemeClr val="accent1"/>
                        </a:solidFill>
                        <a:latin typeface="Cambria Math" panose="02040503050406030204" pitchFamily="18" charset="0"/>
                      </a:rPr>
                      <m:t>(</m:t>
                    </m:r>
                    <m:r>
                      <a:rPr lang="en-US" sz="1600" b="0" i="1" smtClean="0">
                        <a:solidFill>
                          <a:schemeClr val="accent1"/>
                        </a:solidFill>
                        <a:latin typeface="Cambria Math" panose="02040503050406030204" pitchFamily="18" charset="0"/>
                      </a:rPr>
                      <m:t>𝑆</m:t>
                    </m:r>
                    <m:r>
                      <a:rPr lang="en-US" sz="1600" b="0" i="1" smtClean="0">
                        <a:solidFill>
                          <a:schemeClr val="accent1"/>
                        </a:solidFill>
                        <a:latin typeface="Cambria Math" panose="02040503050406030204" pitchFamily="18" charset="0"/>
                      </a:rPr>
                      <m:t>,</m:t>
                    </m:r>
                    <m:r>
                      <a:rPr lang="en-US" sz="1600" b="0" i="1" smtClean="0">
                        <a:solidFill>
                          <a:schemeClr val="accent1"/>
                        </a:solidFill>
                        <a:latin typeface="Cambria Math" panose="02040503050406030204" pitchFamily="18" charset="0"/>
                      </a:rPr>
                      <m:t>𝐹</m:t>
                    </m:r>
                    <m:r>
                      <a:rPr lang="en-US" sz="1600" b="0" i="1" smtClean="0">
                        <a:solidFill>
                          <a:schemeClr val="accent1"/>
                        </a:solidFill>
                        <a:latin typeface="Cambria Math" panose="02040503050406030204" pitchFamily="18" charset="0"/>
                      </a:rPr>
                      <m:t>)</m:t>
                    </m:r>
                  </m:oMath>
                </a14:m>
                <a:r>
                  <a:rPr lang="en-US" sz="1600">
                    <a:solidFill>
                      <a:schemeClr val="accent1"/>
                    </a:solidFill>
                    <a:latin typeface="+mj-lt"/>
                  </a:rPr>
                  <a:t>, where </a:t>
                </a:r>
                <a14:m>
                  <m:oMath xmlns:m="http://schemas.openxmlformats.org/officeDocument/2006/math">
                    <m:r>
                      <a:rPr lang="en-US" sz="1600" i="1">
                        <a:solidFill>
                          <a:schemeClr val="accent1"/>
                        </a:solidFill>
                        <a:latin typeface="Cambria Math" panose="02040503050406030204" pitchFamily="18" charset="0"/>
                      </a:rPr>
                      <m:t>𝑆</m:t>
                    </m:r>
                    <m:r>
                      <a:rPr lang="en-US" sz="1600" i="1">
                        <a:solidFill>
                          <a:schemeClr val="accent1"/>
                        </a:solidFill>
                        <a:latin typeface="Cambria Math" panose="02040503050406030204" pitchFamily="18" charset="0"/>
                      </a:rPr>
                      <m:t> </m:t>
                    </m:r>
                  </m:oMath>
                </a14:m>
                <a:r>
                  <a:rPr lang="en-US" sz="1600">
                    <a:solidFill>
                      <a:schemeClr val="accent1"/>
                    </a:solidFill>
                    <a:latin typeface="+mj-lt"/>
                  </a:rPr>
                  <a:t>is a signature and </a:t>
                </a:r>
                <a14:m>
                  <m:oMath xmlns:m="http://schemas.openxmlformats.org/officeDocument/2006/math">
                    <m:sSub>
                      <m:sSubPr>
                        <m:ctrlPr>
                          <a:rPr lang="en-US" sz="1600" b="0" i="1" smtClean="0">
                            <a:solidFill>
                              <a:schemeClr val="accent1"/>
                            </a:solidFill>
                            <a:latin typeface="Cambria Math" panose="02040503050406030204" pitchFamily="18" charset="0"/>
                          </a:rPr>
                        </m:ctrlPr>
                      </m:sSubPr>
                      <m:e>
                        <m:r>
                          <a:rPr lang="en-US" sz="1600" b="0" i="1" smtClean="0">
                            <a:solidFill>
                              <a:schemeClr val="accent1"/>
                            </a:solidFill>
                            <a:latin typeface="Cambria Math" panose="02040503050406030204" pitchFamily="18" charset="0"/>
                          </a:rPr>
                          <m:t>𝐹</m:t>
                        </m:r>
                      </m:e>
                      <m:sub>
                        <m:r>
                          <a:rPr lang="en-US" sz="1600" b="0" i="1" smtClean="0">
                            <a:solidFill>
                              <a:schemeClr val="accent1"/>
                            </a:solidFill>
                            <a:latin typeface="Cambria Math" panose="02040503050406030204" pitchFamily="18" charset="0"/>
                          </a:rPr>
                          <m:t>𝑋</m:t>
                        </m:r>
                      </m:sub>
                    </m:sSub>
                  </m:oMath>
                </a14:m>
                <a:r>
                  <a:rPr lang="en-US" sz="1600">
                    <a:solidFill>
                      <a:schemeClr val="accent1"/>
                    </a:solidFill>
                    <a:latin typeface="+mj-lt"/>
                  </a:rPr>
                  <a:t> defines a function that associates with each endogenous variable </a:t>
                </a:r>
                <a14:m>
                  <m:oMath xmlns:m="http://schemas.openxmlformats.org/officeDocument/2006/math">
                    <m:r>
                      <a:rPr lang="en-US" sz="1600" b="0" i="1" smtClean="0">
                        <a:solidFill>
                          <a:schemeClr val="accent1"/>
                        </a:solidFill>
                        <a:latin typeface="Cambria Math" panose="02040503050406030204" pitchFamily="18" charset="0"/>
                      </a:rPr>
                      <m:t>𝑋</m:t>
                    </m:r>
                    <m:r>
                      <a:rPr lang="en-US" sz="1600" b="0" i="1" smtClean="0">
                        <a:solidFill>
                          <a:schemeClr val="accent1"/>
                        </a:solidFill>
                        <a:latin typeface="Cambria Math" panose="02040503050406030204" pitchFamily="18" charset="0"/>
                      </a:rPr>
                      <m:t> </m:t>
                    </m:r>
                  </m:oMath>
                </a14:m>
                <a:r>
                  <a:rPr lang="en-US" sz="1600">
                    <a:solidFill>
                      <a:schemeClr val="accent1"/>
                    </a:solidFill>
                    <a:latin typeface="+mj-lt"/>
                  </a:rPr>
                  <a:t>a structural equation </a:t>
                </a:r>
                <a14:m>
                  <m:oMath xmlns:m="http://schemas.openxmlformats.org/officeDocument/2006/math">
                    <m:sSub>
                      <m:sSubPr>
                        <m:ctrlPr>
                          <a:rPr lang="en-US" sz="1600" i="1">
                            <a:solidFill>
                              <a:schemeClr val="accent1"/>
                            </a:solidFill>
                            <a:latin typeface="Cambria Math" panose="02040503050406030204" pitchFamily="18" charset="0"/>
                          </a:rPr>
                        </m:ctrlPr>
                      </m:sSubPr>
                      <m:e>
                        <m:r>
                          <a:rPr lang="en-US" sz="1600" i="1">
                            <a:solidFill>
                              <a:schemeClr val="accent1"/>
                            </a:solidFill>
                            <a:latin typeface="Cambria Math" panose="02040503050406030204" pitchFamily="18" charset="0"/>
                          </a:rPr>
                          <m:t>𝐹</m:t>
                        </m:r>
                      </m:e>
                      <m:sub>
                        <m:r>
                          <a:rPr lang="en-US" sz="1600" i="1">
                            <a:solidFill>
                              <a:schemeClr val="accent1"/>
                            </a:solidFill>
                            <a:latin typeface="Cambria Math" panose="02040503050406030204" pitchFamily="18" charset="0"/>
                          </a:rPr>
                          <m:t>𝑋</m:t>
                        </m:r>
                      </m:sub>
                    </m:sSub>
                  </m:oMath>
                </a14:m>
                <a:r>
                  <a:rPr lang="en-US" sz="1600">
                    <a:solidFill>
                      <a:schemeClr val="accent1"/>
                    </a:solidFill>
                    <a:latin typeface="+mj-lt"/>
                  </a:rPr>
                  <a:t> that maps </a:t>
                </a:r>
                <a14:m>
                  <m:oMath xmlns:m="http://schemas.openxmlformats.org/officeDocument/2006/math">
                    <m:r>
                      <a:rPr lang="en-US" sz="1600" b="0" i="1" smtClean="0">
                        <a:solidFill>
                          <a:schemeClr val="accent1"/>
                        </a:solidFill>
                        <a:latin typeface="Cambria Math" panose="02040503050406030204" pitchFamily="18" charset="0"/>
                      </a:rPr>
                      <m:t>𝑅</m:t>
                    </m:r>
                    <m:r>
                      <a:rPr lang="en-US" sz="1600" b="0" i="1" smtClean="0">
                        <a:solidFill>
                          <a:schemeClr val="accent1"/>
                        </a:solidFill>
                        <a:latin typeface="Cambria Math" panose="02040503050406030204" pitchFamily="18" charset="0"/>
                      </a:rPr>
                      <m:t>(</m:t>
                    </m:r>
                    <m:r>
                      <a:rPr lang="en-US" sz="1600" b="0" i="1" smtClean="0">
                        <a:solidFill>
                          <a:schemeClr val="accent1"/>
                        </a:solidFill>
                        <a:latin typeface="Cambria Math" panose="02040503050406030204" pitchFamily="18" charset="0"/>
                      </a:rPr>
                      <m:t>𝑈</m:t>
                    </m:r>
                    <m:r>
                      <a:rPr lang="en-US" sz="1600" b="0" i="1" smtClean="0">
                        <a:solidFill>
                          <a:schemeClr val="accent1"/>
                        </a:solidFill>
                        <a:latin typeface="Cambria Math" panose="02040503050406030204" pitchFamily="18" charset="0"/>
                      </a:rPr>
                      <m:t>∪</m:t>
                    </m:r>
                    <m:r>
                      <a:rPr lang="en-US" sz="1600" b="0" i="1" smtClean="0">
                        <a:solidFill>
                          <a:schemeClr val="accent1"/>
                        </a:solidFill>
                        <a:latin typeface="Cambria Math" panose="02040503050406030204" pitchFamily="18" charset="0"/>
                      </a:rPr>
                      <m:t>𝑉</m:t>
                    </m:r>
                    <m:r>
                      <a:rPr lang="en-US" sz="1600" b="0" i="1" smtClean="0">
                        <a:solidFill>
                          <a:schemeClr val="accent1"/>
                        </a:solidFill>
                        <a:latin typeface="Cambria Math" panose="02040503050406030204" pitchFamily="18" charset="0"/>
                      </a:rPr>
                      <m:t> − </m:t>
                    </m:r>
                    <m:r>
                      <m:rPr>
                        <m:lit/>
                      </m:rPr>
                      <a:rPr lang="en-US" sz="1600" b="0" i="1" smtClean="0">
                        <a:solidFill>
                          <a:schemeClr val="accent1"/>
                        </a:solidFill>
                        <a:latin typeface="Cambria Math" panose="02040503050406030204" pitchFamily="18" charset="0"/>
                      </a:rPr>
                      <m:t>{</m:t>
                    </m:r>
                    <m:r>
                      <a:rPr lang="en-US" sz="1600" b="0" i="1" smtClean="0">
                        <a:solidFill>
                          <a:schemeClr val="accent1"/>
                        </a:solidFill>
                        <a:latin typeface="Cambria Math" panose="02040503050406030204" pitchFamily="18" charset="0"/>
                      </a:rPr>
                      <m:t> </m:t>
                    </m:r>
                    <m:r>
                      <a:rPr lang="en-US" sz="1600" b="0" i="1" smtClean="0">
                        <a:solidFill>
                          <a:schemeClr val="accent1"/>
                        </a:solidFill>
                        <a:latin typeface="Cambria Math" panose="02040503050406030204" pitchFamily="18" charset="0"/>
                      </a:rPr>
                      <m:t>𝑋</m:t>
                    </m:r>
                    <m:r>
                      <a:rPr lang="en-US" sz="1600" b="0" i="1" smtClean="0">
                        <a:solidFill>
                          <a:schemeClr val="accent1"/>
                        </a:solidFill>
                        <a:latin typeface="Cambria Math" panose="02040503050406030204" pitchFamily="18" charset="0"/>
                      </a:rPr>
                      <m:t> </m:t>
                    </m:r>
                    <m:r>
                      <m:rPr>
                        <m:lit/>
                      </m:rPr>
                      <a:rPr lang="en-US" sz="1600" b="0" i="1" smtClean="0">
                        <a:solidFill>
                          <a:schemeClr val="accent1"/>
                        </a:solidFill>
                        <a:latin typeface="Cambria Math" panose="02040503050406030204" pitchFamily="18" charset="0"/>
                      </a:rPr>
                      <m:t>}</m:t>
                    </m:r>
                    <m:r>
                      <a:rPr lang="en-US" sz="1600" b="0" i="1" smtClean="0">
                        <a:solidFill>
                          <a:schemeClr val="accent1"/>
                        </a:solidFill>
                        <a:latin typeface="Cambria Math" panose="02040503050406030204" pitchFamily="18" charset="0"/>
                      </a:rPr>
                      <m:t>)</m:t>
                    </m:r>
                  </m:oMath>
                </a14:m>
                <a:r>
                  <a:rPr lang="en-US" sz="1600">
                    <a:solidFill>
                      <a:schemeClr val="accent1"/>
                    </a:solidFill>
                    <a:latin typeface="+mj-lt"/>
                  </a:rPr>
                  <a:t> to </a:t>
                </a:r>
                <a14:m>
                  <m:oMath xmlns:m="http://schemas.openxmlformats.org/officeDocument/2006/math">
                    <m:r>
                      <a:rPr lang="en-US" sz="1600" i="1">
                        <a:solidFill>
                          <a:schemeClr val="accent1"/>
                        </a:solidFill>
                        <a:latin typeface="Cambria Math" panose="02040503050406030204" pitchFamily="18" charset="0"/>
                      </a:rPr>
                      <m:t>𝑅</m:t>
                    </m:r>
                    <m:d>
                      <m:dPr>
                        <m:ctrlPr>
                          <a:rPr lang="en-US" sz="1600" i="1">
                            <a:solidFill>
                              <a:schemeClr val="accent1"/>
                            </a:solidFill>
                            <a:latin typeface="Cambria Math" panose="02040503050406030204" pitchFamily="18" charset="0"/>
                          </a:rPr>
                        </m:ctrlPr>
                      </m:dPr>
                      <m:e>
                        <m:r>
                          <a:rPr lang="en-US" sz="1600" b="0" i="1" smtClean="0">
                            <a:solidFill>
                              <a:schemeClr val="accent1"/>
                            </a:solidFill>
                            <a:latin typeface="Cambria Math" panose="02040503050406030204" pitchFamily="18" charset="0"/>
                          </a:rPr>
                          <m:t>𝑋</m:t>
                        </m:r>
                      </m:e>
                    </m:d>
                    <m:r>
                      <a:rPr lang="en-US" sz="1600" b="0" i="1" smtClean="0">
                        <a:solidFill>
                          <a:schemeClr val="accent1"/>
                        </a:solidFill>
                        <a:latin typeface="Cambria Math" panose="02040503050406030204" pitchFamily="18" charset="0"/>
                      </a:rPr>
                      <m:t>.</m:t>
                    </m:r>
                  </m:oMath>
                </a14:m>
                <a:endParaRPr lang="en-US" sz="1600">
                  <a:solidFill>
                    <a:schemeClr val="accent1"/>
                  </a:solidFill>
                  <a:latin typeface="+mj-lt"/>
                </a:endParaRPr>
              </a:p>
              <a:p>
                <a:pPr algn="just">
                  <a:buFont typeface="Arial" panose="020B0604020202020204" pitchFamily="34" charset="0"/>
                  <a:buChar char="•"/>
                </a:pPr>
                <a:endParaRPr lang="en-US" sz="1400">
                  <a:solidFill>
                    <a:schemeClr val="accent1"/>
                  </a:solidFill>
                  <a:latin typeface="+mj-lt"/>
                </a:endParaRPr>
              </a:p>
              <a:p>
                <a:pPr algn="just">
                  <a:buFont typeface="Arial" panose="020B0604020202020204" pitchFamily="34" charset="0"/>
                  <a:buChar char="•"/>
                </a:pPr>
                <a:r>
                  <a:rPr lang="en-US" sz="1400">
                    <a:solidFill>
                      <a:schemeClr val="accent1"/>
                    </a:solidFill>
                    <a:latin typeface="+mn-lt"/>
                  </a:rPr>
                  <a:t>A </a:t>
                </a:r>
                <a:r>
                  <a:rPr lang="en-US" sz="1400" i="1">
                    <a:solidFill>
                      <a:schemeClr val="bg2"/>
                    </a:solidFill>
                    <a:latin typeface="+mn-lt"/>
                  </a:rPr>
                  <a:t>causal setting</a:t>
                </a:r>
                <a:r>
                  <a:rPr lang="en-US" sz="1400">
                    <a:solidFill>
                      <a:schemeClr val="bg2"/>
                    </a:solidFill>
                    <a:latin typeface="+mn-lt"/>
                  </a:rPr>
                  <a:t> </a:t>
                </a:r>
                <a:r>
                  <a:rPr lang="en-US" sz="1400">
                    <a:solidFill>
                      <a:schemeClr val="accent1"/>
                    </a:solidFill>
                    <a:latin typeface="+mn-lt"/>
                  </a:rPr>
                  <a:t>is a pair </a:t>
                </a:r>
                <a14:m>
                  <m:oMath xmlns:m="http://schemas.openxmlformats.org/officeDocument/2006/math">
                    <m:d>
                      <m:dPr>
                        <m:ctrlPr>
                          <a:rPr lang="en-US" sz="1400" b="0" i="1" smtClean="0">
                            <a:solidFill>
                              <a:schemeClr val="accent1"/>
                            </a:solidFill>
                            <a:latin typeface="Cambria Math" panose="02040503050406030204" pitchFamily="18" charset="0"/>
                          </a:rPr>
                        </m:ctrlPr>
                      </m:dPr>
                      <m:e>
                        <m:r>
                          <a:rPr lang="en-US" sz="1400" b="0" i="1" smtClean="0">
                            <a:solidFill>
                              <a:schemeClr val="accent1"/>
                            </a:solidFill>
                            <a:latin typeface="Cambria Math" panose="02040503050406030204" pitchFamily="18" charset="0"/>
                          </a:rPr>
                          <m:t>𝑀</m:t>
                        </m:r>
                        <m:r>
                          <a:rPr lang="en-US" sz="1400" b="0" i="1" smtClean="0">
                            <a:solidFill>
                              <a:schemeClr val="accent1"/>
                            </a:solidFill>
                            <a:latin typeface="Cambria Math" panose="02040503050406030204" pitchFamily="18" charset="0"/>
                          </a:rPr>
                          <m:t>,</m:t>
                        </m:r>
                        <m:acc>
                          <m:accPr>
                            <m:chr m:val="⃗"/>
                            <m:ctrlPr>
                              <a:rPr lang="en-US" sz="1400" i="1">
                                <a:solidFill>
                                  <a:schemeClr val="accent1"/>
                                </a:solidFill>
                                <a:latin typeface="Cambria Math" panose="02040503050406030204" pitchFamily="18" charset="0"/>
                              </a:rPr>
                            </m:ctrlPr>
                          </m:accPr>
                          <m:e>
                            <m:r>
                              <a:rPr lang="en-US" sz="1400" i="1">
                                <a:solidFill>
                                  <a:schemeClr val="accent1"/>
                                </a:solidFill>
                                <a:latin typeface="Cambria Math" panose="02040503050406030204" pitchFamily="18" charset="0"/>
                              </a:rPr>
                              <m:t>𝑢</m:t>
                            </m:r>
                          </m:e>
                        </m:acc>
                      </m:e>
                    </m:d>
                  </m:oMath>
                </a14:m>
                <a:r>
                  <a:rPr lang="en-US" sz="1400">
                    <a:solidFill>
                      <a:schemeClr val="accent1"/>
                    </a:solidFill>
                    <a:latin typeface="+mn-lt"/>
                  </a:rPr>
                  <a:t> consisting of a causal model </a:t>
                </a:r>
                <a14:m>
                  <m:oMath xmlns:m="http://schemas.openxmlformats.org/officeDocument/2006/math">
                    <m:r>
                      <a:rPr lang="en-US" sz="1400" i="1">
                        <a:solidFill>
                          <a:schemeClr val="accent1"/>
                        </a:solidFill>
                        <a:latin typeface="Cambria Math" panose="02040503050406030204" pitchFamily="18" charset="0"/>
                      </a:rPr>
                      <m:t>𝑀</m:t>
                    </m:r>
                    <m:r>
                      <a:rPr lang="en-US" sz="1400" i="1">
                        <a:solidFill>
                          <a:schemeClr val="accent1"/>
                        </a:solidFill>
                        <a:latin typeface="Cambria Math" panose="02040503050406030204" pitchFamily="18" charset="0"/>
                      </a:rPr>
                      <m:t> </m:t>
                    </m:r>
                  </m:oMath>
                </a14:m>
                <a:r>
                  <a:rPr lang="en-US" sz="1400">
                    <a:solidFill>
                      <a:schemeClr val="accent1"/>
                    </a:solidFill>
                    <a:latin typeface="+mn-lt"/>
                  </a:rPr>
                  <a:t>and context</a:t>
                </a:r>
                <a14:m>
                  <m:oMath xmlns:m="http://schemas.openxmlformats.org/officeDocument/2006/math">
                    <m:r>
                      <a:rPr lang="en-US" sz="1400" b="0" i="0" smtClean="0">
                        <a:solidFill>
                          <a:schemeClr val="accent1"/>
                        </a:solidFill>
                        <a:latin typeface="Cambria Math" panose="02040503050406030204" pitchFamily="18" charset="0"/>
                      </a:rPr>
                      <m:t> </m:t>
                    </m:r>
                    <m:acc>
                      <m:accPr>
                        <m:chr m:val="⃗"/>
                        <m:ctrlPr>
                          <a:rPr lang="en-US" sz="1400" i="1">
                            <a:solidFill>
                              <a:schemeClr val="accent1"/>
                            </a:solidFill>
                            <a:latin typeface="Cambria Math" panose="02040503050406030204" pitchFamily="18" charset="0"/>
                          </a:rPr>
                        </m:ctrlPr>
                      </m:accPr>
                      <m:e>
                        <m:r>
                          <a:rPr lang="en-US" sz="1400" i="1">
                            <a:solidFill>
                              <a:schemeClr val="accent1"/>
                            </a:solidFill>
                            <a:latin typeface="Cambria Math" panose="02040503050406030204" pitchFamily="18" charset="0"/>
                          </a:rPr>
                          <m:t>𝑢</m:t>
                        </m:r>
                      </m:e>
                    </m:acc>
                  </m:oMath>
                </a14:m>
                <a:r>
                  <a:rPr lang="en-US" sz="1400">
                    <a:solidFill>
                      <a:schemeClr val="accent1"/>
                    </a:solidFill>
                    <a:latin typeface="+mn-lt"/>
                  </a:rPr>
                  <a:t>.</a:t>
                </a:r>
              </a:p>
              <a:p>
                <a:pPr algn="just">
                  <a:buFont typeface="Arial" panose="020B0604020202020204" pitchFamily="34" charset="0"/>
                  <a:buChar char="•"/>
                </a:pPr>
                <a:endParaRPr lang="en-US" sz="1400">
                  <a:solidFill>
                    <a:schemeClr val="accent1"/>
                  </a:solidFill>
                  <a:latin typeface="+mn-lt"/>
                </a:endParaRPr>
              </a:p>
              <a:p>
                <a:pPr algn="just">
                  <a:buFont typeface="Arial" panose="020B0604020202020204" pitchFamily="34" charset="0"/>
                  <a:buChar char="•"/>
                </a:pPr>
                <a:r>
                  <a:rPr lang="en-US" sz="1400">
                    <a:solidFill>
                      <a:schemeClr val="accent1"/>
                    </a:solidFill>
                    <a:latin typeface="+mn-lt"/>
                  </a:rPr>
                  <a:t>A </a:t>
                </a:r>
                <a:r>
                  <a:rPr lang="en-US" sz="1400" i="1">
                    <a:solidFill>
                      <a:schemeClr val="bg2"/>
                    </a:solidFill>
                    <a:latin typeface="+mn-lt"/>
                  </a:rPr>
                  <a:t>causal formula</a:t>
                </a:r>
                <a:r>
                  <a:rPr lang="en-US" sz="1400">
                    <a:solidFill>
                      <a:schemeClr val="bg2"/>
                    </a:solidFill>
                    <a:latin typeface="+mn-lt"/>
                  </a:rPr>
                  <a:t> </a:t>
                </a:r>
                <a:r>
                  <a:rPr lang="en-US" sz="1400">
                    <a:solidFill>
                      <a:schemeClr val="accent1"/>
                    </a:solidFill>
                    <a:latin typeface="+mn-lt"/>
                  </a:rPr>
                  <a:t>is a combination of primitive events through standard propositional connectives.</a:t>
                </a:r>
              </a:p>
              <a:p>
                <a:pPr lvl="1" algn="just">
                  <a:buFont typeface="Arial" panose="020B0604020202020204" pitchFamily="34" charset="0"/>
                  <a:buChar char="•"/>
                </a:pPr>
                <a:r>
                  <a:rPr lang="en-US" sz="1400">
                    <a:solidFill>
                      <a:schemeClr val="accent1"/>
                    </a:solidFill>
                    <a:latin typeface="+mn-lt"/>
                  </a:rPr>
                  <a:t>A causal formula </a:t>
                </a:r>
                <a14:m>
                  <m:oMath xmlns:m="http://schemas.openxmlformats.org/officeDocument/2006/math">
                    <m:r>
                      <a:rPr lang="en-US" sz="1400" i="1" dirty="0" smtClean="0">
                        <a:solidFill>
                          <a:schemeClr val="accent1"/>
                        </a:solidFill>
                        <a:latin typeface="Cambria Math" panose="02040503050406030204" pitchFamily="18" charset="0"/>
                      </a:rPr>
                      <m:t>𝜓</m:t>
                    </m:r>
                    <m:r>
                      <a:rPr lang="en-US" sz="1400" i="1" dirty="0" smtClean="0">
                        <a:solidFill>
                          <a:schemeClr val="accent1"/>
                        </a:solidFill>
                        <a:latin typeface="Cambria Math" panose="02040503050406030204" pitchFamily="18" charset="0"/>
                      </a:rPr>
                      <m:t> </m:t>
                    </m:r>
                  </m:oMath>
                </a14:m>
                <a:r>
                  <a:rPr lang="en-US" sz="1400">
                    <a:solidFill>
                      <a:schemeClr val="accent1"/>
                    </a:solidFill>
                    <a:latin typeface="+mn-lt"/>
                  </a:rPr>
                  <a:t>is true or false in a causal model, given a context.</a:t>
                </a:r>
              </a:p>
              <a:p>
                <a:pPr lvl="1" algn="just">
                  <a:buFont typeface="Arial" panose="020B0604020202020204" pitchFamily="34" charset="0"/>
                  <a:buChar char="•"/>
                </a:pPr>
                <a:r>
                  <a:rPr lang="en-US" sz="1400">
                    <a:solidFill>
                      <a:schemeClr val="accent1"/>
                    </a:solidFill>
                    <a:latin typeface="+mn-lt"/>
                  </a:rPr>
                  <a:t>Hence, we write </a:t>
                </a:r>
                <a14:m>
                  <m:oMath xmlns:m="http://schemas.openxmlformats.org/officeDocument/2006/math">
                    <m:d>
                      <m:dPr>
                        <m:ctrlPr>
                          <a:rPr lang="en-US" sz="1400" b="0" i="1" smtClean="0">
                            <a:solidFill>
                              <a:schemeClr val="accent1"/>
                            </a:solidFill>
                            <a:latin typeface="Cambria Math" panose="02040503050406030204" pitchFamily="18" charset="0"/>
                          </a:rPr>
                        </m:ctrlPr>
                      </m:dPr>
                      <m:e>
                        <m:r>
                          <a:rPr lang="en-US" sz="1400" b="0" i="1" smtClean="0">
                            <a:solidFill>
                              <a:schemeClr val="accent1"/>
                            </a:solidFill>
                            <a:latin typeface="Cambria Math" panose="02040503050406030204" pitchFamily="18" charset="0"/>
                          </a:rPr>
                          <m:t>𝑀</m:t>
                        </m:r>
                        <m:r>
                          <a:rPr lang="en-US" sz="1400" b="0" i="1" smtClean="0">
                            <a:solidFill>
                              <a:schemeClr val="accent1"/>
                            </a:solidFill>
                            <a:latin typeface="Cambria Math" panose="02040503050406030204" pitchFamily="18" charset="0"/>
                          </a:rPr>
                          <m:t>,</m:t>
                        </m:r>
                        <m:acc>
                          <m:accPr>
                            <m:chr m:val="⃗"/>
                            <m:ctrlPr>
                              <a:rPr lang="en-US" sz="1400" i="1">
                                <a:solidFill>
                                  <a:schemeClr val="accent1"/>
                                </a:solidFill>
                                <a:latin typeface="Cambria Math" panose="02040503050406030204" pitchFamily="18" charset="0"/>
                              </a:rPr>
                            </m:ctrlPr>
                          </m:accPr>
                          <m:e>
                            <m:r>
                              <a:rPr lang="en-US" sz="1400" i="1">
                                <a:solidFill>
                                  <a:schemeClr val="accent1"/>
                                </a:solidFill>
                                <a:latin typeface="Cambria Math" panose="02040503050406030204" pitchFamily="18" charset="0"/>
                              </a:rPr>
                              <m:t>𝑢</m:t>
                            </m:r>
                          </m:e>
                        </m:acc>
                      </m:e>
                    </m:d>
                    <m:r>
                      <a:rPr lang="en-US" sz="1400" b="0" i="1" smtClean="0">
                        <a:solidFill>
                          <a:schemeClr val="accent1"/>
                        </a:solidFill>
                        <a:latin typeface="Cambria Math" panose="02040503050406030204" pitchFamily="18" charset="0"/>
                      </a:rPr>
                      <m:t>⊨</m:t>
                    </m:r>
                    <m:r>
                      <a:rPr lang="en-US" sz="1400" b="0" i="1" smtClean="0">
                        <a:solidFill>
                          <a:schemeClr val="accent1"/>
                        </a:solidFill>
                        <a:latin typeface="Cambria Math" panose="02040503050406030204" pitchFamily="18" charset="0"/>
                      </a:rPr>
                      <m:t>𝜓</m:t>
                    </m:r>
                    <m:r>
                      <a:rPr lang="en-US" sz="1400" b="0" i="1" smtClean="0">
                        <a:solidFill>
                          <a:schemeClr val="accent1"/>
                        </a:solidFill>
                        <a:latin typeface="Cambria Math" panose="02040503050406030204" pitchFamily="18" charset="0"/>
                      </a:rPr>
                      <m:t> </m:t>
                    </m:r>
                  </m:oMath>
                </a14:m>
                <a:r>
                  <a:rPr lang="en-US" sz="1400">
                    <a:solidFill>
                      <a:schemeClr val="accent1"/>
                    </a:solidFill>
                    <a:latin typeface="+mn-lt"/>
                  </a:rPr>
                  <a:t>if the causal formula </a:t>
                </a:r>
                <a14:m>
                  <m:oMath xmlns:m="http://schemas.openxmlformats.org/officeDocument/2006/math">
                    <m:r>
                      <a:rPr lang="en-US" sz="1400" i="1" dirty="0">
                        <a:solidFill>
                          <a:schemeClr val="accent1"/>
                        </a:solidFill>
                        <a:latin typeface="Cambria Math" panose="02040503050406030204" pitchFamily="18" charset="0"/>
                      </a:rPr>
                      <m:t>𝜓</m:t>
                    </m:r>
                    <m:r>
                      <a:rPr lang="en-US" sz="1400" i="1" dirty="0">
                        <a:solidFill>
                          <a:schemeClr val="accent1"/>
                        </a:solidFill>
                        <a:latin typeface="Cambria Math" panose="02040503050406030204" pitchFamily="18" charset="0"/>
                      </a:rPr>
                      <m:t> </m:t>
                    </m:r>
                  </m:oMath>
                </a14:m>
                <a:r>
                  <a:rPr lang="en-US" sz="1400">
                    <a:solidFill>
                      <a:schemeClr val="accent1"/>
                    </a:solidFill>
                    <a:latin typeface="+mn-lt"/>
                  </a:rPr>
                  <a:t>is true in the causal setting</a:t>
                </a:r>
                <a:r>
                  <a:rPr lang="en-US" sz="1400">
                    <a:solidFill>
                      <a:schemeClr val="accent1"/>
                    </a:solidFill>
                  </a:rPr>
                  <a:t> </a:t>
                </a:r>
                <a14:m>
                  <m:oMath xmlns:m="http://schemas.openxmlformats.org/officeDocument/2006/math">
                    <m:d>
                      <m:dPr>
                        <m:ctrlPr>
                          <a:rPr lang="en-US" sz="1400" i="1">
                            <a:solidFill>
                              <a:schemeClr val="accent1"/>
                            </a:solidFill>
                            <a:latin typeface="Cambria Math" panose="02040503050406030204" pitchFamily="18" charset="0"/>
                          </a:rPr>
                        </m:ctrlPr>
                      </m:dPr>
                      <m:e>
                        <m:r>
                          <a:rPr lang="en-US" sz="1400" i="1">
                            <a:solidFill>
                              <a:schemeClr val="accent1"/>
                            </a:solidFill>
                            <a:latin typeface="Cambria Math" panose="02040503050406030204" pitchFamily="18" charset="0"/>
                          </a:rPr>
                          <m:t>𝑀</m:t>
                        </m:r>
                        <m:r>
                          <a:rPr lang="en-US" sz="1400" i="1">
                            <a:solidFill>
                              <a:schemeClr val="accent1"/>
                            </a:solidFill>
                            <a:latin typeface="Cambria Math" panose="02040503050406030204" pitchFamily="18" charset="0"/>
                          </a:rPr>
                          <m:t>,</m:t>
                        </m:r>
                        <m:acc>
                          <m:accPr>
                            <m:chr m:val="⃗"/>
                            <m:ctrlPr>
                              <a:rPr lang="en-US" sz="1400" b="0" i="1" smtClean="0">
                                <a:solidFill>
                                  <a:schemeClr val="accent1"/>
                                </a:solidFill>
                                <a:latin typeface="Cambria Math" panose="02040503050406030204" pitchFamily="18" charset="0"/>
                              </a:rPr>
                            </m:ctrlPr>
                          </m:accPr>
                          <m:e>
                            <m:r>
                              <a:rPr lang="en-US" sz="1400" b="0" i="1" smtClean="0">
                                <a:solidFill>
                                  <a:schemeClr val="accent1"/>
                                </a:solidFill>
                                <a:latin typeface="Cambria Math" panose="02040503050406030204" pitchFamily="18" charset="0"/>
                              </a:rPr>
                              <m:t>𝑢</m:t>
                            </m:r>
                          </m:e>
                        </m:acc>
                      </m:e>
                    </m:d>
                    <m:r>
                      <a:rPr lang="en-US" sz="1400" b="0" i="0" smtClean="0">
                        <a:solidFill>
                          <a:schemeClr val="accent1"/>
                        </a:solidFill>
                        <a:latin typeface="Cambria Math" panose="02040503050406030204" pitchFamily="18" charset="0"/>
                      </a:rPr>
                      <m:t>.</m:t>
                    </m:r>
                  </m:oMath>
                </a14:m>
                <a:endParaRPr lang="en-US" sz="1400">
                  <a:solidFill>
                    <a:schemeClr val="accent1"/>
                  </a:solidFill>
                  <a:latin typeface="+mn-lt"/>
                </a:endParaRPr>
              </a:p>
              <a:p>
                <a:pPr lvl="1" algn="just">
                  <a:buFont typeface="Arial" panose="020B0604020202020204" pitchFamily="34" charset="0"/>
                  <a:buChar char="•"/>
                </a:pPr>
                <a:endParaRPr lang="en-US" sz="1400">
                  <a:solidFill>
                    <a:schemeClr val="accent1"/>
                  </a:solidFill>
                  <a:latin typeface="+mn-lt"/>
                </a:endParaRPr>
              </a:p>
              <a:p>
                <a:pPr lvl="1">
                  <a:lnSpc>
                    <a:spcPct val="150000"/>
                  </a:lnSpc>
                  <a:buFont typeface="Arial" panose="020B0604020202020204" pitchFamily="34" charset="0"/>
                  <a:buChar char="•"/>
                </a:pPr>
                <a:endParaRPr lang="en-US" sz="1400">
                  <a:solidFill>
                    <a:schemeClr val="accent1"/>
                  </a:solidFill>
                  <a:latin typeface="+mn-lt"/>
                </a:endParaRPr>
              </a:p>
              <a:p>
                <a:pPr>
                  <a:lnSpc>
                    <a:spcPct val="150000"/>
                  </a:lnSpc>
                  <a:buFont typeface="Arial" panose="020B0604020202020204" pitchFamily="34" charset="0"/>
                  <a:buChar char="•"/>
                </a:pPr>
                <a:endParaRPr lang="en-US" sz="1400">
                  <a:solidFill>
                    <a:schemeClr val="accent1"/>
                  </a:solidFill>
                  <a:latin typeface="+mj-lt"/>
                </a:endParaRPr>
              </a:p>
              <a:p>
                <a:pPr>
                  <a:lnSpc>
                    <a:spcPct val="150000"/>
                  </a:lnSpc>
                  <a:buFont typeface="Arial" panose="020B0604020202020204" pitchFamily="34" charset="0"/>
                  <a:buChar char="•"/>
                </a:pPr>
                <a:endParaRPr lang="en-US" sz="1400">
                  <a:solidFill>
                    <a:schemeClr val="accent1"/>
                  </a:solidFill>
                  <a:latin typeface="+mj-lt"/>
                </a:endParaRPr>
              </a:p>
              <a:p>
                <a:pPr>
                  <a:lnSpc>
                    <a:spcPct val="150000"/>
                  </a:lnSpc>
                  <a:buFont typeface="Arial" panose="020B0604020202020204" pitchFamily="34" charset="0"/>
                  <a:buChar char="•"/>
                </a:pPr>
                <a:endParaRPr lang="en-US" sz="1400">
                  <a:solidFill>
                    <a:schemeClr val="accent1"/>
                  </a:solidFill>
                  <a:latin typeface="+mj-lt"/>
                </a:endParaRPr>
              </a:p>
              <a:p>
                <a:pPr>
                  <a:lnSpc>
                    <a:spcPct val="150000"/>
                  </a:lnSpc>
                  <a:buFont typeface="Arial" panose="020B0604020202020204" pitchFamily="34" charset="0"/>
                  <a:buChar char="•"/>
                </a:pPr>
                <a:endParaRPr lang="en-US"/>
              </a:p>
            </p:txBody>
          </p:sp>
        </mc:Choice>
        <mc:Fallback xmlns="">
          <p:sp>
            <p:nvSpPr>
              <p:cNvPr id="2" name="Text Placeholder 1">
                <a:extLst>
                  <a:ext uri="{FF2B5EF4-FFF2-40B4-BE49-F238E27FC236}">
                    <a16:creationId xmlns:a16="http://schemas.microsoft.com/office/drawing/2014/main" id="{D73EAB8D-4613-BA6D-C313-AE71B5F9BEE9}"/>
                  </a:ext>
                </a:extLst>
              </p:cNvPr>
              <p:cNvSpPr>
                <a:spLocks noGrp="1" noRot="1" noChangeAspect="1" noMove="1" noResize="1" noEditPoints="1" noAdjustHandles="1" noChangeArrowheads="1" noChangeShapeType="1" noTextEdit="1"/>
              </p:cNvSpPr>
              <p:nvPr>
                <p:ph type="body" idx="1"/>
              </p:nvPr>
            </p:nvSpPr>
            <p:spPr>
              <a:blipFill>
                <a:blip r:embed="rId3"/>
                <a:stretch>
                  <a:fillRect r="-475" b="-589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6A5C19A-DC70-F67A-68BF-AE954A504A01}"/>
              </a:ext>
            </a:extLst>
          </p:cNvPr>
          <p:cNvSpPr>
            <a:spLocks noGrp="1"/>
          </p:cNvSpPr>
          <p:nvPr>
            <p:ph type="title"/>
          </p:nvPr>
        </p:nvSpPr>
        <p:spPr/>
        <p:txBody>
          <a:bodyPr/>
          <a:lstStyle/>
          <a:p>
            <a:r>
              <a:rPr lang="en-US"/>
              <a:t>Causal Setting</a:t>
            </a:r>
          </a:p>
        </p:txBody>
      </p:sp>
    </p:spTree>
    <p:extLst>
      <p:ext uri="{BB962C8B-B14F-4D97-AF65-F5344CB8AC3E}">
        <p14:creationId xmlns:p14="http://schemas.microsoft.com/office/powerpoint/2010/main" val="33593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16B869-8148-FCCF-73C9-28E21354724D}"/>
              </a:ext>
            </a:extLst>
          </p:cNvPr>
          <p:cNvSpPr>
            <a:spLocks noGrp="1"/>
          </p:cNvSpPr>
          <p:nvPr>
            <p:ph type="title"/>
          </p:nvPr>
        </p:nvSpPr>
        <p:spPr/>
        <p:txBody>
          <a:bodyPr/>
          <a:lstStyle/>
          <a:p>
            <a:r>
              <a:rPr lang="en-US"/>
              <a:t>Causal Setting (Example)</a:t>
            </a:r>
          </a:p>
        </p:txBody>
      </p:sp>
      <p:pic>
        <p:nvPicPr>
          <p:cNvPr id="1026" name="Picture 2">
            <a:extLst>
              <a:ext uri="{FF2B5EF4-FFF2-40B4-BE49-F238E27FC236}">
                <a16:creationId xmlns:a16="http://schemas.microsoft.com/office/drawing/2014/main" id="{E1B1D828-9929-664F-FC07-F760C47F5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519" y="3223117"/>
            <a:ext cx="2108090" cy="1405393"/>
          </a:xfrm>
          <a:prstGeom prst="rect">
            <a:avLst/>
          </a:prstGeom>
          <a:ln w="38100" cap="sq">
            <a:solidFill>
              <a:schemeClr val="accent3">
                <a:lumMod val="10000"/>
              </a:schemeClr>
            </a:solidFill>
            <a:miter lim="800000"/>
          </a:ln>
          <a:effectLst>
            <a:outerShdw blurRad="57150" dist="508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Lst>
        </p:spPr>
      </p:pic>
      <p:sp>
        <p:nvSpPr>
          <p:cNvPr id="4" name="Google Shape;1064;p46">
            <a:extLst>
              <a:ext uri="{FF2B5EF4-FFF2-40B4-BE49-F238E27FC236}">
                <a16:creationId xmlns:a16="http://schemas.microsoft.com/office/drawing/2014/main" id="{9BC43A27-6F73-81A9-8ED8-EB8500FB8E16}"/>
              </a:ext>
            </a:extLst>
          </p:cNvPr>
          <p:cNvSpPr/>
          <p:nvPr/>
        </p:nvSpPr>
        <p:spPr>
          <a:xfrm>
            <a:off x="3539700" y="1652540"/>
            <a:ext cx="2064600" cy="384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Google Shape;1065;p46">
            <a:extLst>
              <a:ext uri="{FF2B5EF4-FFF2-40B4-BE49-F238E27FC236}">
                <a16:creationId xmlns:a16="http://schemas.microsoft.com/office/drawing/2014/main" id="{8DF5F6E3-CFDB-5E97-CA60-7FA756154B6D}"/>
              </a:ext>
            </a:extLst>
          </p:cNvPr>
          <p:cNvSpPr/>
          <p:nvPr/>
        </p:nvSpPr>
        <p:spPr>
          <a:xfrm>
            <a:off x="3539700" y="3685755"/>
            <a:ext cx="2064600" cy="391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1066;p46">
            <a:extLst>
              <a:ext uri="{FF2B5EF4-FFF2-40B4-BE49-F238E27FC236}">
                <a16:creationId xmlns:a16="http://schemas.microsoft.com/office/drawing/2014/main" id="{8716E4B6-01E5-170C-D6B2-69705443F386}"/>
              </a:ext>
            </a:extLst>
          </p:cNvPr>
          <p:cNvSpPr/>
          <p:nvPr/>
        </p:nvSpPr>
        <p:spPr>
          <a:xfrm>
            <a:off x="398987" y="1652540"/>
            <a:ext cx="2064600" cy="39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 name="Google Shape;1068;p46">
                <a:extLst>
                  <a:ext uri="{FF2B5EF4-FFF2-40B4-BE49-F238E27FC236}">
                    <a16:creationId xmlns:a16="http://schemas.microsoft.com/office/drawing/2014/main" id="{C775399D-0F2B-9799-07A8-CDC43F92BB95}"/>
                  </a:ext>
                </a:extLst>
              </p:cNvPr>
              <p:cNvSpPr txBox="1">
                <a:spLocks/>
              </p:cNvSpPr>
              <p:nvPr/>
            </p:nvSpPr>
            <p:spPr>
              <a:xfrm>
                <a:off x="295637" y="2113140"/>
                <a:ext cx="2271300" cy="2787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Maven Pro"/>
                  <a:buAutoNum type="arabicPeriod"/>
                  <a:defRPr sz="1200" b="0" i="0" u="none" strike="noStrike" cap="none">
                    <a:solidFill>
                      <a:srgbClr val="064554"/>
                    </a:solidFill>
                    <a:latin typeface="Maven Pro"/>
                    <a:ea typeface="Maven Pro"/>
                    <a:cs typeface="Maven Pro"/>
                    <a:sym typeface="Maven Pro"/>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rgbClr val="064554"/>
                    </a:solidFill>
                    <a:latin typeface="Maven Pro Medium"/>
                    <a:ea typeface="Maven Pro Medium"/>
                    <a:cs typeface="Maven Pro Medium"/>
                    <a:sym typeface="Maven Pro Medium"/>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rgbClr val="064554"/>
                    </a:solidFill>
                    <a:latin typeface="Maven Pro Medium"/>
                    <a:ea typeface="Maven Pro Medium"/>
                    <a:cs typeface="Maven Pro Medium"/>
                    <a:sym typeface="Maven Pro Medium"/>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rgbClr val="064554"/>
                    </a:solidFill>
                    <a:latin typeface="Maven Pro Medium"/>
                    <a:ea typeface="Maven Pro Medium"/>
                    <a:cs typeface="Maven Pro Medium"/>
                    <a:sym typeface="Maven Pro Medium"/>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rgbClr val="064554"/>
                    </a:solidFill>
                    <a:latin typeface="Maven Pro Medium"/>
                    <a:ea typeface="Maven Pro Medium"/>
                    <a:cs typeface="Maven Pro Medium"/>
                    <a:sym typeface="Maven Pro Medium"/>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rgbClr val="064554"/>
                    </a:solidFill>
                    <a:latin typeface="Maven Pro Medium"/>
                    <a:ea typeface="Maven Pro Medium"/>
                    <a:cs typeface="Maven Pro Medium"/>
                    <a:sym typeface="Maven Pro Medium"/>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rgbClr val="064554"/>
                    </a:solidFill>
                    <a:latin typeface="Maven Pro Medium"/>
                    <a:ea typeface="Maven Pro Medium"/>
                    <a:cs typeface="Maven Pro Medium"/>
                    <a:sym typeface="Maven Pro Medium"/>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rgbClr val="064554"/>
                    </a:solidFill>
                    <a:latin typeface="Maven Pro Medium"/>
                    <a:ea typeface="Maven Pro Medium"/>
                    <a:cs typeface="Maven Pro Medium"/>
                    <a:sym typeface="Maven Pro Medium"/>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rgbClr val="064554"/>
                    </a:solidFill>
                    <a:latin typeface="Maven Pro Medium"/>
                    <a:ea typeface="Maven Pro Medium"/>
                    <a:cs typeface="Maven Pro Medium"/>
                    <a:sym typeface="Maven Pro Medium"/>
                  </a:defRPr>
                </a:lvl9pPr>
              </a:lstStyle>
              <a:p>
                <a:pPr marL="0" indent="0" algn="ctr">
                  <a:buFont typeface="Maven Pro"/>
                  <a:buNone/>
                </a:pPr>
                <a:endParaRPr lang="en-US">
                  <a:latin typeface="+mn-lt"/>
                </a:endParaRPr>
              </a:p>
              <a:p>
                <a:pPr marL="0" indent="0" algn="ctr">
                  <a:buFont typeface="Maven Pro"/>
                  <a:buNone/>
                </a:pPr>
                <a:r>
                  <a:rPr lang="en-US">
                    <a:latin typeface="+mn-lt"/>
                  </a:rPr>
                  <a:t>Exogenous Variables</a:t>
                </a:r>
              </a:p>
              <a:p>
                <a:pPr marL="0" indent="0" algn="ctr">
                  <a:buFont typeface="Maven Pro"/>
                  <a:buNone/>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𝑈</m:t>
                      </m:r>
                      <m:r>
                        <a:rPr lang="en-US" b="0" i="1" smtClean="0">
                          <a:solidFill>
                            <a:schemeClr val="accent1"/>
                          </a:solidFill>
                          <a:latin typeface="Cambria Math" panose="02040503050406030204" pitchFamily="18" charset="0"/>
                        </a:rPr>
                        <m:t>=</m:t>
                      </m:r>
                      <m:d>
                        <m:dPr>
                          <m:begChr m:val="{"/>
                          <m:endChr m:val="}"/>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𝑝𝑜𝑠</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0</m:t>
                              </m:r>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𝑣𝑒𝑙</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0</m:t>
                              </m:r>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𝑔</m:t>
                          </m:r>
                        </m:e>
                      </m:d>
                    </m:oMath>
                  </m:oMathPara>
                </a14:m>
                <a:endParaRPr lang="en-US" b="0"/>
              </a:p>
              <a:p>
                <a:pPr marL="0" indent="0" algn="ctr">
                  <a:buFont typeface="Maven Pro"/>
                  <a:buNone/>
                </a:pPr>
                <a:endParaRPr lang="en-US" b="0"/>
              </a:p>
              <a:p>
                <a:pPr marL="0" indent="0" algn="ctr">
                  <a:buFont typeface="Maven Pro"/>
                  <a:buNone/>
                </a:pPr>
                <a:endParaRPr lang="en-US" b="0"/>
              </a:p>
              <a:p>
                <a:pPr marL="0" indent="0" algn="ctr">
                  <a:buNone/>
                </a:pPr>
                <a:r>
                  <a:rPr lang="en-US">
                    <a:latin typeface="+mn-lt"/>
                  </a:rPr>
                  <a:t>Endogenous Variables</a:t>
                </a:r>
              </a:p>
              <a:p>
                <a:pPr marL="0" indent="0" algn="ctr">
                  <a:buNone/>
                </a:pPr>
                <a14:m>
                  <m:oMathPara xmlns:m="http://schemas.openxmlformats.org/officeDocument/2006/math">
                    <m:oMathParaPr>
                      <m:jc m:val="centerGroup"/>
                    </m:oMathParaPr>
                    <m:oMath xmlns:m="http://schemas.openxmlformats.org/officeDocument/2006/math">
                      <m:r>
                        <m:rPr>
                          <m:nor/>
                        </m:rPr>
                        <a:rPr lang="en-US" b="0" i="0" dirty="0" smtClean="0">
                          <a:latin typeface="Cambria Math" panose="02040503050406030204" pitchFamily="18" charset="0"/>
                        </a:rPr>
                        <m:t>V</m:t>
                      </m:r>
                      <m:r>
                        <m:rPr>
                          <m:nor/>
                        </m:rPr>
                        <a:rPr lang="en-US" dirty="0">
                          <a:latin typeface="Times New Roman" panose="020206030504050203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m:t>
                      </m:r>
                      <m:r>
                        <m:rPr>
                          <m:nor/>
                        </m:rPr>
                        <a:rPr lang="en-US" i="1" dirty="0">
                          <a:latin typeface="Times New Roman" panose="02020603050405020304" pitchFamily="18" charset="0"/>
                          <a:cs typeface="Times New Roman" panose="02020603050405020304" pitchFamily="18" charset="0"/>
                        </a:rPr>
                        <m:t>pos</m:t>
                      </m:r>
                      <m:r>
                        <m:rPr>
                          <m:nor/>
                        </m:rPr>
                        <a:rPr lang="en-US" dirty="0">
                          <a:latin typeface="Times New Roman" panose="02020603050405020304" pitchFamily="18" charset="0"/>
                          <a:cs typeface="Times New Roman" panose="02020603050405020304" pitchFamily="18" charset="0"/>
                        </a:rPr>
                        <m:t>(</m:t>
                      </m:r>
                      <m:r>
                        <m:rPr>
                          <m:nor/>
                        </m:rPr>
                        <a:rPr lang="en-US" i="1" dirty="0">
                          <a:latin typeface="Times New Roman" panose="02020603050405020304" pitchFamily="18" charset="0"/>
                          <a:cs typeface="Times New Roman" panose="02020603050405020304" pitchFamily="18" charset="0"/>
                        </a:rPr>
                        <m:t>t</m:t>
                      </m:r>
                      <m:r>
                        <m:rPr>
                          <m:nor/>
                        </m:rPr>
                        <a:rPr lang="en-US" dirty="0">
                          <a:latin typeface="Times New Roman" panose="02020603050405020304" pitchFamily="18" charset="0"/>
                          <a:cs typeface="Times New Roman" panose="02020603050405020304" pitchFamily="18" charset="0"/>
                        </a:rPr>
                        <m:t>), </m:t>
                      </m:r>
                      <m:r>
                        <m:rPr>
                          <m:nor/>
                        </m:rPr>
                        <a:rPr lang="en-US" i="1" dirty="0">
                          <a:latin typeface="Times New Roman" panose="02020603050405020304" pitchFamily="18" charset="0"/>
                          <a:cs typeface="Times New Roman" panose="02020603050405020304" pitchFamily="18" charset="0"/>
                        </a:rPr>
                        <m:t>vel</m:t>
                      </m:r>
                      <m:r>
                        <m:rPr>
                          <m:nor/>
                        </m:rPr>
                        <a:rPr lang="en-US" dirty="0">
                          <a:latin typeface="Times New Roman" panose="02020603050405020304" pitchFamily="18" charset="0"/>
                          <a:cs typeface="Times New Roman" panose="02020603050405020304" pitchFamily="18" charset="0"/>
                        </a:rPr>
                        <m:t>(</m:t>
                      </m:r>
                      <m:r>
                        <m:rPr>
                          <m:nor/>
                        </m:rPr>
                        <a:rPr lang="en-US" i="1" dirty="0">
                          <a:latin typeface="Times New Roman" panose="02020603050405020304" pitchFamily="18" charset="0"/>
                          <a:cs typeface="Times New Roman" panose="02020603050405020304" pitchFamily="18" charset="0"/>
                        </a:rPr>
                        <m:t>t</m:t>
                      </m:r>
                      <m:r>
                        <m:rPr>
                          <m:nor/>
                        </m:rPr>
                        <a:rPr lang="en-US" dirty="0">
                          <a:latin typeface="Times New Roman" panose="02020603050405020304" pitchFamily="18" charset="0"/>
                          <a:cs typeface="Times New Roman" panose="02020603050405020304" pitchFamily="18" charset="0"/>
                        </a:rPr>
                        <m:t>), </m:t>
                      </m:r>
                      <m:r>
                        <m:rPr>
                          <m:nor/>
                        </m:rPr>
                        <a:rPr lang="en-US" i="1" dirty="0">
                          <a:latin typeface="Times New Roman" panose="02020603050405020304" pitchFamily="18" charset="0"/>
                          <a:cs typeface="Times New Roman" panose="02020603050405020304" pitchFamily="18" charset="0"/>
                        </a:rPr>
                        <m:t>action</m:t>
                      </m:r>
                      <m:r>
                        <m:rPr>
                          <m:nor/>
                        </m:rPr>
                        <a:rPr lang="en-US" dirty="0">
                          <a:latin typeface="Times New Roman" panose="02020603050405020304" pitchFamily="18" charset="0"/>
                          <a:cs typeface="Times New Roman" panose="02020603050405020304" pitchFamily="18" charset="0"/>
                        </a:rPr>
                        <m:t>(</m:t>
                      </m:r>
                      <m:r>
                        <m:rPr>
                          <m:nor/>
                        </m:rPr>
                        <a:rPr lang="en-US" i="1" dirty="0">
                          <a:latin typeface="Times New Roman" panose="02020603050405020304" pitchFamily="18" charset="0"/>
                          <a:cs typeface="Times New Roman" panose="02020603050405020304" pitchFamily="18" charset="0"/>
                        </a:rPr>
                        <m:t>t</m:t>
                      </m:r>
                      <m:r>
                        <m:rPr>
                          <m:nor/>
                        </m:rPr>
                        <a:rPr lang="en-US"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m:t>
                      </m:r>
                    </m:oMath>
                  </m:oMathPara>
                </a14:m>
                <a:endParaRPr lang="en-US" sz="1600">
                  <a:cs typeface="Times New Roman" panose="02020603050405020304" pitchFamily="18" charset="0"/>
                </a:endParaRPr>
              </a:p>
              <a:p>
                <a:pPr marL="0" indent="0" algn="ctr">
                  <a:buNone/>
                </a:pPr>
                <a:endParaRPr lang="en-US" sz="1600">
                  <a:cs typeface="Times New Roman" panose="02020603050405020304" pitchFamily="18" charset="0"/>
                </a:endParaRPr>
              </a:p>
              <a:p>
                <a:pPr marL="0" indent="0" algn="ctr">
                  <a:buNone/>
                </a:pPr>
                <a:r>
                  <a:rPr lang="en-US">
                    <a:latin typeface="+mn-lt"/>
                    <a:cs typeface="Times New Roman" panose="02020603050405020304" pitchFamily="18" charset="0"/>
                  </a:rPr>
                  <a:t>Domains</a:t>
                </a:r>
              </a:p>
              <a:p>
                <a:pPr marL="0" indent="0" algn="ctr">
                  <a:buNone/>
                </a:pPr>
                <a14:m>
                  <m:oMathPara xmlns:m="http://schemas.openxmlformats.org/officeDocument/2006/math">
                    <m:oMathParaPr>
                      <m:jc m:val="centerGroup"/>
                    </m:oMathParaPr>
                    <m:oMath xmlns:m="http://schemas.openxmlformats.org/officeDocument/2006/math">
                      <m:r>
                        <m:rPr>
                          <m:nor/>
                        </m:rPr>
                        <a:rPr lang="en-US" dirty="0" smtClean="0">
                          <a:latin typeface="Cambria Math" panose="02040503050406030204" pitchFamily="18" charset="0"/>
                          <a:cs typeface="Times New Roman" panose="02020603050405020304" pitchFamily="18" charset="0"/>
                        </a:rPr>
                        <m:t>R</m:t>
                      </m:r>
                      <m:r>
                        <m:rPr>
                          <m:nor/>
                        </m:rPr>
                        <a:rPr lang="en-US" dirty="0">
                          <a:latin typeface="Times New Roman" panose="02020603050405020304" pitchFamily="18" charset="0"/>
                          <a:cs typeface="Times New Roman" panose="02020603050405020304" pitchFamily="18" charset="0"/>
                        </a:rPr>
                        <m:t>(</m:t>
                      </m:r>
                      <m:r>
                        <m:rPr>
                          <m:nor/>
                        </m:rPr>
                        <a:rPr lang="en-US" i="1" dirty="0">
                          <a:latin typeface="Times New Roman" panose="02020603050405020304" pitchFamily="18" charset="0"/>
                          <a:cs typeface="Times New Roman" panose="02020603050405020304" pitchFamily="18" charset="0"/>
                        </a:rPr>
                        <m:t>pos</m:t>
                      </m:r>
                      <m:r>
                        <m:rPr>
                          <m:nor/>
                        </m:rPr>
                        <a:rPr lang="en-US" dirty="0">
                          <a:latin typeface="Times New Roman" panose="02020603050405020304" pitchFamily="18" charset="0"/>
                          <a:cs typeface="Times New Roman" panose="02020603050405020304" pitchFamily="18" charset="0"/>
                        </a:rPr>
                        <m:t>(</m:t>
                      </m:r>
                      <m:r>
                        <m:rPr>
                          <m:nor/>
                        </m:rPr>
                        <a:rPr lang="en-US" i="1" dirty="0">
                          <a:latin typeface="Times New Roman" panose="02020603050405020304" pitchFamily="18" charset="0"/>
                          <a:cs typeface="Times New Roman" panose="02020603050405020304" pitchFamily="18" charset="0"/>
                        </a:rPr>
                        <m:t>t</m:t>
                      </m:r>
                      <m:r>
                        <m:rPr>
                          <m:nor/>
                        </m:rPr>
                        <a:rPr lang="en-US" dirty="0">
                          <a:latin typeface="Times New Roman" panose="02020603050405020304" pitchFamily="18" charset="0"/>
                          <a:cs typeface="Times New Roman" panose="02020603050405020304" pitchFamily="18" charset="0"/>
                        </a:rPr>
                        <m:t>)) = [−1.2,0.6]</m:t>
                      </m:r>
                    </m:oMath>
                  </m:oMathPara>
                </a14:m>
                <a:endParaRPr lang="en-US">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r>
                        <m:rPr>
                          <m:nor/>
                        </m:rPr>
                        <a:rPr lang="en-US" b="0" i="0" dirty="0" smtClean="0">
                          <a:latin typeface="Times New Roman" panose="02020603050405020304" pitchFamily="18" charset="0"/>
                          <a:cs typeface="Times New Roman" panose="02020603050405020304" pitchFamily="18" charset="0"/>
                        </a:rPr>
                        <m:t>R</m:t>
                      </m:r>
                      <m:r>
                        <m:rPr>
                          <m:nor/>
                        </m:rPr>
                        <a:rPr lang="en-US" dirty="0">
                          <a:latin typeface="Times New Roman" panose="02020603050405020304" pitchFamily="18" charset="0"/>
                          <a:cs typeface="Times New Roman" panose="02020603050405020304" pitchFamily="18" charset="0"/>
                        </a:rPr>
                        <m:t>(</m:t>
                      </m:r>
                      <m:r>
                        <m:rPr>
                          <m:nor/>
                        </m:rPr>
                        <a:rPr lang="en-US" i="1" dirty="0">
                          <a:latin typeface="Times New Roman" panose="02020603050405020304" pitchFamily="18" charset="0"/>
                          <a:cs typeface="Times New Roman" panose="02020603050405020304" pitchFamily="18" charset="0"/>
                        </a:rPr>
                        <m:t>vel</m:t>
                      </m:r>
                      <m:r>
                        <m:rPr>
                          <m:nor/>
                        </m:rPr>
                        <a:rPr lang="en-US" dirty="0">
                          <a:latin typeface="Times New Roman" panose="02020603050405020304" pitchFamily="18" charset="0"/>
                          <a:cs typeface="Times New Roman" panose="02020603050405020304" pitchFamily="18" charset="0"/>
                        </a:rPr>
                        <m:t> (</m:t>
                      </m:r>
                      <m:r>
                        <m:rPr>
                          <m:nor/>
                        </m:rPr>
                        <a:rPr lang="en-US" i="1" dirty="0">
                          <a:latin typeface="Times New Roman" panose="02020603050405020304" pitchFamily="18" charset="0"/>
                          <a:cs typeface="Times New Roman" panose="02020603050405020304" pitchFamily="18" charset="0"/>
                        </a:rPr>
                        <m:t>t</m:t>
                      </m:r>
                      <m:r>
                        <m:rPr>
                          <m:nor/>
                        </m:rPr>
                        <a:rPr lang="en-US" dirty="0">
                          <a:latin typeface="Times New Roman" panose="02020603050405020304" pitchFamily="18" charset="0"/>
                          <a:cs typeface="Times New Roman" panose="02020603050405020304" pitchFamily="18" charset="0"/>
                        </a:rPr>
                        <m:t>)) = [−0.07, 0.07]</m:t>
                      </m:r>
                    </m:oMath>
                  </m:oMathPara>
                </a14:m>
                <a:endParaRPr lang="en-US">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r>
                        <m:rPr>
                          <m:nor/>
                        </m:rPr>
                        <a:rPr lang="en-US" b="0" i="0" dirty="0" smtClean="0">
                          <a:latin typeface="Times New Roman" panose="02020603050405020304" pitchFamily="18" charset="0"/>
                          <a:cs typeface="Times New Roman" panose="02020603050405020304" pitchFamily="18" charset="0"/>
                        </a:rPr>
                        <m:t>R</m:t>
                      </m:r>
                      <m:r>
                        <m:rPr>
                          <m:nor/>
                        </m:rPr>
                        <a:rPr lang="en-US" dirty="0">
                          <a:latin typeface="Times New Roman" panose="02020603050405020304" pitchFamily="18" charset="0"/>
                          <a:cs typeface="Times New Roman" panose="02020603050405020304" pitchFamily="18" charset="0"/>
                        </a:rPr>
                        <m:t>(</m:t>
                      </m:r>
                      <m:r>
                        <m:rPr>
                          <m:nor/>
                        </m:rPr>
                        <a:rPr lang="en-US" i="1" dirty="0">
                          <a:latin typeface="Times New Roman" panose="02020603050405020304" pitchFamily="18" charset="0"/>
                          <a:cs typeface="Times New Roman" panose="02020603050405020304" pitchFamily="18" charset="0"/>
                        </a:rPr>
                        <m:t>action</m:t>
                      </m:r>
                      <m:r>
                        <m:rPr>
                          <m:nor/>
                        </m:rPr>
                        <a:rPr lang="en-US" dirty="0">
                          <a:latin typeface="Times New Roman" panose="02020603050405020304" pitchFamily="18" charset="0"/>
                          <a:cs typeface="Times New Roman" panose="02020603050405020304" pitchFamily="18" charset="0"/>
                        </a:rPr>
                        <m:t> (</m:t>
                      </m:r>
                      <m:r>
                        <m:rPr>
                          <m:nor/>
                        </m:rPr>
                        <a:rPr lang="en-US" i="1" dirty="0">
                          <a:latin typeface="Times New Roman" panose="02020603050405020304" pitchFamily="18" charset="0"/>
                          <a:cs typeface="Times New Roman" panose="02020603050405020304" pitchFamily="18" charset="0"/>
                        </a:rPr>
                        <m:t>t</m:t>
                      </m:r>
                      <m:r>
                        <m:rPr>
                          <m:nor/>
                        </m:rPr>
                        <a:rPr lang="en-US" dirty="0">
                          <a:latin typeface="Times New Roman" panose="02020603050405020304" pitchFamily="18" charset="0"/>
                          <a:cs typeface="Times New Roman" panose="02020603050405020304" pitchFamily="18" charset="0"/>
                        </a:rPr>
                        <m:t>)) = {−1, 0, 1}</m:t>
                      </m:r>
                    </m:oMath>
                  </m:oMathPara>
                </a14:m>
                <a:endParaRPr lang="en-US">
                  <a:latin typeface="Times New Roman" panose="02020603050405020304" pitchFamily="18" charset="0"/>
                  <a:cs typeface="Times New Roman" panose="02020603050405020304" pitchFamily="18" charset="0"/>
                </a:endParaRPr>
              </a:p>
              <a:p>
                <a:pPr marL="0" indent="0" algn="ctr">
                  <a:buNone/>
                </a:pPr>
                <a:endParaRPr lang="en-US">
                  <a:latin typeface="+mn-lt"/>
                  <a:cs typeface="Times New Roman" panose="02020603050405020304" pitchFamily="18" charset="0"/>
                </a:endParaRPr>
              </a:p>
              <a:p>
                <a:pPr marL="0" indent="0" algn="ctr">
                  <a:buNone/>
                </a:pPr>
                <a:endParaRPr lang="en-US" sz="1600"/>
              </a:p>
              <a:p>
                <a:pPr marL="0" indent="0" algn="ctr">
                  <a:buNone/>
                </a:pPr>
                <a:endParaRPr lang="en-US" sz="1600"/>
              </a:p>
              <a:p>
                <a:pPr marL="0" indent="0" algn="ctr">
                  <a:buNone/>
                </a:pPr>
                <a:endParaRPr lang="en-US">
                  <a:latin typeface="+mn-lt"/>
                </a:endParaRPr>
              </a:p>
              <a:p>
                <a:pPr marL="0" indent="0" algn="ctr">
                  <a:buNone/>
                </a:pPr>
                <a:endParaRPr lang="en-US">
                  <a:latin typeface="+mn-lt"/>
                </a:endParaRPr>
              </a:p>
              <a:p>
                <a:pPr marL="0" indent="0" algn="ctr">
                  <a:buNone/>
                </a:pPr>
                <a:endParaRPr lang="en-US">
                  <a:latin typeface="+mn-lt"/>
                </a:endParaRPr>
              </a:p>
              <a:p>
                <a:pPr marL="0" indent="0" algn="ctr">
                  <a:buFont typeface="Maven Pro"/>
                  <a:buNone/>
                </a:pPr>
                <a:endParaRPr lang="en-US"/>
              </a:p>
              <a:p>
                <a:pPr marL="0" indent="0" algn="ctr">
                  <a:buFont typeface="Maven Pro"/>
                  <a:buNone/>
                </a:pPr>
                <a:endParaRPr lang="en-US"/>
              </a:p>
              <a:p>
                <a:pPr marL="0" indent="0" algn="ctr">
                  <a:buFont typeface="Maven Pro"/>
                  <a:buNone/>
                </a:pPr>
                <a:endParaRPr lang="en-US"/>
              </a:p>
            </p:txBody>
          </p:sp>
        </mc:Choice>
        <mc:Fallback xmlns="">
          <p:sp>
            <p:nvSpPr>
              <p:cNvPr id="7" name="Google Shape;1068;p46">
                <a:extLst>
                  <a:ext uri="{FF2B5EF4-FFF2-40B4-BE49-F238E27FC236}">
                    <a16:creationId xmlns:a16="http://schemas.microsoft.com/office/drawing/2014/main" id="{C775399D-0F2B-9799-07A8-CDC43F92BB95}"/>
                  </a:ext>
                </a:extLst>
              </p:cNvPr>
              <p:cNvSpPr txBox="1">
                <a:spLocks noRot="1" noChangeAspect="1" noMove="1" noResize="1" noEditPoints="1" noAdjustHandles="1" noChangeArrowheads="1" noChangeShapeType="1" noTextEdit="1"/>
              </p:cNvSpPr>
              <p:nvPr/>
            </p:nvSpPr>
            <p:spPr>
              <a:xfrm>
                <a:off x="295637" y="2113140"/>
                <a:ext cx="2271300" cy="2787236"/>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1069;p46">
                <a:extLst>
                  <a:ext uri="{FF2B5EF4-FFF2-40B4-BE49-F238E27FC236}">
                    <a16:creationId xmlns:a16="http://schemas.microsoft.com/office/drawing/2014/main" id="{E897CB6D-3E73-A9DD-1CA7-5DC74366DD1D}"/>
                  </a:ext>
                </a:extLst>
              </p:cNvPr>
              <p:cNvSpPr txBox="1">
                <a:spLocks/>
              </p:cNvSpPr>
              <p:nvPr/>
            </p:nvSpPr>
            <p:spPr>
              <a:xfrm>
                <a:off x="499337" y="1652690"/>
                <a:ext cx="1863900" cy="39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0">
                    <a:solidFill>
                      <a:schemeClr val="bg1"/>
                    </a:solidFill>
                    <a:latin typeface="Aharoni" panose="02010803020104030203" pitchFamily="2" charset="-79"/>
                    <a:cs typeface="Aharoni" panose="02010803020104030203" pitchFamily="2" charset="-79"/>
                  </a:rPr>
                  <a:t>Signature </a:t>
                </a:r>
                <a14:m>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𝑈</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𝑉</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𝑅</m:t>
                    </m:r>
                    <m:r>
                      <a:rPr lang="en-US" b="0" i="1" smtClean="0">
                        <a:solidFill>
                          <a:schemeClr val="bg1"/>
                        </a:solidFill>
                        <a:latin typeface="Cambria Math" panose="02040503050406030204" pitchFamily="18" charset="0"/>
                      </a:rPr>
                      <m:t>)</m:t>
                    </m:r>
                  </m:oMath>
                </a14:m>
                <a:endParaRPr lang="en-US">
                  <a:solidFill>
                    <a:schemeClr val="bg1"/>
                  </a:solidFill>
                  <a:latin typeface="Aharoni" panose="02010803020104030203" pitchFamily="2" charset="-79"/>
                  <a:cs typeface="Aharoni" panose="02010803020104030203" pitchFamily="2" charset="-79"/>
                </a:endParaRPr>
              </a:p>
            </p:txBody>
          </p:sp>
        </mc:Choice>
        <mc:Fallback xmlns="">
          <p:sp>
            <p:nvSpPr>
              <p:cNvPr id="8" name="Google Shape;1069;p46">
                <a:extLst>
                  <a:ext uri="{FF2B5EF4-FFF2-40B4-BE49-F238E27FC236}">
                    <a16:creationId xmlns:a16="http://schemas.microsoft.com/office/drawing/2014/main" id="{E897CB6D-3E73-A9DD-1CA7-5DC74366DD1D}"/>
                  </a:ext>
                </a:extLst>
              </p:cNvPr>
              <p:cNvSpPr txBox="1">
                <a:spLocks noRot="1" noChangeAspect="1" noMove="1" noResize="1" noEditPoints="1" noAdjustHandles="1" noChangeArrowheads="1" noChangeShapeType="1" noTextEdit="1"/>
              </p:cNvSpPr>
              <p:nvPr/>
            </p:nvSpPr>
            <p:spPr>
              <a:xfrm>
                <a:off x="499337" y="1652690"/>
                <a:ext cx="1863900" cy="391800"/>
              </a:xfrm>
              <a:prstGeom prst="rect">
                <a:avLst/>
              </a:prstGeom>
              <a:blipFill>
                <a:blip r:embed="rId5"/>
                <a:stretch>
                  <a:fillRect b="-6250"/>
                </a:stretch>
              </a:blipFill>
            </p:spPr>
            <p:txBody>
              <a:bodyPr/>
              <a:lstStyle/>
              <a:p>
                <a:r>
                  <a:rPr lang="en-US">
                    <a:noFill/>
                  </a:rPr>
                  <a:t> </a:t>
                </a:r>
              </a:p>
            </p:txBody>
          </p:sp>
        </mc:Fallback>
      </mc:AlternateContent>
      <p:sp>
        <p:nvSpPr>
          <p:cNvPr id="9" name="Google Shape;1070;p46">
            <a:extLst>
              <a:ext uri="{FF2B5EF4-FFF2-40B4-BE49-F238E27FC236}">
                <a16:creationId xmlns:a16="http://schemas.microsoft.com/office/drawing/2014/main" id="{5560A625-0BD1-96A2-1F49-A36FCD035921}"/>
              </a:ext>
            </a:extLst>
          </p:cNvPr>
          <p:cNvSpPr txBox="1">
            <a:spLocks/>
          </p:cNvSpPr>
          <p:nvPr/>
        </p:nvSpPr>
        <p:spPr>
          <a:xfrm>
            <a:off x="3079628" y="2111484"/>
            <a:ext cx="2271300" cy="72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a:p>
        </p:txBody>
      </p:sp>
      <mc:AlternateContent xmlns:mc="http://schemas.openxmlformats.org/markup-compatibility/2006" xmlns:a14="http://schemas.microsoft.com/office/drawing/2010/main">
        <mc:Choice Requires="a14">
          <p:sp>
            <p:nvSpPr>
              <p:cNvPr id="10" name="Google Shape;1071;p46">
                <a:extLst>
                  <a:ext uri="{FF2B5EF4-FFF2-40B4-BE49-F238E27FC236}">
                    <a16:creationId xmlns:a16="http://schemas.microsoft.com/office/drawing/2014/main" id="{7013D749-8F83-3634-130B-6013FF7A26AB}"/>
                  </a:ext>
                </a:extLst>
              </p:cNvPr>
              <p:cNvSpPr txBox="1">
                <a:spLocks/>
              </p:cNvSpPr>
              <p:nvPr/>
            </p:nvSpPr>
            <p:spPr>
              <a:xfrm>
                <a:off x="3634585" y="1645187"/>
                <a:ext cx="1863900" cy="39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bg1"/>
                    </a:solidFill>
                    <a:latin typeface="Aharoni" panose="02010803020104030203" pitchFamily="2" charset="-79"/>
                    <a:cs typeface="Aharoni" panose="02010803020104030203" pitchFamily="2" charset="-79"/>
                  </a:rPr>
                  <a:t>Function</a:t>
                </a:r>
                <a:r>
                  <a:rPr lang="en-US" b="0">
                    <a:solidFill>
                      <a:schemeClr val="bg1"/>
                    </a:solidFill>
                    <a:latin typeface="Aharoni" panose="02010803020104030203" pitchFamily="2" charset="-79"/>
                    <a:cs typeface="Aharoni" panose="02010803020104030203" pitchFamily="2" charset="-79"/>
                  </a:rPr>
                  <a:t> </a:t>
                </a:r>
                <a14:m>
                  <m:oMath xmlns:m="http://schemas.openxmlformats.org/officeDocument/2006/math">
                    <m:sSub>
                      <m:sSubPr>
                        <m:ctrlPr>
                          <a:rPr lang="en-US" b="0" i="1" smtClean="0">
                            <a:solidFill>
                              <a:schemeClr val="bg1"/>
                            </a:solidFill>
                            <a:latin typeface="Cambria Math" panose="02040503050406030204" pitchFamily="18" charset="0"/>
                            <a:cs typeface="Aharoni" panose="02010803020104030203" pitchFamily="2" charset="-79"/>
                          </a:rPr>
                        </m:ctrlPr>
                      </m:sSubPr>
                      <m:e>
                        <m:r>
                          <a:rPr lang="en-US" b="0" i="1" smtClean="0">
                            <a:solidFill>
                              <a:schemeClr val="bg1"/>
                            </a:solidFill>
                            <a:latin typeface="Cambria Math" panose="02040503050406030204" pitchFamily="18" charset="0"/>
                            <a:cs typeface="Aharoni" panose="02010803020104030203" pitchFamily="2" charset="-79"/>
                          </a:rPr>
                          <m:t>𝐹</m:t>
                        </m:r>
                      </m:e>
                      <m:sub>
                        <m:r>
                          <a:rPr lang="en-US" b="0" i="1" smtClean="0">
                            <a:solidFill>
                              <a:schemeClr val="bg1"/>
                            </a:solidFill>
                            <a:latin typeface="Cambria Math" panose="02040503050406030204" pitchFamily="18" charset="0"/>
                            <a:cs typeface="Aharoni" panose="02010803020104030203" pitchFamily="2" charset="-79"/>
                          </a:rPr>
                          <m:t>𝑋</m:t>
                        </m:r>
                      </m:sub>
                    </m:sSub>
                  </m:oMath>
                </a14:m>
                <a:endParaRPr lang="en-US">
                  <a:solidFill>
                    <a:schemeClr val="bg1"/>
                  </a:solidFill>
                  <a:latin typeface="Aharoni" panose="02010803020104030203" pitchFamily="2" charset="-79"/>
                  <a:cs typeface="Aharoni" panose="02010803020104030203" pitchFamily="2" charset="-79"/>
                </a:endParaRPr>
              </a:p>
            </p:txBody>
          </p:sp>
        </mc:Choice>
        <mc:Fallback xmlns="">
          <p:sp>
            <p:nvSpPr>
              <p:cNvPr id="10" name="Google Shape;1071;p46">
                <a:extLst>
                  <a:ext uri="{FF2B5EF4-FFF2-40B4-BE49-F238E27FC236}">
                    <a16:creationId xmlns:a16="http://schemas.microsoft.com/office/drawing/2014/main" id="{7013D749-8F83-3634-130B-6013FF7A26AB}"/>
                  </a:ext>
                </a:extLst>
              </p:cNvPr>
              <p:cNvSpPr txBox="1">
                <a:spLocks noRot="1" noChangeAspect="1" noMove="1" noResize="1" noEditPoints="1" noAdjustHandles="1" noChangeArrowheads="1" noChangeShapeType="1" noTextEdit="1"/>
              </p:cNvSpPr>
              <p:nvPr/>
            </p:nvSpPr>
            <p:spPr>
              <a:xfrm>
                <a:off x="3634585" y="1645187"/>
                <a:ext cx="1863900" cy="391800"/>
              </a:xfrm>
              <a:prstGeom prst="rect">
                <a:avLst/>
              </a:prstGeom>
              <a:blipFill>
                <a:blip r:embed="rId6"/>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Google Shape;1072;p46">
                <a:extLst>
                  <a:ext uri="{FF2B5EF4-FFF2-40B4-BE49-F238E27FC236}">
                    <a16:creationId xmlns:a16="http://schemas.microsoft.com/office/drawing/2014/main" id="{12B90BDA-3A11-4E60-8F59-84B15399F074}"/>
                  </a:ext>
                </a:extLst>
              </p:cNvPr>
              <p:cNvSpPr txBox="1">
                <a:spLocks/>
              </p:cNvSpPr>
              <p:nvPr/>
            </p:nvSpPr>
            <p:spPr>
              <a:xfrm>
                <a:off x="2896692" y="4380884"/>
                <a:ext cx="3339686" cy="84224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𝑢</m:t>
                          </m:r>
                        </m:e>
                      </m:acc>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r>
                            <a:rPr lang="en-US" sz="1200" b="0" i="1" smtClean="0">
                              <a:latin typeface="Cambria Math" panose="02040503050406030204" pitchFamily="18" charset="0"/>
                            </a:rPr>
                            <m:t>𝑣𝑒𝑙</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m:t>
                              </m:r>
                            </m:e>
                          </m:d>
                          <m:r>
                            <a:rPr lang="en-US" sz="1200" b="0" i="1" smtClean="0">
                              <a:latin typeface="Cambria Math" panose="02040503050406030204" pitchFamily="18" charset="0"/>
                            </a:rPr>
                            <m:t>←0.01, </m:t>
                          </m:r>
                          <m:r>
                            <a:rPr lang="en-US" sz="1200" b="0" i="1" smtClean="0">
                              <a:latin typeface="Cambria Math" panose="02040503050406030204" pitchFamily="18" charset="0"/>
                            </a:rPr>
                            <m:t>𝑝𝑜𝑠</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0</m:t>
                              </m:r>
                            </m:e>
                          </m:d>
                          <m:r>
                            <a:rPr lang="en-US" sz="1200" b="0" i="1" smtClean="0">
                              <a:latin typeface="Cambria Math" panose="02040503050406030204" pitchFamily="18" charset="0"/>
                            </a:rPr>
                            <m:t>←0, </m:t>
                          </m:r>
                          <m:r>
                            <a:rPr lang="en-US" sz="1200" b="0" i="1" smtClean="0">
                              <a:latin typeface="Cambria Math" panose="02040503050406030204" pitchFamily="18" charset="0"/>
                            </a:rPr>
                            <m:t>𝑔</m:t>
                          </m:r>
                          <m:r>
                            <a:rPr lang="en-US" sz="1200" b="0" i="1" smtClean="0">
                              <a:latin typeface="Cambria Math" panose="02040503050406030204" pitchFamily="18" charset="0"/>
                            </a:rPr>
                            <m:t>←0.0025</m:t>
                          </m:r>
                        </m:e>
                      </m:d>
                    </m:oMath>
                  </m:oMathPara>
                </a14:m>
                <a:endParaRPr lang="en-US" sz="1200" b="0"/>
              </a:p>
              <a:p>
                <a:pPr algn="ctr"/>
                <a:endParaRPr lang="en-US"/>
              </a:p>
            </p:txBody>
          </p:sp>
        </mc:Choice>
        <mc:Fallback xmlns="">
          <p:sp>
            <p:nvSpPr>
              <p:cNvPr id="11" name="Google Shape;1072;p46">
                <a:extLst>
                  <a:ext uri="{FF2B5EF4-FFF2-40B4-BE49-F238E27FC236}">
                    <a16:creationId xmlns:a16="http://schemas.microsoft.com/office/drawing/2014/main" id="{12B90BDA-3A11-4E60-8F59-84B15399F074}"/>
                  </a:ext>
                </a:extLst>
              </p:cNvPr>
              <p:cNvSpPr txBox="1">
                <a:spLocks noRot="1" noChangeAspect="1" noMove="1" noResize="1" noEditPoints="1" noAdjustHandles="1" noChangeArrowheads="1" noChangeShapeType="1" noTextEdit="1"/>
              </p:cNvSpPr>
              <p:nvPr/>
            </p:nvSpPr>
            <p:spPr>
              <a:xfrm>
                <a:off x="2896692" y="4380884"/>
                <a:ext cx="3339686" cy="8422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Google Shape;1073;p46">
                <a:extLst>
                  <a:ext uri="{FF2B5EF4-FFF2-40B4-BE49-F238E27FC236}">
                    <a16:creationId xmlns:a16="http://schemas.microsoft.com/office/drawing/2014/main" id="{CCFBD45F-E3FD-A68F-78F8-FF7CE29FFE73}"/>
                  </a:ext>
                </a:extLst>
              </p:cNvPr>
              <p:cNvSpPr txBox="1">
                <a:spLocks/>
              </p:cNvSpPr>
              <p:nvPr/>
            </p:nvSpPr>
            <p:spPr>
              <a:xfrm>
                <a:off x="3640050" y="3685755"/>
                <a:ext cx="1863900" cy="39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solidFill>
                      <a:schemeClr val="bg1"/>
                    </a:solidFill>
                    <a:latin typeface="Aharoni" panose="02010803020104030203" pitchFamily="2" charset="-79"/>
                    <a:cs typeface="Aharoni" panose="02010803020104030203" pitchFamily="2" charset="-79"/>
                  </a:rPr>
                  <a:t>Context </a:t>
                </a:r>
                <a14:m>
                  <m:oMath xmlns:m="http://schemas.openxmlformats.org/officeDocument/2006/math">
                    <m:acc>
                      <m:accPr>
                        <m:chr m:val="⃗"/>
                        <m:ctrlPr>
                          <a:rPr lang="en-US" sz="1400" b="0" i="1" smtClean="0">
                            <a:solidFill>
                              <a:schemeClr val="bg1"/>
                            </a:solidFill>
                            <a:latin typeface="Cambria Math" panose="02040503050406030204" pitchFamily="18" charset="0"/>
                          </a:rPr>
                        </m:ctrlPr>
                      </m:accPr>
                      <m:e>
                        <m:r>
                          <a:rPr lang="en-US" sz="1400" b="0" i="1" smtClean="0">
                            <a:solidFill>
                              <a:schemeClr val="bg1"/>
                            </a:solidFill>
                            <a:latin typeface="Cambria Math" panose="02040503050406030204" pitchFamily="18" charset="0"/>
                          </a:rPr>
                          <m:t>𝑢</m:t>
                        </m:r>
                      </m:e>
                    </m:acc>
                  </m:oMath>
                </a14:m>
                <a:r>
                  <a:rPr lang="en-US">
                    <a:solidFill>
                      <a:schemeClr val="bg1"/>
                    </a:solidFill>
                    <a:latin typeface="Aharoni" panose="02010803020104030203" pitchFamily="2" charset="-79"/>
                    <a:cs typeface="Aharoni" panose="02010803020104030203" pitchFamily="2" charset="-79"/>
                  </a:rPr>
                  <a:t> </a:t>
                </a:r>
                <a:endParaRPr lang="en-US">
                  <a:solidFill>
                    <a:schemeClr val="bg1"/>
                  </a:solidFill>
                </a:endParaRPr>
              </a:p>
            </p:txBody>
          </p:sp>
        </mc:Choice>
        <mc:Fallback xmlns="">
          <p:sp>
            <p:nvSpPr>
              <p:cNvPr id="12" name="Google Shape;1073;p46">
                <a:extLst>
                  <a:ext uri="{FF2B5EF4-FFF2-40B4-BE49-F238E27FC236}">
                    <a16:creationId xmlns:a16="http://schemas.microsoft.com/office/drawing/2014/main" id="{CCFBD45F-E3FD-A68F-78F8-FF7CE29FFE73}"/>
                  </a:ext>
                </a:extLst>
              </p:cNvPr>
              <p:cNvSpPr txBox="1">
                <a:spLocks noRot="1" noChangeAspect="1" noMove="1" noResize="1" noEditPoints="1" noAdjustHandles="1" noChangeArrowheads="1" noChangeShapeType="1" noTextEdit="1"/>
              </p:cNvSpPr>
              <p:nvPr/>
            </p:nvSpPr>
            <p:spPr>
              <a:xfrm>
                <a:off x="3640050" y="3685755"/>
                <a:ext cx="1863900" cy="391800"/>
              </a:xfrm>
              <a:prstGeom prst="rect">
                <a:avLst/>
              </a:prstGeom>
              <a:blipFill>
                <a:blip r:embed="rId8"/>
                <a:stretch>
                  <a:fillRect b="-6250"/>
                </a:stretch>
              </a:blipFill>
            </p:spPr>
            <p:txBody>
              <a:bodyPr/>
              <a:lstStyle/>
              <a:p>
                <a:r>
                  <a:rPr lang="en-US">
                    <a:noFill/>
                  </a:rPr>
                  <a:t> </a:t>
                </a:r>
              </a:p>
            </p:txBody>
          </p:sp>
        </mc:Fallback>
      </mc:AlternateContent>
      <p:pic>
        <p:nvPicPr>
          <p:cNvPr id="1035" name="Picture 1034" descr="A black background with a black square&#10;&#10;Description automatically generated with medium confidence">
            <a:extLst>
              <a:ext uri="{FF2B5EF4-FFF2-40B4-BE49-F238E27FC236}">
                <a16:creationId xmlns:a16="http://schemas.microsoft.com/office/drawing/2014/main" id="{F4471986-5274-933A-FA9A-9316AC931260}"/>
              </a:ext>
            </a:extLst>
          </p:cNvPr>
          <p:cNvPicPr>
            <a:picLocks noChangeAspect="1"/>
          </p:cNvPicPr>
          <p:nvPr/>
        </p:nvPicPr>
        <p:blipFill>
          <a:blip r:embed="rId9"/>
          <a:stretch>
            <a:fillRect/>
          </a:stretch>
        </p:blipFill>
        <p:spPr>
          <a:xfrm flipV="1">
            <a:off x="218772" y="2319026"/>
            <a:ext cx="360429" cy="360429"/>
          </a:xfrm>
          <a:prstGeom prst="rect">
            <a:avLst/>
          </a:prstGeom>
        </p:spPr>
      </p:pic>
      <p:pic>
        <p:nvPicPr>
          <p:cNvPr id="1037" name="Picture 1036" descr="A black background with a black square&#10;&#10;Description automatically generated with medium confidence">
            <a:extLst>
              <a:ext uri="{FF2B5EF4-FFF2-40B4-BE49-F238E27FC236}">
                <a16:creationId xmlns:a16="http://schemas.microsoft.com/office/drawing/2014/main" id="{4B1D4D63-A451-3C61-72DA-77B9DAF7CE7C}"/>
              </a:ext>
            </a:extLst>
          </p:cNvPr>
          <p:cNvPicPr>
            <a:picLocks noChangeAspect="1"/>
          </p:cNvPicPr>
          <p:nvPr/>
        </p:nvPicPr>
        <p:blipFill>
          <a:blip r:embed="rId10"/>
          <a:stretch>
            <a:fillRect/>
          </a:stretch>
        </p:blipFill>
        <p:spPr>
          <a:xfrm>
            <a:off x="218772" y="3022169"/>
            <a:ext cx="360429" cy="360429"/>
          </a:xfrm>
          <a:prstGeom prst="rect">
            <a:avLst/>
          </a:prstGeom>
        </p:spPr>
      </p:pic>
      <p:pic>
        <p:nvPicPr>
          <p:cNvPr id="1039" name="Picture 1038" descr="A black background with a black square&#10;&#10;Description automatically generated with medium confidence">
            <a:extLst>
              <a:ext uri="{FF2B5EF4-FFF2-40B4-BE49-F238E27FC236}">
                <a16:creationId xmlns:a16="http://schemas.microsoft.com/office/drawing/2014/main" id="{C401BC45-C828-773F-0432-48A4E4B2919C}"/>
              </a:ext>
            </a:extLst>
          </p:cNvPr>
          <p:cNvPicPr>
            <a:picLocks noChangeAspect="1"/>
          </p:cNvPicPr>
          <p:nvPr/>
        </p:nvPicPr>
        <p:blipFill>
          <a:blip r:embed="rId11"/>
          <a:stretch>
            <a:fillRect/>
          </a:stretch>
        </p:blipFill>
        <p:spPr>
          <a:xfrm>
            <a:off x="208553" y="3717125"/>
            <a:ext cx="360430" cy="360430"/>
          </a:xfrm>
          <a:prstGeom prst="rect">
            <a:avLst/>
          </a:prstGeom>
        </p:spPr>
      </p:pic>
      <mc:AlternateContent xmlns:mc="http://schemas.openxmlformats.org/markup-compatibility/2006" xmlns:a14="http://schemas.microsoft.com/office/drawing/2010/main">
        <mc:Choice Requires="a14">
          <p:sp>
            <p:nvSpPr>
              <p:cNvPr id="1040" name="Google Shape;1068;p46">
                <a:extLst>
                  <a:ext uri="{FF2B5EF4-FFF2-40B4-BE49-F238E27FC236}">
                    <a16:creationId xmlns:a16="http://schemas.microsoft.com/office/drawing/2014/main" id="{86ED7872-52BC-5229-9AFE-19C46E961DFB}"/>
                  </a:ext>
                </a:extLst>
              </p:cNvPr>
              <p:cNvSpPr txBox="1">
                <a:spLocks/>
              </p:cNvSpPr>
              <p:nvPr/>
            </p:nvSpPr>
            <p:spPr>
              <a:xfrm>
                <a:off x="3079629" y="2126490"/>
                <a:ext cx="2985397" cy="1482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Maven Pro"/>
                  <a:buAutoNum type="arabicPeriod"/>
                  <a:defRPr sz="1200" b="0" i="0" u="none" strike="noStrike" cap="none">
                    <a:solidFill>
                      <a:srgbClr val="064554"/>
                    </a:solidFill>
                    <a:latin typeface="Maven Pro"/>
                    <a:ea typeface="Maven Pro"/>
                    <a:cs typeface="Maven Pro"/>
                    <a:sym typeface="Maven Pro"/>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rgbClr val="064554"/>
                    </a:solidFill>
                    <a:latin typeface="Maven Pro Medium"/>
                    <a:ea typeface="Maven Pro Medium"/>
                    <a:cs typeface="Maven Pro Medium"/>
                    <a:sym typeface="Maven Pro Medium"/>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rgbClr val="064554"/>
                    </a:solidFill>
                    <a:latin typeface="Maven Pro Medium"/>
                    <a:ea typeface="Maven Pro Medium"/>
                    <a:cs typeface="Maven Pro Medium"/>
                    <a:sym typeface="Maven Pro Medium"/>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rgbClr val="064554"/>
                    </a:solidFill>
                    <a:latin typeface="Maven Pro Medium"/>
                    <a:ea typeface="Maven Pro Medium"/>
                    <a:cs typeface="Maven Pro Medium"/>
                    <a:sym typeface="Maven Pro Medium"/>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rgbClr val="064554"/>
                    </a:solidFill>
                    <a:latin typeface="Maven Pro Medium"/>
                    <a:ea typeface="Maven Pro Medium"/>
                    <a:cs typeface="Maven Pro Medium"/>
                    <a:sym typeface="Maven Pro Medium"/>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rgbClr val="064554"/>
                    </a:solidFill>
                    <a:latin typeface="Maven Pro Medium"/>
                    <a:ea typeface="Maven Pro Medium"/>
                    <a:cs typeface="Maven Pro Medium"/>
                    <a:sym typeface="Maven Pro Medium"/>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rgbClr val="064554"/>
                    </a:solidFill>
                    <a:latin typeface="Maven Pro Medium"/>
                    <a:ea typeface="Maven Pro Medium"/>
                    <a:cs typeface="Maven Pro Medium"/>
                    <a:sym typeface="Maven Pro Medium"/>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rgbClr val="064554"/>
                    </a:solidFill>
                    <a:latin typeface="Maven Pro Medium"/>
                    <a:ea typeface="Maven Pro Medium"/>
                    <a:cs typeface="Maven Pro Medium"/>
                    <a:sym typeface="Maven Pro Medium"/>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rgbClr val="064554"/>
                    </a:solidFill>
                    <a:latin typeface="Maven Pro Medium"/>
                    <a:ea typeface="Maven Pro Medium"/>
                    <a:cs typeface="Maven Pro Medium"/>
                    <a:sym typeface="Maven Pro Medium"/>
                  </a:defRPr>
                </a:lvl9pPr>
              </a:lstStyle>
              <a:p>
                <a:pPr marL="0" indent="0" algn="ctr">
                  <a:buFont typeface="Maven Pro"/>
                  <a:buNone/>
                </a:pPr>
                <a:endParaRPr lang="en-US">
                  <a:latin typeface="+mn-lt"/>
                </a:endParaRPr>
              </a:p>
              <a:p>
                <a:pPr marL="0" indent="0" algn="ctr">
                  <a:buNone/>
                </a:pPr>
                <a:r>
                  <a:rPr lang="en-US">
                    <a:latin typeface="+mn-lt"/>
                    <a:cs typeface="Times New Roman" panose="02020603050405020304" pitchFamily="18" charset="0"/>
                  </a:rPr>
                  <a:t>System Dynamics</a:t>
                </a:r>
              </a:p>
              <a:p>
                <a:pPr marL="0" indent="0" algn="ctr">
                  <a:buNone/>
                </a:pPr>
                <a:endParaRPr lang="en-US">
                  <a:latin typeface="+mn-lt"/>
                  <a:cs typeface="Times New Roman" panose="02020603050405020304" pitchFamily="18" charset="0"/>
                </a:endParaRPr>
              </a:p>
              <a:p>
                <a:pPr marL="0" indent="0" algn="ctr">
                  <a:buNone/>
                </a:pP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m:t>
                        </m:r>
                      </m:e>
                      <m:sub>
                        <m:r>
                          <a:rPr lang="en-US" b="0" i="1" smtClean="0">
                            <a:latin typeface="Cambria Math" panose="02040503050406030204" pitchFamily="18" charset="0"/>
                            <a:cs typeface="Times New Roman" panose="02020603050405020304" pitchFamily="18" charset="0"/>
                          </a:rPr>
                          <m:t>𝑝𝑜𝑠</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𝑡</m:t>
                        </m:r>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m:t>
                        </m:r>
                      </m:e>
                      <m:sub>
                        <m:r>
                          <a:rPr lang="en-US" b="0" i="1" smtClean="0">
                            <a:latin typeface="Cambria Math" panose="02040503050406030204" pitchFamily="18" charset="0"/>
                            <a:cs typeface="Times New Roman" panose="02020603050405020304" pitchFamily="18" charset="0"/>
                          </a:rPr>
                          <m:t>𝑝𝑜𝑠</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𝑡</m:t>
                        </m:r>
                        <m:r>
                          <a:rPr lang="en-US" b="0" i="1" smtClean="0">
                            <a:latin typeface="Cambria Math" panose="02040503050406030204" pitchFamily="18" charset="0"/>
                            <a:cs typeface="Times New Roman" panose="02020603050405020304" pitchFamily="18" charset="0"/>
                          </a:rPr>
                          <m:t>)</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𝐹</m:t>
                        </m:r>
                      </m:e>
                      <m:sub>
                        <m:r>
                          <a:rPr lang="en-US" b="0" i="1" smtClean="0">
                            <a:latin typeface="Cambria Math" panose="02040503050406030204" pitchFamily="18" charset="0"/>
                            <a:cs typeface="Times New Roman" panose="02020603050405020304" pitchFamily="18" charset="0"/>
                          </a:rPr>
                          <m:t>𝑣𝑒𝑙</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𝑡</m:t>
                            </m:r>
                          </m:e>
                        </m:d>
                      </m:sub>
                    </m:sSub>
                  </m:oMath>
                </a14:m>
                <a:r>
                  <a:rPr lang="en-US">
                    <a:latin typeface="+mn-lt"/>
                    <a:cs typeface="Times New Roman" panose="02020603050405020304" pitchFamily="18" charset="0"/>
                  </a:rPr>
                  <a:t> </a:t>
                </a:r>
              </a:p>
              <a:p>
                <a:pPr marL="0" indent="0" algn="ctr">
                  <a:buNone/>
                </a:pPr>
                <a:endParaRPr lang="en-US">
                  <a:latin typeface="+mn-lt"/>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𝐹</m:t>
                          </m:r>
                        </m:e>
                        <m:sub>
                          <m:r>
                            <a:rPr lang="en-US" sz="1100" b="0" i="1" smtClean="0">
                              <a:latin typeface="Cambria Math" panose="02040503050406030204" pitchFamily="18" charset="0"/>
                              <a:cs typeface="Times New Roman" panose="02020603050405020304" pitchFamily="18" charset="0"/>
                            </a:rPr>
                            <m:t>𝑣𝑒𝑙</m:t>
                          </m:r>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+1)</m:t>
                          </m:r>
                        </m:sub>
                      </m:sSub>
                      <m:r>
                        <a:rPr lang="en-US" sz="1100" b="0" i="1" smtClean="0">
                          <a:latin typeface="Cambria Math" panose="02040503050406030204" pitchFamily="18" charset="0"/>
                          <a:cs typeface="Times New Roman" panose="02020603050405020304" pitchFamily="18" charset="0"/>
                        </a:rPr>
                        <m:t>=</m:t>
                      </m:r>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   </m:t>
                          </m:r>
                          <m:r>
                            <a:rPr lang="en-US" sz="1100" b="0" i="1" smtClean="0">
                              <a:latin typeface="Cambria Math" panose="02040503050406030204" pitchFamily="18" charset="0"/>
                              <a:cs typeface="Times New Roman" panose="02020603050405020304" pitchFamily="18" charset="0"/>
                            </a:rPr>
                            <m:t>𝐹</m:t>
                          </m:r>
                        </m:e>
                        <m:sub>
                          <m:r>
                            <a:rPr lang="en-US" sz="1100" b="0" i="1" smtClean="0">
                              <a:latin typeface="Cambria Math" panose="02040503050406030204" pitchFamily="18" charset="0"/>
                              <a:cs typeface="Times New Roman" panose="02020603050405020304" pitchFamily="18" charset="0"/>
                            </a:rPr>
                            <m:t>𝑣𝑒𝑙</m:t>
                          </m:r>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sub>
                      </m:sSub>
                      <m:r>
                        <a:rPr lang="en-US" sz="1100" b="0" i="1" smtClean="0">
                          <a:latin typeface="Cambria Math" panose="02040503050406030204" pitchFamily="18" charset="0"/>
                          <a:cs typeface="Times New Roman" panose="02020603050405020304" pitchFamily="18" charset="0"/>
                        </a:rPr>
                        <m:t>+  0.001</m:t>
                      </m:r>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𝐹</m:t>
                          </m:r>
                        </m:e>
                        <m:sub>
                          <m:r>
                            <a:rPr lang="en-US" sz="1100" b="0" i="1" smtClean="0">
                              <a:latin typeface="Cambria Math" panose="02040503050406030204" pitchFamily="18" charset="0"/>
                              <a:cs typeface="Times New Roman" panose="02020603050405020304" pitchFamily="18" charset="0"/>
                            </a:rPr>
                            <m:t>𝑎𝑐𝑡𝑖𝑜𝑛</m:t>
                          </m:r>
                          <m:d>
                            <m:dPr>
                              <m:ctrlPr>
                                <a:rPr lang="en-US" sz="1100" b="0" i="1" smtClean="0">
                                  <a:latin typeface="Cambria Math" panose="02040503050406030204" pitchFamily="18" charset="0"/>
                                  <a:cs typeface="Times New Roman" panose="02020603050405020304" pitchFamily="18" charset="0"/>
                                </a:rPr>
                              </m:ctrlPr>
                            </m:dPr>
                            <m:e>
                              <m:r>
                                <a:rPr lang="en-US" sz="1100" b="0" i="1" smtClean="0">
                                  <a:latin typeface="Cambria Math" panose="02040503050406030204" pitchFamily="18" charset="0"/>
                                  <a:cs typeface="Times New Roman" panose="02020603050405020304" pitchFamily="18" charset="0"/>
                                </a:rPr>
                                <m:t>𝑡</m:t>
                              </m:r>
                            </m:e>
                          </m:d>
                        </m:sub>
                      </m:sSub>
                      <m:r>
                        <a:rPr lang="en-US" sz="1100" b="0" i="1" smtClean="0">
                          <a:latin typeface="Cambria Math" panose="02040503050406030204" pitchFamily="18" charset="0"/>
                          <a:cs typeface="Times New Roman" panose="02020603050405020304" pitchFamily="18" charset="0"/>
                        </a:rPr>
                        <m:t> −</m:t>
                      </m:r>
                      <m:r>
                        <a:rPr lang="en-US" sz="1100" b="0" i="1" smtClean="0">
                          <a:latin typeface="Cambria Math" panose="02040503050406030204" pitchFamily="18" charset="0"/>
                          <a:cs typeface="Times New Roman" panose="02020603050405020304" pitchFamily="18" charset="0"/>
                        </a:rPr>
                        <m:t>𝑔</m:t>
                      </m:r>
                      <m:r>
                        <a:rPr lang="en-US" sz="1100" b="0" i="1" smtClean="0">
                          <a:latin typeface="Cambria Math" panose="02040503050406030204" pitchFamily="18" charset="0"/>
                          <a:cs typeface="Times New Roman" panose="02020603050405020304" pitchFamily="18" charset="0"/>
                        </a:rPr>
                        <m:t>.</m:t>
                      </m:r>
                      <m:r>
                        <m:rPr>
                          <m:sty m:val="p"/>
                        </m:rPr>
                        <a:rPr lang="en-US" sz="1100" b="0" i="0" smtClean="0">
                          <a:latin typeface="Cambria Math" panose="02040503050406030204" pitchFamily="18" charset="0"/>
                          <a:cs typeface="Times New Roman" panose="02020603050405020304" pitchFamily="18" charset="0"/>
                        </a:rPr>
                        <m:t>cos</m:t>
                      </m:r>
                      <m:r>
                        <a:rPr lang="en-US" sz="1100" b="0" i="1" smtClean="0">
                          <a:latin typeface="Cambria Math" panose="02040503050406030204" pitchFamily="18" charset="0"/>
                          <a:cs typeface="Times New Roman" panose="02020603050405020304" pitchFamily="18" charset="0"/>
                        </a:rPr>
                        <m:t>⁡(3</m:t>
                      </m:r>
                      <m:sSub>
                        <m:sSubPr>
                          <m:ctrlPr>
                            <a:rPr lang="en-US" sz="1100" b="0" i="1" smtClean="0">
                              <a:latin typeface="Cambria Math" panose="02040503050406030204" pitchFamily="18" charset="0"/>
                              <a:cs typeface="Times New Roman" panose="02020603050405020304" pitchFamily="18" charset="0"/>
                            </a:rPr>
                          </m:ctrlPr>
                        </m:sSubPr>
                        <m:e>
                          <m:r>
                            <a:rPr lang="en-US" sz="1100" b="0" i="1" smtClean="0">
                              <a:latin typeface="Cambria Math" panose="02040503050406030204" pitchFamily="18" charset="0"/>
                              <a:cs typeface="Times New Roman" panose="02020603050405020304" pitchFamily="18" charset="0"/>
                            </a:rPr>
                            <m:t>𝐹</m:t>
                          </m:r>
                        </m:e>
                        <m:sub>
                          <m:r>
                            <a:rPr lang="en-US" sz="1100" b="0" i="1" smtClean="0">
                              <a:latin typeface="Cambria Math" panose="02040503050406030204" pitchFamily="18" charset="0"/>
                              <a:cs typeface="Times New Roman" panose="02020603050405020304" pitchFamily="18" charset="0"/>
                            </a:rPr>
                            <m:t>𝑝𝑜𝑠</m:t>
                          </m:r>
                          <m:r>
                            <a:rPr lang="en-US" sz="1100" b="0" i="1" smtClean="0">
                              <a:latin typeface="Cambria Math" panose="02040503050406030204" pitchFamily="18" charset="0"/>
                              <a:cs typeface="Times New Roman" panose="02020603050405020304" pitchFamily="18" charset="0"/>
                            </a:rPr>
                            <m:t>(</m:t>
                          </m:r>
                          <m:r>
                            <a:rPr lang="en-US" sz="1100" b="0" i="1" smtClean="0">
                              <a:latin typeface="Cambria Math" panose="02040503050406030204" pitchFamily="18" charset="0"/>
                              <a:cs typeface="Times New Roman" panose="02020603050405020304" pitchFamily="18" charset="0"/>
                            </a:rPr>
                            <m:t>𝑡</m:t>
                          </m:r>
                          <m:r>
                            <a:rPr lang="en-US" sz="1100" b="0" i="1" smtClean="0">
                              <a:latin typeface="Cambria Math" panose="02040503050406030204" pitchFamily="18" charset="0"/>
                              <a:cs typeface="Times New Roman" panose="02020603050405020304" pitchFamily="18" charset="0"/>
                            </a:rPr>
                            <m:t>)</m:t>
                          </m:r>
                        </m:sub>
                      </m:sSub>
                      <m:r>
                        <a:rPr lang="en-US" sz="1100" b="0" i="1" smtClean="0">
                          <a:latin typeface="Cambria Math" panose="02040503050406030204" pitchFamily="18" charset="0"/>
                          <a:cs typeface="Times New Roman" panose="02020603050405020304" pitchFamily="18" charset="0"/>
                        </a:rPr>
                        <m:t>)</m:t>
                      </m:r>
                    </m:oMath>
                  </m:oMathPara>
                </a14:m>
                <a:endParaRPr lang="en-US"/>
              </a:p>
              <a:p>
                <a:pPr marL="0" indent="0" algn="ctr">
                  <a:buFont typeface="Maven Pro"/>
                  <a:buNone/>
                </a:pPr>
                <a:endParaRPr lang="en-US"/>
              </a:p>
              <a:p>
                <a:pPr marL="0" indent="0" algn="ctr">
                  <a:buFont typeface="Maven Pro"/>
                  <a:buNone/>
                </a:pPr>
                <a:endParaRPr lang="en-US"/>
              </a:p>
            </p:txBody>
          </p:sp>
        </mc:Choice>
        <mc:Fallback xmlns="">
          <p:sp>
            <p:nvSpPr>
              <p:cNvPr id="1040" name="Google Shape;1068;p46">
                <a:extLst>
                  <a:ext uri="{FF2B5EF4-FFF2-40B4-BE49-F238E27FC236}">
                    <a16:creationId xmlns:a16="http://schemas.microsoft.com/office/drawing/2014/main" id="{86ED7872-52BC-5229-9AFE-19C46E961DFB}"/>
                  </a:ext>
                </a:extLst>
              </p:cNvPr>
              <p:cNvSpPr txBox="1">
                <a:spLocks noRot="1" noChangeAspect="1" noMove="1" noResize="1" noEditPoints="1" noAdjustHandles="1" noChangeArrowheads="1" noChangeShapeType="1" noTextEdit="1"/>
              </p:cNvSpPr>
              <p:nvPr/>
            </p:nvSpPr>
            <p:spPr>
              <a:xfrm>
                <a:off x="3079629" y="2126490"/>
                <a:ext cx="2985397" cy="1482782"/>
              </a:xfrm>
              <a:prstGeom prst="rect">
                <a:avLst/>
              </a:prstGeom>
              <a:blipFill>
                <a:blip r:embed="rId12"/>
                <a:stretch>
                  <a:fillRect/>
                </a:stretch>
              </a:blipFill>
              <a:ln>
                <a:noFill/>
              </a:ln>
            </p:spPr>
            <p:txBody>
              <a:bodyPr/>
              <a:lstStyle/>
              <a:p>
                <a:r>
                  <a:rPr lang="en-US">
                    <a:noFill/>
                  </a:rPr>
                  <a:t> </a:t>
                </a:r>
              </a:p>
            </p:txBody>
          </p:sp>
        </mc:Fallback>
      </mc:AlternateContent>
      <p:pic>
        <p:nvPicPr>
          <p:cNvPr id="1042" name="Picture 1041" descr="A black background with a black square&#10;&#10;Description automatically generated with medium confidence">
            <a:extLst>
              <a:ext uri="{FF2B5EF4-FFF2-40B4-BE49-F238E27FC236}">
                <a16:creationId xmlns:a16="http://schemas.microsoft.com/office/drawing/2014/main" id="{5786DCD8-D035-442E-D0F6-D44BB4105A74}"/>
              </a:ext>
            </a:extLst>
          </p:cNvPr>
          <p:cNvPicPr>
            <a:picLocks noChangeAspect="1"/>
          </p:cNvPicPr>
          <p:nvPr/>
        </p:nvPicPr>
        <p:blipFill>
          <a:blip r:embed="rId13"/>
          <a:stretch>
            <a:fillRect/>
          </a:stretch>
        </p:blipFill>
        <p:spPr>
          <a:xfrm>
            <a:off x="3254657" y="2324571"/>
            <a:ext cx="360431" cy="360431"/>
          </a:xfrm>
          <a:prstGeom prst="rect">
            <a:avLst/>
          </a:prstGeom>
        </p:spPr>
      </p:pic>
      <p:sp>
        <p:nvSpPr>
          <p:cNvPr id="1046" name="Google Shape;1064;p46">
            <a:extLst>
              <a:ext uri="{FF2B5EF4-FFF2-40B4-BE49-F238E27FC236}">
                <a16:creationId xmlns:a16="http://schemas.microsoft.com/office/drawing/2014/main" id="{720426D9-E7BE-EC29-5E05-1938CE7F5114}"/>
              </a:ext>
            </a:extLst>
          </p:cNvPr>
          <p:cNvSpPr/>
          <p:nvPr/>
        </p:nvSpPr>
        <p:spPr>
          <a:xfrm>
            <a:off x="6580063" y="1645187"/>
            <a:ext cx="2064600" cy="384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algn="ctr"/>
            <a:r>
              <a:rPr lang="en-US">
                <a:solidFill>
                  <a:schemeClr val="bg1"/>
                </a:solidFill>
                <a:latin typeface="Aharoni" panose="02010803020104030203" pitchFamily="2" charset="-79"/>
                <a:cs typeface="Aharoni" panose="02010803020104030203" pitchFamily="2" charset="-79"/>
              </a:rPr>
              <a:t>Causal Formula</a:t>
            </a:r>
            <a:endParaRPr lang="en-US">
              <a:solidFill>
                <a:schemeClr val="bg1"/>
              </a:solidFill>
            </a:endParaRPr>
          </a:p>
        </p:txBody>
      </p:sp>
      <p:pic>
        <p:nvPicPr>
          <p:cNvPr id="1048" name="Picture 1047" descr="A black background with a black square&#10;&#10;Description automatically generated with medium confidence">
            <a:extLst>
              <a:ext uri="{FF2B5EF4-FFF2-40B4-BE49-F238E27FC236}">
                <a16:creationId xmlns:a16="http://schemas.microsoft.com/office/drawing/2014/main" id="{24CAF679-21D7-4418-7F9D-D261748B08C1}"/>
              </a:ext>
            </a:extLst>
          </p:cNvPr>
          <p:cNvPicPr>
            <a:picLocks noChangeAspect="1"/>
          </p:cNvPicPr>
          <p:nvPr/>
        </p:nvPicPr>
        <p:blipFill>
          <a:blip r:embed="rId14"/>
          <a:stretch>
            <a:fillRect/>
          </a:stretch>
        </p:blipFill>
        <p:spPr>
          <a:xfrm>
            <a:off x="3254657" y="4076520"/>
            <a:ext cx="360431" cy="360431"/>
          </a:xfrm>
          <a:prstGeom prst="rect">
            <a:avLst/>
          </a:prstGeom>
        </p:spPr>
      </p:pic>
      <p:sp>
        <p:nvSpPr>
          <p:cNvPr id="1049" name="TextBox 1048">
            <a:extLst>
              <a:ext uri="{FF2B5EF4-FFF2-40B4-BE49-F238E27FC236}">
                <a16:creationId xmlns:a16="http://schemas.microsoft.com/office/drawing/2014/main" id="{78B3177A-9915-0A0F-32B0-8567C0DE3CE6}"/>
              </a:ext>
            </a:extLst>
          </p:cNvPr>
          <p:cNvSpPr txBox="1"/>
          <p:nvPr/>
        </p:nvSpPr>
        <p:spPr>
          <a:xfrm>
            <a:off x="7572849" y="2520915"/>
            <a:ext cx="184731" cy="307777"/>
          </a:xfrm>
          <a:prstGeom prst="rect">
            <a:avLst/>
          </a:prstGeom>
          <a:noFill/>
        </p:spPr>
        <p:txBody>
          <a:bodyPr wrap="none" rtlCol="0">
            <a:spAutoFit/>
          </a:bodyPr>
          <a:lstStyle/>
          <a:p>
            <a:endParaRPr lang="en-US"/>
          </a:p>
        </p:txBody>
      </p:sp>
      <mc:AlternateContent xmlns:mc="http://schemas.openxmlformats.org/markup-compatibility/2006" xmlns:a14="http://schemas.microsoft.com/office/drawing/2010/main">
        <mc:Choice Requires="a14">
          <p:sp>
            <p:nvSpPr>
              <p:cNvPr id="1050" name="Google Shape;1068;p46">
                <a:extLst>
                  <a:ext uri="{FF2B5EF4-FFF2-40B4-BE49-F238E27FC236}">
                    <a16:creationId xmlns:a16="http://schemas.microsoft.com/office/drawing/2014/main" id="{6B7EB8FD-86B0-3892-1E51-9D7403B7CC87}"/>
                  </a:ext>
                </a:extLst>
              </p:cNvPr>
              <p:cNvSpPr txBox="1">
                <a:spLocks/>
              </p:cNvSpPr>
              <p:nvPr/>
            </p:nvSpPr>
            <p:spPr>
              <a:xfrm>
                <a:off x="6153493" y="2102103"/>
                <a:ext cx="298539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Maven Pro"/>
                  <a:buAutoNum type="arabicPeriod"/>
                  <a:defRPr sz="1200" b="0" i="0" u="none" strike="noStrike" cap="none">
                    <a:solidFill>
                      <a:srgbClr val="064554"/>
                    </a:solidFill>
                    <a:latin typeface="Maven Pro"/>
                    <a:ea typeface="Maven Pro"/>
                    <a:cs typeface="Maven Pro"/>
                    <a:sym typeface="Maven Pro"/>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rgbClr val="064554"/>
                    </a:solidFill>
                    <a:latin typeface="Maven Pro Medium"/>
                    <a:ea typeface="Maven Pro Medium"/>
                    <a:cs typeface="Maven Pro Medium"/>
                    <a:sym typeface="Maven Pro Medium"/>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rgbClr val="064554"/>
                    </a:solidFill>
                    <a:latin typeface="Maven Pro Medium"/>
                    <a:ea typeface="Maven Pro Medium"/>
                    <a:cs typeface="Maven Pro Medium"/>
                    <a:sym typeface="Maven Pro Medium"/>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rgbClr val="064554"/>
                    </a:solidFill>
                    <a:latin typeface="Maven Pro Medium"/>
                    <a:ea typeface="Maven Pro Medium"/>
                    <a:cs typeface="Maven Pro Medium"/>
                    <a:sym typeface="Maven Pro Medium"/>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rgbClr val="064554"/>
                    </a:solidFill>
                    <a:latin typeface="Maven Pro Medium"/>
                    <a:ea typeface="Maven Pro Medium"/>
                    <a:cs typeface="Maven Pro Medium"/>
                    <a:sym typeface="Maven Pro Medium"/>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rgbClr val="064554"/>
                    </a:solidFill>
                    <a:latin typeface="Maven Pro Medium"/>
                    <a:ea typeface="Maven Pro Medium"/>
                    <a:cs typeface="Maven Pro Medium"/>
                    <a:sym typeface="Maven Pro Medium"/>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200" b="0" i="0" u="none" strike="noStrike" cap="none">
                    <a:solidFill>
                      <a:srgbClr val="064554"/>
                    </a:solidFill>
                    <a:latin typeface="Maven Pro Medium"/>
                    <a:ea typeface="Maven Pro Medium"/>
                    <a:cs typeface="Maven Pro Medium"/>
                    <a:sym typeface="Maven Pro Medium"/>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200" b="0" i="0" u="none" strike="noStrike" cap="none">
                    <a:solidFill>
                      <a:srgbClr val="064554"/>
                    </a:solidFill>
                    <a:latin typeface="Maven Pro Medium"/>
                    <a:ea typeface="Maven Pro Medium"/>
                    <a:cs typeface="Maven Pro Medium"/>
                    <a:sym typeface="Maven Pro Medium"/>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200" b="0" i="0" u="none" strike="noStrike" cap="none">
                    <a:solidFill>
                      <a:srgbClr val="064554"/>
                    </a:solidFill>
                    <a:latin typeface="Maven Pro Medium"/>
                    <a:ea typeface="Maven Pro Medium"/>
                    <a:cs typeface="Maven Pro Medium"/>
                    <a:sym typeface="Maven Pro Medium"/>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cs typeface="Times New Roman" panose="02020603050405020304" pitchFamily="18" charset="0"/>
                            </a:rPr>
                          </m:ctrlPr>
                        </m:sSubPr>
                        <m:e>
                          <m:r>
                            <a:rPr lang="en-US" sz="1400" b="0" i="1" smtClean="0">
                              <a:latin typeface="Cambria Math" panose="02040503050406030204" pitchFamily="18" charset="0"/>
                              <a:cs typeface="Times New Roman" panose="02020603050405020304" pitchFamily="18" charset="0"/>
                            </a:rPr>
                            <m:t>𝜑</m:t>
                          </m:r>
                        </m:e>
                        <m:sub>
                          <m:r>
                            <a:rPr lang="en-US" sz="1400" b="0" i="1" smtClean="0">
                              <a:latin typeface="Cambria Math" panose="02040503050406030204" pitchFamily="18" charset="0"/>
                              <a:cs typeface="Times New Roman" panose="02020603050405020304" pitchFamily="18" charset="0"/>
                            </a:rPr>
                            <m:t>𝑓𝑎𝑖𝑙</m:t>
                          </m:r>
                        </m:sub>
                      </m:sSub>
                      <m:r>
                        <a:rPr lang="en-US" sz="1400" b="0" i="1" smtClean="0">
                          <a:latin typeface="Cambria Math" panose="02040503050406030204" pitchFamily="18" charset="0"/>
                          <a:cs typeface="Times New Roman" panose="02020603050405020304" pitchFamily="18" charset="0"/>
                        </a:rPr>
                        <m:t>≜</m:t>
                      </m:r>
                      <m:r>
                        <m:rPr>
                          <m:nor/>
                        </m:rPr>
                        <a:rPr lang="en-US" sz="1400" b="0" i="0" smtClean="0">
                          <a:latin typeface="Cambria Math" panose="02040503050406030204" pitchFamily="18" charset="0"/>
                          <a:cs typeface="Times New Roman" panose="02020603050405020304" pitchFamily="18" charset="0"/>
                        </a:rPr>
                        <m:t> (</m:t>
                      </m:r>
                      <m:r>
                        <m:rPr>
                          <m:nor/>
                        </m:rPr>
                        <a:rPr lang="en-US" sz="1400" b="0" i="0" smtClean="0">
                          <a:latin typeface="Cambria Math" panose="02040503050406030204" pitchFamily="18" charset="0"/>
                          <a:cs typeface="Times New Roman" panose="02020603050405020304" pitchFamily="18" charset="0"/>
                        </a:rPr>
                        <m:t>pos</m:t>
                      </m:r>
                      <m:r>
                        <m:rPr>
                          <m:nor/>
                        </m:rPr>
                        <a:rPr lang="en-US" sz="1400" b="0" i="0" smtClean="0">
                          <a:latin typeface="Cambria Math" panose="02040503050406030204" pitchFamily="18" charset="0"/>
                          <a:cs typeface="Times New Roman" panose="02020603050405020304" pitchFamily="18" charset="0"/>
                        </a:rPr>
                        <m:t>(</m:t>
                      </m:r>
                      <m:r>
                        <m:rPr>
                          <m:nor/>
                        </m:rPr>
                        <a:rPr lang="en-US" sz="1400" b="0" i="0" smtClean="0">
                          <a:latin typeface="Cambria Math" panose="02040503050406030204" pitchFamily="18" charset="0"/>
                          <a:cs typeface="Times New Roman" panose="02020603050405020304" pitchFamily="18" charset="0"/>
                        </a:rPr>
                        <m:t>n</m:t>
                      </m:r>
                      <m:r>
                        <m:rPr>
                          <m:nor/>
                        </m:rPr>
                        <a:rPr lang="en-US" sz="1400" b="0" i="0" smtClean="0">
                          <a:latin typeface="Cambria Math" panose="02040503050406030204" pitchFamily="18" charset="0"/>
                          <a:cs typeface="Times New Roman" panose="02020603050405020304" pitchFamily="18" charset="0"/>
                        </a:rPr>
                        <m:t>) </m:t>
                      </m:r>
                      <m:r>
                        <a:rPr lang="en-US" sz="1400" b="0" i="1" smtClean="0">
                          <a:latin typeface="Cambria Math" panose="02040503050406030204" pitchFamily="18" charset="0"/>
                          <a:cs typeface="Times New Roman" panose="02020603050405020304" pitchFamily="18" charset="0"/>
                        </a:rPr>
                        <m:t>≠0.6</m:t>
                      </m:r>
                      <m:r>
                        <m:rPr>
                          <m:nor/>
                        </m:rPr>
                        <a:rPr lang="en-US" sz="1400" b="0" i="0" smtClean="0">
                          <a:latin typeface="Cambria Math" panose="02040503050406030204" pitchFamily="18" charset="0"/>
                          <a:cs typeface="Times New Roman" panose="02020603050405020304" pitchFamily="18" charset="0"/>
                        </a:rPr>
                        <m:t>) </m:t>
                      </m:r>
                    </m:oMath>
                  </m:oMathPara>
                </a14:m>
                <a:endParaRPr lang="en-US" sz="1400" dirty="0">
                  <a:latin typeface="+mn-lt"/>
                  <a:cs typeface="Times New Roman" panose="02020603050405020304" pitchFamily="18" charset="0"/>
                </a:endParaRPr>
              </a:p>
              <a:p>
                <a:pPr marL="0" indent="0" algn="ctr">
                  <a:buNone/>
                </a:pPr>
                <a:endParaRPr lang="en-US" sz="1400" dirty="0">
                  <a:latin typeface="+mn-lt"/>
                  <a:cs typeface="Times New Roman" panose="02020603050405020304" pitchFamily="18" charset="0"/>
                </a:endParaRPr>
              </a:p>
              <a:p>
                <a:pPr marL="0" indent="0" algn="ctr">
                  <a:buFont typeface="Maven Pro"/>
                  <a:buNone/>
                </a:pPr>
                <a:endParaRPr lang="en-US" sz="1400" dirty="0"/>
              </a:p>
              <a:p>
                <a:pPr marL="0" indent="0" algn="ctr">
                  <a:buFont typeface="Maven Pro"/>
                  <a:buNone/>
                </a:pPr>
                <a:endParaRPr lang="en-US" sz="1400" dirty="0"/>
              </a:p>
            </p:txBody>
          </p:sp>
        </mc:Choice>
        <mc:Fallback xmlns="">
          <p:sp>
            <p:nvSpPr>
              <p:cNvPr id="1050" name="Google Shape;1068;p46">
                <a:extLst>
                  <a:ext uri="{FF2B5EF4-FFF2-40B4-BE49-F238E27FC236}">
                    <a16:creationId xmlns:a16="http://schemas.microsoft.com/office/drawing/2014/main" id="{6B7EB8FD-86B0-3892-1E51-9D7403B7CC87}"/>
                  </a:ext>
                </a:extLst>
              </p:cNvPr>
              <p:cNvSpPr txBox="1">
                <a:spLocks noRot="1" noChangeAspect="1" noMove="1" noResize="1" noEditPoints="1" noAdjustHandles="1" noChangeArrowheads="1" noChangeShapeType="1" noTextEdit="1"/>
              </p:cNvSpPr>
              <p:nvPr/>
            </p:nvSpPr>
            <p:spPr>
              <a:xfrm>
                <a:off x="6153493" y="2102103"/>
                <a:ext cx="2985397" cy="572700"/>
              </a:xfrm>
              <a:prstGeom prst="rect">
                <a:avLst/>
              </a:prstGeom>
              <a:blipFill>
                <a:blip r:embed="rId15"/>
                <a:stretch>
                  <a:fillRect/>
                </a:stretch>
              </a:blipFill>
              <a:ln>
                <a:noFill/>
              </a:ln>
            </p:spPr>
            <p:txBody>
              <a:bodyPr/>
              <a:lstStyle/>
              <a:p>
                <a:r>
                  <a:rPr lang="en-US">
                    <a:noFill/>
                  </a:rPr>
                  <a:t> </a:t>
                </a:r>
              </a:p>
            </p:txBody>
          </p:sp>
        </mc:Fallback>
      </mc:AlternateContent>
      <p:pic>
        <p:nvPicPr>
          <p:cNvPr id="1054" name="Picture 1053" descr="A black background with a black square&#10;&#10;Description automatically generated with medium confidence">
            <a:extLst>
              <a:ext uri="{FF2B5EF4-FFF2-40B4-BE49-F238E27FC236}">
                <a16:creationId xmlns:a16="http://schemas.microsoft.com/office/drawing/2014/main" id="{BFB55014-A7A6-4169-C63E-1B1E55FA8E93}"/>
              </a:ext>
            </a:extLst>
          </p:cNvPr>
          <p:cNvPicPr>
            <a:picLocks noChangeAspect="1"/>
          </p:cNvPicPr>
          <p:nvPr/>
        </p:nvPicPr>
        <p:blipFill>
          <a:blip r:embed="rId16"/>
          <a:stretch>
            <a:fillRect/>
          </a:stretch>
        </p:blipFill>
        <p:spPr>
          <a:xfrm>
            <a:off x="6278291" y="2158658"/>
            <a:ext cx="360431" cy="360431"/>
          </a:xfrm>
          <a:prstGeom prst="rect">
            <a:avLst/>
          </a:prstGeom>
        </p:spPr>
      </p:pic>
      <p:sp>
        <p:nvSpPr>
          <p:cNvPr id="13" name="TextBox 12">
            <a:extLst>
              <a:ext uri="{FF2B5EF4-FFF2-40B4-BE49-F238E27FC236}">
                <a16:creationId xmlns:a16="http://schemas.microsoft.com/office/drawing/2014/main" id="{6A88095F-9ED7-F95F-BFE1-C4CBC2005EFC}"/>
              </a:ext>
            </a:extLst>
          </p:cNvPr>
          <p:cNvSpPr txBox="1"/>
          <p:nvPr/>
        </p:nvSpPr>
        <p:spPr>
          <a:xfrm>
            <a:off x="499336" y="4849167"/>
            <a:ext cx="4851591" cy="169277"/>
          </a:xfrm>
          <a:prstGeom prst="rect">
            <a:avLst/>
          </a:prstGeom>
          <a:noFill/>
        </p:spPr>
        <p:txBody>
          <a:bodyPr wrap="square">
            <a:spAutoFit/>
          </a:bodyPr>
          <a:lstStyle/>
          <a:p>
            <a:r>
              <a:rPr lang="en-US" sz="500"/>
              <a:t>G. Brockman, V. Cheung, L. </a:t>
            </a:r>
            <a:r>
              <a:rPr lang="en-US" sz="500" err="1"/>
              <a:t>Pettersson</a:t>
            </a:r>
            <a:r>
              <a:rPr lang="en-US" sz="500"/>
              <a:t>, J. Schneider, J. Schulman, J. Tang, and W. Zaremba, “OpenAI Gym,” 2016.</a:t>
            </a:r>
          </a:p>
        </p:txBody>
      </p:sp>
    </p:spTree>
    <p:extLst>
      <p:ext uri="{BB962C8B-B14F-4D97-AF65-F5344CB8AC3E}">
        <p14:creationId xmlns:p14="http://schemas.microsoft.com/office/powerpoint/2010/main" val="346052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46"/>
                                        </p:tgtEl>
                                        <p:attrNameLst>
                                          <p:attrName>style.visibility</p:attrName>
                                        </p:attrNameLst>
                                      </p:cBhvr>
                                      <p:to>
                                        <p:strVal val="visible"/>
                                      </p:to>
                                    </p:set>
                                  </p:childTnLst>
                                </p:cTn>
                              </p:par>
                              <p:par>
                                <p:cTn id="41" presetID="1" presetClass="entr" presetSubtype="0" fill="hold" grpId="0" nodeType="withEffect" nodePh="1">
                                  <p:stCondLst>
                                    <p:cond delay="0"/>
                                  </p:stCondLst>
                                  <p:endCondLst>
                                    <p:cond evt="begin" delay="0">
                                      <p:tn val="41"/>
                                    </p:cond>
                                  </p:endCondLst>
                                  <p:childTnLst>
                                    <p:set>
                                      <p:cBhvr>
                                        <p:cTn id="42" dur="1" fill="hold">
                                          <p:stCondLst>
                                            <p:cond delay="0"/>
                                          </p:stCondLst>
                                        </p:cTn>
                                        <p:tgtEl>
                                          <p:spTgt spid="10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p:bldP spid="11" grpId="0"/>
      <p:bldP spid="12" grpId="0"/>
      <p:bldP spid="1040" grpId="0"/>
      <p:bldP spid="1046" grpId="0" animBg="1"/>
      <p:bldP spid="1049" grpId="0"/>
      <p:bldP spid="105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8E264DA7-EEDC-6700-D3FA-75E97C126443}"/>
                  </a:ext>
                </a:extLst>
              </p:cNvPr>
              <p:cNvSpPr>
                <a:spLocks noGrp="1"/>
              </p:cNvSpPr>
              <p:nvPr>
                <p:ph type="body" idx="1"/>
              </p:nvPr>
            </p:nvSpPr>
            <p:spPr>
              <a:xfrm>
                <a:off x="530872" y="1017724"/>
                <a:ext cx="8082255" cy="4125775"/>
              </a:xfrm>
            </p:spPr>
            <p:txBody>
              <a:bodyPr anchor="t"/>
              <a:lstStyle/>
              <a:p>
                <a:pPr algn="just"/>
                <a:endParaRPr lang="en-US" sz="1400"/>
              </a:p>
              <a:p>
                <a:pPr algn="just">
                  <a:lnSpc>
                    <a:spcPct val="150000"/>
                  </a:lnSpc>
                  <a:buFont typeface="Arial" panose="020B0604020202020204" pitchFamily="34" charset="0"/>
                  <a:buChar char="•"/>
                </a:pPr>
                <a:r>
                  <a:rPr lang="en-US" sz="1600">
                    <a:solidFill>
                      <a:schemeClr val="accent1"/>
                    </a:solidFill>
                    <a:latin typeface="+mn-lt"/>
                  </a:rPr>
                  <a:t>A </a:t>
                </a:r>
                <a:r>
                  <a:rPr lang="en-US" sz="1600" i="1">
                    <a:solidFill>
                      <a:schemeClr val="bg2"/>
                    </a:solidFill>
                    <a:latin typeface="+mn-lt"/>
                  </a:rPr>
                  <a:t>transition system</a:t>
                </a:r>
                <a:r>
                  <a:rPr lang="en-US" sz="1600">
                    <a:solidFill>
                      <a:schemeClr val="bg2"/>
                    </a:solidFill>
                    <a:latin typeface="+mn-lt"/>
                  </a:rPr>
                  <a:t> </a:t>
                </a:r>
                <a:r>
                  <a:rPr lang="en-US" sz="1600" i="1">
                    <a:solidFill>
                      <a:schemeClr val="accent1"/>
                    </a:solidFill>
                    <a:latin typeface="+mn-lt"/>
                    <a:cs typeface="Times New Roman" panose="02020603050405020304" pitchFamily="18" charset="0"/>
                  </a:rPr>
                  <a:t>T</a:t>
                </a:r>
                <a:r>
                  <a:rPr lang="en-US" sz="1600">
                    <a:solidFill>
                      <a:schemeClr val="accent1"/>
                    </a:solidFill>
                    <a:latin typeface="+mn-lt"/>
                  </a:rPr>
                  <a:t> corresponding to a causal model M is a tuple </a:t>
                </a:r>
                <a:r>
                  <a:rPr lang="en-US" sz="1600" i="1">
                    <a:solidFill>
                      <a:schemeClr val="accent1"/>
                    </a:solidFill>
                    <a:latin typeface="Times New Roman" panose="02020603050405020304" pitchFamily="18" charset="0"/>
                    <a:cs typeface="Times New Roman" panose="02020603050405020304" pitchFamily="18" charset="0"/>
                  </a:rPr>
                  <a:t>T</a:t>
                </a:r>
                <a:r>
                  <a:rPr lang="en-US" sz="1600">
                    <a:solidFill>
                      <a:schemeClr val="accent1"/>
                    </a:solidFill>
                    <a:latin typeface="Times New Roman" panose="02020603050405020304" pitchFamily="18" charset="0"/>
                    <a:cs typeface="Times New Roman" panose="02020603050405020304" pitchFamily="18" charset="0"/>
                  </a:rPr>
                  <a:t> = (</a:t>
                </a:r>
                <a:r>
                  <a:rPr lang="el-GR" sz="1600">
                    <a:solidFill>
                      <a:schemeClr val="accent1"/>
                    </a:solidFill>
                    <a:latin typeface="Times New Roman" panose="02020603050405020304" pitchFamily="18" charset="0"/>
                    <a:cs typeface="Times New Roman" panose="02020603050405020304" pitchFamily="18" charset="0"/>
                  </a:rPr>
                  <a:t>Σ, ∆, σ</a:t>
                </a:r>
                <a:r>
                  <a:rPr lang="el-GR" sz="1600" baseline="30000">
                    <a:solidFill>
                      <a:schemeClr val="accent1"/>
                    </a:solidFill>
                    <a:latin typeface="Times New Roman" panose="02020603050405020304" pitchFamily="18" charset="0"/>
                    <a:cs typeface="Times New Roman" panose="02020603050405020304" pitchFamily="18" charset="0"/>
                  </a:rPr>
                  <a:t>0</a:t>
                </a:r>
                <a:r>
                  <a:rPr lang="el-GR" sz="1600">
                    <a:solidFill>
                      <a:schemeClr val="accent1"/>
                    </a:solidFill>
                    <a:latin typeface="Times New Roman" panose="02020603050405020304" pitchFamily="18" charset="0"/>
                    <a:cs typeface="Times New Roman" panose="02020603050405020304" pitchFamily="18" charset="0"/>
                  </a:rPr>
                  <a:t>, Λ)</a:t>
                </a:r>
                <a:r>
                  <a:rPr lang="el-GR" sz="1600">
                    <a:solidFill>
                      <a:schemeClr val="accent1"/>
                    </a:solidFill>
                  </a:rPr>
                  <a:t>, </a:t>
                </a:r>
                <a:r>
                  <a:rPr lang="en-US" sz="1600">
                    <a:solidFill>
                      <a:schemeClr val="accent1"/>
                    </a:solidFill>
                    <a:latin typeface="+mn-lt"/>
                  </a:rPr>
                  <a:t>where</a:t>
                </a:r>
              </a:p>
              <a:p>
                <a:pPr lvl="1" algn="just">
                  <a:buFont typeface="Courier New" panose="02070309020205020404" pitchFamily="49" charset="0"/>
                  <a:buChar char="o"/>
                </a:pPr>
                <a:r>
                  <a:rPr lang="el-GR" sz="1400">
                    <a:solidFill>
                      <a:schemeClr val="accent1"/>
                    </a:solidFill>
                  </a:rPr>
                  <a:t>Σ </a:t>
                </a:r>
                <a:r>
                  <a:rPr lang="en-US" sz="1400">
                    <a:solidFill>
                      <a:schemeClr val="accent1"/>
                    </a:solidFill>
                    <a:latin typeface="+mn-lt"/>
                  </a:rPr>
                  <a:t>is the set of all possible states obtained from all possible valuations of variables in </a:t>
                </a:r>
                <a:r>
                  <a:rPr lang="en-US" sz="1400">
                    <a:solidFill>
                      <a:schemeClr val="accent1"/>
                    </a:solidFill>
                  </a:rPr>
                  <a:t>U ∪ V;</a:t>
                </a:r>
              </a:p>
              <a:p>
                <a:pPr lvl="1" algn="just">
                  <a:buFont typeface="Courier New" panose="02070309020205020404" pitchFamily="49" charset="0"/>
                  <a:buChar char="o"/>
                </a:pPr>
                <a:r>
                  <a:rPr lang="en-US" sz="1400">
                    <a:solidFill>
                      <a:schemeClr val="accent1"/>
                    </a:solidFill>
                  </a:rPr>
                  <a:t>∆ </a:t>
                </a:r>
                <a:r>
                  <a:rPr lang="en-US" sz="1400">
                    <a:solidFill>
                      <a:schemeClr val="accent1"/>
                    </a:solidFill>
                    <a:latin typeface="+mn-lt"/>
                  </a:rPr>
                  <a:t>is a function mapping states in</a:t>
                </a:r>
                <a:r>
                  <a:rPr lang="en-US" sz="1400">
                    <a:solidFill>
                      <a:schemeClr val="accent1"/>
                    </a:solidFill>
                  </a:rPr>
                  <a:t> 2</a:t>
                </a:r>
                <a:r>
                  <a:rPr lang="el-GR" sz="1400" baseline="30000">
                    <a:solidFill>
                      <a:schemeClr val="accent1"/>
                    </a:solidFill>
                  </a:rPr>
                  <a:t>Σ</a:t>
                </a:r>
                <a:r>
                  <a:rPr lang="el-GR" sz="1400">
                    <a:solidFill>
                      <a:schemeClr val="accent1"/>
                    </a:solidFill>
                  </a:rPr>
                  <a:t> </a:t>
                </a:r>
                <a:r>
                  <a:rPr lang="en-US" sz="1400">
                    <a:solidFill>
                      <a:schemeClr val="accent1"/>
                    </a:solidFill>
                    <a:latin typeface="+mn-lt"/>
                  </a:rPr>
                  <a:t>to a state in </a:t>
                </a:r>
                <a:r>
                  <a:rPr lang="el-GR" sz="1400">
                    <a:solidFill>
                      <a:schemeClr val="accent1"/>
                    </a:solidFill>
                  </a:rPr>
                  <a:t>Σ </a:t>
                </a:r>
                <a:r>
                  <a:rPr lang="el-GR" sz="1400">
                    <a:solidFill>
                      <a:schemeClr val="accent1"/>
                    </a:solidFill>
                    <a:latin typeface="+mn-lt"/>
                  </a:rPr>
                  <a:t>(</a:t>
                </a:r>
                <a:r>
                  <a:rPr lang="en-US" sz="1400">
                    <a:solidFill>
                      <a:schemeClr val="accent1"/>
                    </a:solidFill>
                    <a:latin typeface="+mn-lt"/>
                  </a:rPr>
                  <a:t>recall that </a:t>
                </a:r>
                <a14:m>
                  <m:oMath xmlns:m="http://schemas.openxmlformats.org/officeDocument/2006/math">
                    <m:sSub>
                      <m:sSubPr>
                        <m:ctrlPr>
                          <a:rPr lang="en-US" sz="1400" b="0" i="1" smtClean="0">
                            <a:solidFill>
                              <a:schemeClr val="accent1"/>
                            </a:solidFill>
                            <a:latin typeface="Cambria Math" panose="02040503050406030204" pitchFamily="18" charset="0"/>
                          </a:rPr>
                        </m:ctrlPr>
                      </m:sSubPr>
                      <m:e>
                        <m:r>
                          <a:rPr lang="en-US" sz="1400" b="0" i="1" smtClean="0">
                            <a:solidFill>
                              <a:schemeClr val="accent1"/>
                            </a:solidFill>
                            <a:latin typeface="Cambria Math" panose="02040503050406030204" pitchFamily="18" charset="0"/>
                          </a:rPr>
                          <m:t>𝐹</m:t>
                        </m:r>
                      </m:e>
                      <m:sub>
                        <m:r>
                          <a:rPr lang="en-US" sz="1400" b="0" i="1" smtClean="0">
                            <a:solidFill>
                              <a:schemeClr val="accent1"/>
                            </a:solidFill>
                            <a:latin typeface="Cambria Math" panose="02040503050406030204" pitchFamily="18" charset="0"/>
                          </a:rPr>
                          <m:t>𝑋</m:t>
                        </m:r>
                      </m:sub>
                    </m:sSub>
                  </m:oMath>
                </a14:m>
                <a:r>
                  <a:rPr lang="en-US" sz="1400">
                    <a:solidFill>
                      <a:schemeClr val="accent1"/>
                    </a:solidFill>
                    <a:latin typeface="+mn-lt"/>
                  </a:rPr>
                  <a:t> is a function);</a:t>
                </a:r>
              </a:p>
              <a:p>
                <a:pPr lvl="1" algn="just">
                  <a:buFont typeface="Courier New" panose="02070309020205020404" pitchFamily="49" charset="0"/>
                  <a:buChar char="o"/>
                </a:pPr>
                <a:r>
                  <a:rPr lang="el-GR" sz="1400">
                    <a:solidFill>
                      <a:schemeClr val="accent1"/>
                    </a:solidFill>
                    <a:latin typeface="Times New Roman" panose="02020603050405020304" pitchFamily="18" charset="0"/>
                    <a:cs typeface="Times New Roman" panose="02020603050405020304" pitchFamily="18" charset="0"/>
                  </a:rPr>
                  <a:t>σ</a:t>
                </a:r>
                <a:r>
                  <a:rPr lang="el-GR" sz="1400" baseline="30000">
                    <a:solidFill>
                      <a:schemeClr val="accent1"/>
                    </a:solidFill>
                    <a:latin typeface="Times New Roman" panose="02020603050405020304" pitchFamily="18" charset="0"/>
                    <a:cs typeface="Times New Roman" panose="02020603050405020304" pitchFamily="18" charset="0"/>
                  </a:rPr>
                  <a:t>0</a:t>
                </a:r>
                <a:r>
                  <a:rPr lang="el-GR" sz="1400">
                    <a:solidFill>
                      <a:schemeClr val="accent1"/>
                    </a:solidFill>
                  </a:rPr>
                  <a:t> ∈ Σ </a:t>
                </a:r>
                <a:r>
                  <a:rPr lang="en-US" sz="1400">
                    <a:solidFill>
                      <a:schemeClr val="accent1"/>
                    </a:solidFill>
                    <a:latin typeface="+mn-lt"/>
                  </a:rPr>
                  <a:t>is the initial state, and</a:t>
                </a:r>
              </a:p>
              <a:p>
                <a:pPr lvl="1" algn="just">
                  <a:buFont typeface="Courier New" panose="02070309020205020404" pitchFamily="49" charset="0"/>
                  <a:buChar char="o"/>
                </a:pPr>
                <a:r>
                  <a:rPr lang="el-GR" sz="1400">
                    <a:solidFill>
                      <a:schemeClr val="accent1"/>
                    </a:solidFill>
                  </a:rPr>
                  <a:t>Λ </a:t>
                </a:r>
                <a:r>
                  <a:rPr lang="en-US" sz="1400">
                    <a:solidFill>
                      <a:schemeClr val="accent1"/>
                    </a:solidFill>
                    <a:latin typeface="+mn-lt"/>
                  </a:rPr>
                  <a:t>is a function mapping states in </a:t>
                </a:r>
                <a:r>
                  <a:rPr lang="en-US" sz="1400">
                    <a:solidFill>
                      <a:schemeClr val="accent1"/>
                    </a:solidFill>
                  </a:rPr>
                  <a:t>2</a:t>
                </a:r>
                <a:r>
                  <a:rPr lang="el-GR" sz="1400" baseline="30000">
                    <a:solidFill>
                      <a:schemeClr val="accent1"/>
                    </a:solidFill>
                  </a:rPr>
                  <a:t>Σ</a:t>
                </a:r>
                <a:r>
                  <a:rPr lang="el-GR" sz="1400">
                    <a:solidFill>
                      <a:schemeClr val="accent1"/>
                    </a:solidFill>
                  </a:rPr>
                  <a:t> </a:t>
                </a:r>
                <a:r>
                  <a:rPr lang="en-US" sz="1400">
                    <a:solidFill>
                      <a:schemeClr val="accent1"/>
                    </a:solidFill>
                    <a:latin typeface="+mn-lt"/>
                  </a:rPr>
                  <a:t>to an atomic proposition from a set of causal formulas.</a:t>
                </a:r>
              </a:p>
              <a:p>
                <a:pPr algn="just">
                  <a:lnSpc>
                    <a:spcPct val="150000"/>
                  </a:lnSpc>
                  <a:buFont typeface="Arial" panose="020B0604020202020204" pitchFamily="34" charset="0"/>
                  <a:buChar char="•"/>
                </a:pPr>
                <a:r>
                  <a:rPr lang="en-US" sz="1600">
                    <a:solidFill>
                      <a:schemeClr val="accent1"/>
                    </a:solidFill>
                    <a:latin typeface="+mn-lt"/>
                  </a:rPr>
                  <a:t>A </a:t>
                </a:r>
                <a:r>
                  <a:rPr lang="en-US" sz="1600" i="1">
                    <a:solidFill>
                      <a:schemeClr val="bg2"/>
                    </a:solidFill>
                    <a:latin typeface="+mn-lt"/>
                  </a:rPr>
                  <a:t>path</a:t>
                </a:r>
                <a:r>
                  <a:rPr lang="en-US" sz="1600">
                    <a:solidFill>
                      <a:schemeClr val="accent1"/>
                    </a:solidFill>
                    <a:latin typeface="+mn-lt"/>
                  </a:rPr>
                  <a:t> of a transition systems </a:t>
                </a:r>
                <a:r>
                  <a:rPr lang="en-US" sz="1600" i="1">
                    <a:solidFill>
                      <a:schemeClr val="accent1"/>
                    </a:solidFill>
                    <a:latin typeface="Times New Roman" panose="02020603050405020304" pitchFamily="18" charset="0"/>
                    <a:cs typeface="Times New Roman" panose="02020603050405020304" pitchFamily="18" charset="0"/>
                  </a:rPr>
                  <a:t>T</a:t>
                </a:r>
                <a:r>
                  <a:rPr lang="en-US" sz="1600">
                    <a:solidFill>
                      <a:schemeClr val="accent1"/>
                    </a:solidFill>
                    <a:latin typeface="Times New Roman" panose="02020603050405020304" pitchFamily="18" charset="0"/>
                    <a:cs typeface="Times New Roman" panose="02020603050405020304" pitchFamily="18" charset="0"/>
                  </a:rPr>
                  <a:t> = (</a:t>
                </a:r>
                <a:r>
                  <a:rPr lang="el-GR" sz="1600">
                    <a:solidFill>
                      <a:schemeClr val="accent1"/>
                    </a:solidFill>
                    <a:latin typeface="Times New Roman" panose="02020603050405020304" pitchFamily="18" charset="0"/>
                    <a:cs typeface="Times New Roman" panose="02020603050405020304" pitchFamily="18" charset="0"/>
                  </a:rPr>
                  <a:t>Σ, ∆, σ</a:t>
                </a:r>
                <a:r>
                  <a:rPr lang="el-GR" sz="1600" baseline="-25000">
                    <a:solidFill>
                      <a:schemeClr val="accent1"/>
                    </a:solidFill>
                    <a:latin typeface="Times New Roman" panose="02020603050405020304" pitchFamily="18" charset="0"/>
                    <a:cs typeface="Times New Roman" panose="02020603050405020304" pitchFamily="18" charset="0"/>
                  </a:rPr>
                  <a:t>0</a:t>
                </a:r>
                <a:r>
                  <a:rPr lang="el-GR" sz="1600">
                    <a:solidFill>
                      <a:schemeClr val="accent1"/>
                    </a:solidFill>
                    <a:latin typeface="Times New Roman" panose="02020603050405020304" pitchFamily="18" charset="0"/>
                    <a:cs typeface="Times New Roman" panose="02020603050405020304" pitchFamily="18" charset="0"/>
                  </a:rPr>
                  <a:t>, Λ)</a:t>
                </a:r>
                <a:r>
                  <a:rPr lang="en-US" sz="1600">
                    <a:solidFill>
                      <a:schemeClr val="accent1"/>
                    </a:solidFill>
                    <a:latin typeface="Times New Roman" panose="02020603050405020304" pitchFamily="18" charset="0"/>
                    <a:cs typeface="Times New Roman" panose="02020603050405020304" pitchFamily="18" charset="0"/>
                  </a:rPr>
                  <a:t> </a:t>
                </a:r>
                <a:r>
                  <a:rPr lang="en-US" sz="1600">
                    <a:solidFill>
                      <a:schemeClr val="accent1"/>
                    </a:solidFill>
                    <a:latin typeface="+mn-lt"/>
                  </a:rPr>
                  <a:t>is a sequence of states of form </a:t>
                </a:r>
                <a14:m>
                  <m:oMath xmlns:m="http://schemas.openxmlformats.org/officeDocument/2006/math">
                    <m:r>
                      <a:rPr lang="el-GR" sz="1600" i="1" dirty="0" smtClean="0">
                        <a:solidFill>
                          <a:schemeClr val="accent1"/>
                        </a:solidFill>
                        <a:latin typeface="Cambria Math" panose="02040503050406030204" pitchFamily="18" charset="0"/>
                        <a:cs typeface="Times New Roman" panose="02020603050405020304" pitchFamily="18" charset="0"/>
                      </a:rPr>
                      <m:t>𝜎</m:t>
                    </m:r>
                    <m:r>
                      <a:rPr lang="el-GR" sz="1600" i="1" baseline="-25000" dirty="0" smtClean="0">
                        <a:solidFill>
                          <a:schemeClr val="accent1"/>
                        </a:solidFill>
                        <a:latin typeface="Cambria Math" panose="02040503050406030204" pitchFamily="18" charset="0"/>
                        <a:cs typeface="Times New Roman" panose="02020603050405020304" pitchFamily="18" charset="0"/>
                      </a:rPr>
                      <m:t>0</m:t>
                    </m:r>
                    <m:r>
                      <a:rPr lang="el-GR" sz="1600" i="1" dirty="0" smtClean="0">
                        <a:solidFill>
                          <a:schemeClr val="accent1"/>
                        </a:solidFill>
                        <a:latin typeface="Cambria Math" panose="02040503050406030204" pitchFamily="18" charset="0"/>
                        <a:cs typeface="Times New Roman" panose="02020603050405020304" pitchFamily="18" charset="0"/>
                      </a:rPr>
                      <m:t> </m:t>
                    </m:r>
                    <m:r>
                      <a:rPr lang="el-GR" sz="1600" i="1" dirty="0" smtClean="0">
                        <a:solidFill>
                          <a:schemeClr val="accent1"/>
                        </a:solidFill>
                        <a:latin typeface="Cambria Math" panose="02040503050406030204" pitchFamily="18" charset="0"/>
                        <a:cs typeface="Times New Roman" panose="02020603050405020304" pitchFamily="18" charset="0"/>
                      </a:rPr>
                      <m:t>𝜎</m:t>
                    </m:r>
                    <m:r>
                      <a:rPr lang="en-US" sz="1600" i="1" baseline="-25000" dirty="0" smtClean="0">
                        <a:solidFill>
                          <a:schemeClr val="accent1"/>
                        </a:solidFill>
                        <a:latin typeface="Cambria Math" panose="02040503050406030204" pitchFamily="18" charset="0"/>
                        <a:cs typeface="Times New Roman" panose="02020603050405020304" pitchFamily="18" charset="0"/>
                      </a:rPr>
                      <m:t>1 </m:t>
                    </m:r>
                    <m:r>
                      <a:rPr lang="el-GR" sz="1600" i="1" dirty="0" smtClean="0">
                        <a:solidFill>
                          <a:schemeClr val="accent1"/>
                        </a:solidFill>
                        <a:latin typeface="Cambria Math" panose="02040503050406030204" pitchFamily="18" charset="0"/>
                        <a:cs typeface="Times New Roman" panose="02020603050405020304" pitchFamily="18" charset="0"/>
                      </a:rPr>
                      <m:t>𝜎</m:t>
                    </m:r>
                    <m:r>
                      <a:rPr lang="en-US" sz="1600" i="1" baseline="-25000" dirty="0" smtClean="0">
                        <a:solidFill>
                          <a:schemeClr val="accent1"/>
                        </a:solidFill>
                        <a:latin typeface="Cambria Math" panose="02040503050406030204" pitchFamily="18" charset="0"/>
                        <a:cs typeface="Times New Roman" panose="02020603050405020304" pitchFamily="18" charset="0"/>
                      </a:rPr>
                      <m:t>2</m:t>
                    </m:r>
                    <m:r>
                      <a:rPr lang="en-US" sz="1600" b="0" i="1" dirty="0" smtClean="0">
                        <a:solidFill>
                          <a:schemeClr val="accent1"/>
                        </a:solidFill>
                        <a:latin typeface="Cambria Math" panose="02040503050406030204" pitchFamily="18" charset="0"/>
                      </a:rPr>
                      <m:t>…</m:t>
                    </m:r>
                  </m:oMath>
                </a14:m>
                <a:r>
                  <a:rPr lang="en-US" sz="1600">
                    <a:solidFill>
                      <a:schemeClr val="accent1"/>
                    </a:solidFill>
                  </a:rPr>
                  <a:t>. </a:t>
                </a:r>
              </a:p>
              <a:p>
                <a:pPr algn="just">
                  <a:lnSpc>
                    <a:spcPct val="150000"/>
                  </a:lnSpc>
                  <a:buFont typeface="Arial" panose="020B0604020202020204" pitchFamily="34" charset="0"/>
                  <a:buChar char="•"/>
                </a:pPr>
                <a:r>
                  <a:rPr lang="en-US" sz="1600">
                    <a:solidFill>
                      <a:schemeClr val="accent1"/>
                    </a:solidFill>
                    <a:effectLst/>
                    <a:latin typeface="Helvetica Neue" panose="02000503000000020004" pitchFamily="2" charset="0"/>
                  </a:rPr>
                  <a:t>The </a:t>
                </a:r>
                <a:r>
                  <a:rPr lang="en-US" sz="1600">
                    <a:solidFill>
                      <a:schemeClr val="bg2"/>
                    </a:solidFill>
                    <a:effectLst/>
                    <a:latin typeface="Helvetica Neue" panose="02000503000000020004" pitchFamily="2" charset="0"/>
                  </a:rPr>
                  <a:t>trace</a:t>
                </a:r>
                <a:r>
                  <a:rPr lang="en-US" sz="1600">
                    <a:solidFill>
                      <a:schemeClr val="accent1"/>
                    </a:solidFill>
                    <a:effectLst/>
                    <a:latin typeface="Helvetica Neue" panose="02000503000000020004" pitchFamily="2" charset="0"/>
                  </a:rPr>
                  <a:t> corresponding to a path  </a:t>
                </a:r>
                <a14:m>
                  <m:oMath xmlns:m="http://schemas.openxmlformats.org/officeDocument/2006/math">
                    <m:r>
                      <a:rPr lang="el-GR" sz="1600" i="1" dirty="0" smtClean="0">
                        <a:solidFill>
                          <a:schemeClr val="accent1"/>
                        </a:solidFill>
                        <a:latin typeface="Cambria Math" panose="02040503050406030204" pitchFamily="18" charset="0"/>
                        <a:cs typeface="Times New Roman" panose="02020603050405020304" pitchFamily="18" charset="0"/>
                      </a:rPr>
                      <m:t>𝜎</m:t>
                    </m:r>
                    <m:r>
                      <a:rPr lang="el-GR" sz="1600" i="1" baseline="-25000" dirty="0" smtClean="0">
                        <a:solidFill>
                          <a:schemeClr val="accent1"/>
                        </a:solidFill>
                        <a:latin typeface="Cambria Math" panose="02040503050406030204" pitchFamily="18" charset="0"/>
                        <a:cs typeface="Times New Roman" panose="02020603050405020304" pitchFamily="18" charset="0"/>
                      </a:rPr>
                      <m:t>0</m:t>
                    </m:r>
                    <m:r>
                      <a:rPr lang="el-GR" sz="1600" i="1" dirty="0" smtClean="0">
                        <a:solidFill>
                          <a:schemeClr val="accent1"/>
                        </a:solidFill>
                        <a:latin typeface="Cambria Math" panose="02040503050406030204" pitchFamily="18" charset="0"/>
                        <a:cs typeface="Times New Roman" panose="02020603050405020304" pitchFamily="18" charset="0"/>
                      </a:rPr>
                      <m:t> </m:t>
                    </m:r>
                    <m:r>
                      <a:rPr lang="el-GR" sz="1600" i="1" dirty="0" smtClean="0">
                        <a:solidFill>
                          <a:schemeClr val="accent1"/>
                        </a:solidFill>
                        <a:latin typeface="Cambria Math" panose="02040503050406030204" pitchFamily="18" charset="0"/>
                        <a:cs typeface="Times New Roman" panose="02020603050405020304" pitchFamily="18" charset="0"/>
                      </a:rPr>
                      <m:t>𝜎</m:t>
                    </m:r>
                    <m:r>
                      <a:rPr lang="en-US" sz="1600" i="1" baseline="-25000" dirty="0" smtClean="0">
                        <a:solidFill>
                          <a:schemeClr val="accent1"/>
                        </a:solidFill>
                        <a:latin typeface="Cambria Math" panose="02040503050406030204" pitchFamily="18" charset="0"/>
                        <a:cs typeface="Times New Roman" panose="02020603050405020304" pitchFamily="18" charset="0"/>
                      </a:rPr>
                      <m:t>1 </m:t>
                    </m:r>
                    <m:r>
                      <a:rPr lang="el-GR" sz="1600" i="1" dirty="0" smtClean="0">
                        <a:solidFill>
                          <a:schemeClr val="accent1"/>
                        </a:solidFill>
                        <a:latin typeface="Cambria Math" panose="02040503050406030204" pitchFamily="18" charset="0"/>
                        <a:cs typeface="Times New Roman" panose="02020603050405020304" pitchFamily="18" charset="0"/>
                      </a:rPr>
                      <m:t>𝜎</m:t>
                    </m:r>
                    <m:r>
                      <a:rPr lang="en-US" sz="1600" i="1" baseline="-25000" dirty="0" smtClean="0">
                        <a:solidFill>
                          <a:schemeClr val="accent1"/>
                        </a:solidFill>
                        <a:latin typeface="Cambria Math" panose="02040503050406030204" pitchFamily="18" charset="0"/>
                        <a:cs typeface="Times New Roman" panose="02020603050405020304" pitchFamily="18" charset="0"/>
                      </a:rPr>
                      <m:t>2</m:t>
                    </m:r>
                    <m:r>
                      <a:rPr lang="en-US" sz="1600" b="0" i="1" dirty="0" smtClean="0">
                        <a:solidFill>
                          <a:schemeClr val="accent1"/>
                        </a:solidFill>
                        <a:latin typeface="Cambria Math" panose="02040503050406030204" pitchFamily="18" charset="0"/>
                      </a:rPr>
                      <m:t>…</m:t>
                    </m:r>
                  </m:oMath>
                </a14:m>
                <a:r>
                  <a:rPr lang="en-US" sz="1600">
                    <a:solidFill>
                      <a:schemeClr val="accent1"/>
                    </a:solidFill>
                  </a:rPr>
                  <a:t> </a:t>
                </a:r>
                <a:r>
                  <a:rPr lang="en-US" sz="1600">
                    <a:solidFill>
                      <a:schemeClr val="accent1"/>
                    </a:solidFill>
                    <a:effectLst/>
                    <a:latin typeface="Helvetica Neue" panose="02000503000000020004" pitchFamily="2" charset="0"/>
                  </a:rPr>
                  <a:t> is the sequence  </a:t>
                </a:r>
                <a14:m>
                  <m:oMath xmlns:m="http://schemas.openxmlformats.org/officeDocument/2006/math">
                    <m:r>
                      <a:rPr lang="en-US" sz="1600" b="0" i="1" smtClean="0">
                        <a:solidFill>
                          <a:schemeClr val="accent1"/>
                        </a:solidFill>
                        <a:effectLst/>
                        <a:latin typeface="Cambria Math" panose="02040503050406030204" pitchFamily="18" charset="0"/>
                      </a:rPr>
                      <m:t>𝜏</m:t>
                    </m:r>
                    <m:r>
                      <a:rPr lang="en-US" sz="1600" b="0" i="1" smtClean="0">
                        <a:solidFill>
                          <a:schemeClr val="accent1"/>
                        </a:solidFill>
                        <a:effectLst/>
                        <a:latin typeface="Cambria Math" panose="02040503050406030204" pitchFamily="18" charset="0"/>
                      </a:rPr>
                      <m:t>=</m:t>
                    </m:r>
                    <m:r>
                      <m:rPr>
                        <m:sty m:val="p"/>
                      </m:rPr>
                      <a:rPr lang="en-US" sz="1600" b="0" i="0" smtClean="0">
                        <a:solidFill>
                          <a:schemeClr val="accent1"/>
                        </a:solidFill>
                        <a:effectLst/>
                        <a:latin typeface="Cambria Math" panose="02040503050406030204" pitchFamily="18" charset="0"/>
                      </a:rPr>
                      <m:t>Λ</m:t>
                    </m:r>
                    <m:d>
                      <m:dPr>
                        <m:ctrlPr>
                          <a:rPr lang="en-US" sz="1600" b="0" i="1" smtClean="0">
                            <a:solidFill>
                              <a:schemeClr val="accent1"/>
                            </a:solidFill>
                            <a:effectLst/>
                            <a:latin typeface="Cambria Math" panose="02040503050406030204" pitchFamily="18" charset="0"/>
                          </a:rPr>
                        </m:ctrlPr>
                      </m:dPr>
                      <m:e>
                        <m:sSub>
                          <m:sSubPr>
                            <m:ctrlPr>
                              <a:rPr lang="en-US" sz="1600" b="0" i="1" smtClean="0">
                                <a:solidFill>
                                  <a:schemeClr val="accent1"/>
                                </a:solidFill>
                                <a:effectLst/>
                                <a:latin typeface="Cambria Math" panose="02040503050406030204" pitchFamily="18" charset="0"/>
                              </a:rPr>
                            </m:ctrlPr>
                          </m:sSubPr>
                          <m:e>
                            <m:r>
                              <a:rPr lang="en-US" sz="1600" b="0" i="1" smtClean="0">
                                <a:solidFill>
                                  <a:schemeClr val="accent1"/>
                                </a:solidFill>
                                <a:effectLst/>
                                <a:latin typeface="Cambria Math" panose="02040503050406030204" pitchFamily="18" charset="0"/>
                              </a:rPr>
                              <m:t>𝜎</m:t>
                            </m:r>
                          </m:e>
                          <m:sub>
                            <m:r>
                              <a:rPr lang="en-US" sz="1600" b="0" i="1" smtClean="0">
                                <a:solidFill>
                                  <a:schemeClr val="accent1"/>
                                </a:solidFill>
                                <a:effectLst/>
                                <a:latin typeface="Cambria Math" panose="02040503050406030204" pitchFamily="18" charset="0"/>
                              </a:rPr>
                              <m:t>0</m:t>
                            </m:r>
                          </m:sub>
                        </m:sSub>
                      </m:e>
                    </m:d>
                    <m:r>
                      <a:rPr lang="en-US" sz="1600" b="0" i="1" smtClean="0">
                        <a:solidFill>
                          <a:schemeClr val="accent1"/>
                        </a:solidFill>
                        <a:effectLst/>
                        <a:latin typeface="Cambria Math" panose="02040503050406030204" pitchFamily="18" charset="0"/>
                      </a:rPr>
                      <m:t>,</m:t>
                    </m:r>
                    <m:r>
                      <m:rPr>
                        <m:sty m:val="p"/>
                      </m:rPr>
                      <a:rPr lang="en-US" sz="1600" b="0" i="0" smtClean="0">
                        <a:solidFill>
                          <a:schemeClr val="accent1"/>
                        </a:solidFill>
                        <a:effectLst/>
                        <a:latin typeface="Cambria Math" panose="02040503050406030204" pitchFamily="18" charset="0"/>
                      </a:rPr>
                      <m:t>Λ</m:t>
                    </m:r>
                    <m:d>
                      <m:dPr>
                        <m:ctrlPr>
                          <a:rPr lang="en-US" sz="1600" b="0" i="1" smtClean="0">
                            <a:solidFill>
                              <a:schemeClr val="accent1"/>
                            </a:solidFill>
                            <a:effectLst/>
                            <a:latin typeface="Cambria Math" panose="02040503050406030204" pitchFamily="18" charset="0"/>
                          </a:rPr>
                        </m:ctrlPr>
                      </m:dPr>
                      <m:e>
                        <m:sSub>
                          <m:sSubPr>
                            <m:ctrlPr>
                              <a:rPr lang="en-US" sz="1600" b="0" i="1" smtClean="0">
                                <a:solidFill>
                                  <a:schemeClr val="accent1"/>
                                </a:solidFill>
                                <a:effectLst/>
                                <a:latin typeface="Cambria Math" panose="02040503050406030204" pitchFamily="18" charset="0"/>
                              </a:rPr>
                            </m:ctrlPr>
                          </m:sSubPr>
                          <m:e>
                            <m:r>
                              <a:rPr lang="en-US" sz="1600" b="0" i="1" smtClean="0">
                                <a:solidFill>
                                  <a:schemeClr val="accent1"/>
                                </a:solidFill>
                                <a:effectLst/>
                                <a:latin typeface="Cambria Math" panose="02040503050406030204" pitchFamily="18" charset="0"/>
                              </a:rPr>
                              <m:t>𝜎</m:t>
                            </m:r>
                          </m:e>
                          <m:sub>
                            <m:r>
                              <a:rPr lang="en-US" sz="1600" b="0" i="1" smtClean="0">
                                <a:solidFill>
                                  <a:schemeClr val="accent1"/>
                                </a:solidFill>
                                <a:effectLst/>
                                <a:latin typeface="Cambria Math" panose="02040503050406030204" pitchFamily="18" charset="0"/>
                              </a:rPr>
                              <m:t>1</m:t>
                            </m:r>
                          </m:sub>
                        </m:sSub>
                      </m:e>
                    </m:d>
                    <m:r>
                      <a:rPr lang="en-US" sz="1600" b="0" i="1" smtClean="0">
                        <a:solidFill>
                          <a:schemeClr val="accent1"/>
                        </a:solidFill>
                        <a:effectLst/>
                        <a:latin typeface="Cambria Math" panose="02040503050406030204" pitchFamily="18" charset="0"/>
                      </a:rPr>
                      <m:t>,…</m:t>
                    </m:r>
                  </m:oMath>
                </a14:m>
                <a:r>
                  <a:rPr lang="en-US" sz="1600">
                    <a:solidFill>
                      <a:schemeClr val="accent1"/>
                    </a:solidFill>
                    <a:effectLst/>
                    <a:latin typeface="Helvetica Neue" panose="02000503000000020004" pitchFamily="2" charset="0"/>
                  </a:rPr>
                  <a:t> </a:t>
                </a:r>
                <a:endParaRPr lang="en-US" sz="1600">
                  <a:solidFill>
                    <a:srgbClr val="000000"/>
                  </a:solidFill>
                  <a:effectLst/>
                  <a:latin typeface="Helvetica Neue" panose="02000503000000020004" pitchFamily="2" charset="0"/>
                </a:endParaRPr>
              </a:p>
            </p:txBody>
          </p:sp>
        </mc:Choice>
        <mc:Fallback xmlns="">
          <p:sp>
            <p:nvSpPr>
              <p:cNvPr id="2" name="Text Placeholder 1">
                <a:extLst>
                  <a:ext uri="{FF2B5EF4-FFF2-40B4-BE49-F238E27FC236}">
                    <a16:creationId xmlns:a16="http://schemas.microsoft.com/office/drawing/2014/main" id="{8E264DA7-EEDC-6700-D3FA-75E97C126443}"/>
                  </a:ext>
                </a:extLst>
              </p:cNvPr>
              <p:cNvSpPr>
                <a:spLocks noGrp="1" noRot="1" noChangeAspect="1" noMove="1" noResize="1" noEditPoints="1" noAdjustHandles="1" noChangeArrowheads="1" noChangeShapeType="1" noTextEdit="1"/>
              </p:cNvSpPr>
              <p:nvPr>
                <p:ph type="body" idx="1"/>
              </p:nvPr>
            </p:nvSpPr>
            <p:spPr>
              <a:xfrm>
                <a:off x="530872" y="1017724"/>
                <a:ext cx="8082255" cy="4125775"/>
              </a:xfrm>
              <a:blipFill>
                <a:blip r:embed="rId3"/>
                <a:stretch>
                  <a:fillRect r="-45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9B8B286-7DD2-FADD-B22D-CC28EAF60008}"/>
              </a:ext>
            </a:extLst>
          </p:cNvPr>
          <p:cNvSpPr>
            <a:spLocks noGrp="1"/>
          </p:cNvSpPr>
          <p:nvPr>
            <p:ph type="title"/>
          </p:nvPr>
        </p:nvSpPr>
        <p:spPr/>
        <p:txBody>
          <a:bodyPr/>
          <a:lstStyle/>
          <a:p>
            <a:r>
              <a:rPr lang="en-US"/>
              <a:t>Transition Systems</a:t>
            </a:r>
          </a:p>
        </p:txBody>
      </p:sp>
    </p:spTree>
    <p:extLst>
      <p:ext uri="{BB962C8B-B14F-4D97-AF65-F5344CB8AC3E}">
        <p14:creationId xmlns:p14="http://schemas.microsoft.com/office/powerpoint/2010/main" val="7689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D849A861-B945-36E5-9132-E2321D8011AE}"/>
            </a:ext>
          </a:extLst>
        </p:cNvPr>
        <p:cNvGrpSpPr/>
        <p:nvPr/>
      </p:nvGrpSpPr>
      <p:grpSpPr>
        <a:xfrm>
          <a:off x="0" y="0"/>
          <a:ext cx="0" cy="0"/>
          <a:chOff x="0" y="0"/>
          <a:chExt cx="0" cy="0"/>
        </a:xfrm>
      </p:grpSpPr>
      <p:sp>
        <p:nvSpPr>
          <p:cNvPr id="233" name="Google Shape;233;p30">
            <a:extLst>
              <a:ext uri="{FF2B5EF4-FFF2-40B4-BE49-F238E27FC236}">
                <a16:creationId xmlns:a16="http://schemas.microsoft.com/office/drawing/2014/main" id="{D848F843-1314-F766-672E-069724023E68}"/>
              </a:ext>
            </a:extLst>
          </p:cNvPr>
          <p:cNvSpPr/>
          <p:nvPr/>
        </p:nvSpPr>
        <p:spPr>
          <a:xfrm>
            <a:off x="4675178" y="2463350"/>
            <a:ext cx="3408942" cy="728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234;p30">
            <a:extLst>
              <a:ext uri="{FF2B5EF4-FFF2-40B4-BE49-F238E27FC236}">
                <a16:creationId xmlns:a16="http://schemas.microsoft.com/office/drawing/2014/main" id="{14B792E5-070E-29A9-F98C-A6FBE46677BE}"/>
              </a:ext>
            </a:extLst>
          </p:cNvPr>
          <p:cNvSpPr txBox="1">
            <a:spLocks noGrp="1"/>
          </p:cNvSpPr>
          <p:nvPr>
            <p:ph type="title"/>
          </p:nvPr>
        </p:nvSpPr>
        <p:spPr>
          <a:xfrm>
            <a:off x="4817164" y="2404200"/>
            <a:ext cx="3124969"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Approach</a:t>
            </a:r>
            <a:endParaRPr dirty="0">
              <a:latin typeface="Aharoni" panose="02010803020104030203" pitchFamily="2" charset="-79"/>
              <a:cs typeface="Aharoni" panose="02010803020104030203" pitchFamily="2" charset="-79"/>
            </a:endParaRPr>
          </a:p>
        </p:txBody>
      </p:sp>
      <p:sp>
        <p:nvSpPr>
          <p:cNvPr id="235" name="Google Shape;235;p30">
            <a:extLst>
              <a:ext uri="{FF2B5EF4-FFF2-40B4-BE49-F238E27FC236}">
                <a16:creationId xmlns:a16="http://schemas.microsoft.com/office/drawing/2014/main" id="{6809497A-7835-8FE2-F637-713CF5D9863D}"/>
              </a:ext>
            </a:extLst>
          </p:cNvPr>
          <p:cNvSpPr txBox="1">
            <a:spLocks noGrp="1"/>
          </p:cNvSpPr>
          <p:nvPr>
            <p:ph type="subTitle" idx="1"/>
          </p:nvPr>
        </p:nvSpPr>
        <p:spPr>
          <a:xfrm>
            <a:off x="5043298" y="3365025"/>
            <a:ext cx="3225331" cy="151119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US" dirty="0"/>
              <a:t>Discovery of Actual Cause</a:t>
            </a:r>
          </a:p>
          <a:p>
            <a:pPr marL="342900" lvl="0" indent="-342900" algn="l" rtl="0">
              <a:spcBef>
                <a:spcPts val="0"/>
              </a:spcBef>
              <a:spcAft>
                <a:spcPts val="0"/>
              </a:spcAft>
              <a:buFont typeface="+mj-lt"/>
              <a:buAutoNum type="arabicPeriod"/>
            </a:pPr>
            <a:r>
              <a:rPr lang="en-US" dirty="0"/>
              <a:t>Under/Over Approximation</a:t>
            </a:r>
          </a:p>
          <a:p>
            <a:pPr marL="342900" lvl="0" indent="-342900" algn="l" rtl="0">
              <a:spcBef>
                <a:spcPts val="0"/>
              </a:spcBef>
              <a:spcAft>
                <a:spcPts val="0"/>
              </a:spcAft>
              <a:buFont typeface="+mj-lt"/>
              <a:buAutoNum type="arabicPeriod"/>
            </a:pPr>
            <a:r>
              <a:rPr lang="en-US" dirty="0"/>
              <a:t>Abstraction-Refinement Approach</a:t>
            </a:r>
          </a:p>
          <a:p>
            <a:pPr marL="342900" lvl="0" indent="-342900" algn="l" rtl="0">
              <a:spcBef>
                <a:spcPts val="0"/>
              </a:spcBef>
              <a:spcAft>
                <a:spcPts val="0"/>
              </a:spcAft>
              <a:buFont typeface="+mj-lt"/>
              <a:buAutoNum type="arabicPeriod"/>
            </a:pPr>
            <a:r>
              <a:rPr lang="en-US" dirty="0"/>
              <a:t>Soundness of the Algorithm</a:t>
            </a:r>
          </a:p>
          <a:p>
            <a:pPr marL="342900" lvl="0" indent="-342900" algn="l" rtl="0">
              <a:spcBef>
                <a:spcPts val="0"/>
              </a:spcBef>
              <a:spcAft>
                <a:spcPts val="0"/>
              </a:spcAft>
              <a:buFont typeface="+mj-lt"/>
              <a:buAutoNum type="arabicPeriod"/>
            </a:pPr>
            <a:endParaRPr dirty="0"/>
          </a:p>
        </p:txBody>
      </p:sp>
      <p:sp>
        <p:nvSpPr>
          <p:cNvPr id="236" name="Google Shape;236;p30">
            <a:extLst>
              <a:ext uri="{FF2B5EF4-FFF2-40B4-BE49-F238E27FC236}">
                <a16:creationId xmlns:a16="http://schemas.microsoft.com/office/drawing/2014/main" id="{4D95180E-4716-A2A3-72F1-3A550D45E53B}"/>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2</a:t>
            </a:r>
            <a:endParaRPr dirty="0">
              <a:latin typeface="Aharoni" panose="02010803020104030203" pitchFamily="2" charset="-79"/>
              <a:cs typeface="Aharoni" panose="02010803020104030203" pitchFamily="2" charset="-79"/>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A82A1D1D-51CD-7DE8-DABF-869D2F738944}"/>
              </a:ext>
            </a:extLst>
          </p:cNvPr>
          <p:cNvPicPr>
            <a:picLocks noChangeAspect="1"/>
          </p:cNvPicPr>
          <p:nvPr/>
        </p:nvPicPr>
        <p:blipFill>
          <a:blip r:embed="rId3"/>
          <a:stretch>
            <a:fillRect/>
          </a:stretch>
        </p:blipFill>
        <p:spPr>
          <a:xfrm>
            <a:off x="1059880" y="1231675"/>
            <a:ext cx="2680150" cy="2680150"/>
          </a:xfrm>
          <a:prstGeom prst="rect">
            <a:avLst/>
          </a:prstGeom>
        </p:spPr>
      </p:pic>
      <p:sp>
        <p:nvSpPr>
          <p:cNvPr id="2" name="TextBox 1">
            <a:extLst>
              <a:ext uri="{FF2B5EF4-FFF2-40B4-BE49-F238E27FC236}">
                <a16:creationId xmlns:a16="http://schemas.microsoft.com/office/drawing/2014/main" id="{98E38876-C4FF-B428-4501-2B6E54B0EFFE}"/>
              </a:ext>
            </a:extLst>
          </p:cNvPr>
          <p:cNvSpPr txBox="1"/>
          <p:nvPr/>
        </p:nvSpPr>
        <p:spPr>
          <a:xfrm>
            <a:off x="8576216" y="4866501"/>
            <a:ext cx="567784" cy="276999"/>
          </a:xfrm>
          <a:prstGeom prst="rect">
            <a:avLst/>
          </a:prstGeom>
          <a:noFill/>
        </p:spPr>
        <p:txBody>
          <a:bodyPr wrap="none" rtlCol="0">
            <a:spAutoFit/>
          </a:bodyPr>
          <a:lstStyle/>
          <a:p>
            <a:r>
              <a:rPr lang="en-US" sz="1200" dirty="0"/>
              <a:t>11/34</a:t>
            </a:r>
          </a:p>
        </p:txBody>
      </p:sp>
    </p:spTree>
    <p:extLst>
      <p:ext uri="{BB962C8B-B14F-4D97-AF65-F5344CB8AC3E}">
        <p14:creationId xmlns:p14="http://schemas.microsoft.com/office/powerpoint/2010/main" val="349389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B284E2-0CB2-C0D9-868D-3A9A7FBB4D2F}"/>
              </a:ext>
            </a:extLst>
          </p:cNvPr>
          <p:cNvSpPr>
            <a:spLocks noGrp="1"/>
          </p:cNvSpPr>
          <p:nvPr>
            <p:ph type="title"/>
          </p:nvPr>
        </p:nvSpPr>
        <p:spPr>
          <a:xfrm>
            <a:off x="720000" y="445025"/>
            <a:ext cx="8388636" cy="572700"/>
          </a:xfrm>
        </p:spPr>
        <p:txBody>
          <a:bodyPr/>
          <a:lstStyle/>
          <a:p>
            <a:r>
              <a:rPr lang="en-US" dirty="0">
                <a:latin typeface="Aharoni" panose="02010803020104030203" pitchFamily="2" charset="-79"/>
                <a:cs typeface="Aharoni" panose="02010803020104030203" pitchFamily="2" charset="-79"/>
              </a:rPr>
              <a:t>Discovery of Actual Cause </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164B47F9-7009-00F2-9E3F-59B41583CF94}"/>
              </a:ext>
            </a:extLst>
          </p:cNvPr>
          <p:cNvPicPr>
            <a:picLocks noChangeAspect="1"/>
          </p:cNvPicPr>
          <p:nvPr/>
        </p:nvPicPr>
        <p:blipFill>
          <a:blip r:embed="rId3"/>
          <a:stretch>
            <a:fillRect/>
          </a:stretch>
        </p:blipFill>
        <p:spPr>
          <a:xfrm>
            <a:off x="3654600" y="1844270"/>
            <a:ext cx="1834799" cy="1834799"/>
          </a:xfrm>
          <a:prstGeom prst="rect">
            <a:avLst/>
          </a:prstGeom>
        </p:spPr>
      </p:pic>
      <p:sp>
        <p:nvSpPr>
          <p:cNvPr id="8" name="TextBox 7">
            <a:extLst>
              <a:ext uri="{FF2B5EF4-FFF2-40B4-BE49-F238E27FC236}">
                <a16:creationId xmlns:a16="http://schemas.microsoft.com/office/drawing/2014/main" id="{CE94537B-B295-51C0-492A-44D1DF446B81}"/>
              </a:ext>
            </a:extLst>
          </p:cNvPr>
          <p:cNvSpPr txBox="1"/>
          <p:nvPr/>
        </p:nvSpPr>
        <p:spPr>
          <a:xfrm>
            <a:off x="720000" y="3219990"/>
            <a:ext cx="2177199" cy="369332"/>
          </a:xfrm>
          <a:prstGeom prst="rect">
            <a:avLst/>
          </a:prstGeom>
          <a:noFill/>
        </p:spPr>
        <p:txBody>
          <a:bodyPr wrap="none" rtlCol="0">
            <a:spAutoFit/>
          </a:bodyPr>
          <a:lstStyle/>
          <a:p>
            <a:r>
              <a:rPr lang="en-US" sz="1800" b="1" dirty="0">
                <a:latin typeface="Andale Mono" panose="020B0509000000000004" pitchFamily="49" charset="0"/>
                <a:cs typeface="Arima Madurai Bold" pitchFamily="2" charset="77"/>
              </a:rPr>
              <a:t>HP Constraints</a:t>
            </a:r>
          </a:p>
        </p:txBody>
      </p:sp>
      <p:sp>
        <p:nvSpPr>
          <p:cNvPr id="9" name="TextBox 8">
            <a:extLst>
              <a:ext uri="{FF2B5EF4-FFF2-40B4-BE49-F238E27FC236}">
                <a16:creationId xmlns:a16="http://schemas.microsoft.com/office/drawing/2014/main" id="{56CA672E-B80F-3E44-A62D-2C9DAB41605B}"/>
              </a:ext>
            </a:extLst>
          </p:cNvPr>
          <p:cNvSpPr txBox="1"/>
          <p:nvPr/>
        </p:nvSpPr>
        <p:spPr>
          <a:xfrm>
            <a:off x="857857" y="2144350"/>
            <a:ext cx="1891865" cy="369332"/>
          </a:xfrm>
          <a:prstGeom prst="rect">
            <a:avLst/>
          </a:prstGeom>
          <a:noFill/>
        </p:spPr>
        <p:txBody>
          <a:bodyPr wrap="none" rtlCol="0">
            <a:spAutoFit/>
          </a:bodyPr>
          <a:lstStyle/>
          <a:p>
            <a:r>
              <a:rPr lang="en-US" sz="1800" b="1" dirty="0">
                <a:latin typeface="Andale Mono" panose="020B0509000000000004" pitchFamily="49" charset="0"/>
                <a:cs typeface="Arima Madurai Bold" pitchFamily="2" charset="77"/>
              </a:rPr>
              <a:t>Causal Model</a:t>
            </a:r>
          </a:p>
        </p:txBody>
      </p:sp>
      <p:sp>
        <p:nvSpPr>
          <p:cNvPr id="10" name="Right Arrow 9">
            <a:extLst>
              <a:ext uri="{FF2B5EF4-FFF2-40B4-BE49-F238E27FC236}">
                <a16:creationId xmlns:a16="http://schemas.microsoft.com/office/drawing/2014/main" id="{DAF95112-9774-8413-D123-FB0A97657CA5}"/>
              </a:ext>
            </a:extLst>
          </p:cNvPr>
          <p:cNvSpPr/>
          <p:nvPr/>
        </p:nvSpPr>
        <p:spPr>
          <a:xfrm>
            <a:off x="2833370" y="2206334"/>
            <a:ext cx="779406" cy="245364"/>
          </a:xfrm>
          <a:prstGeom prst="rightArrow">
            <a:avLst/>
          </a:prstGeom>
          <a:solidFill>
            <a:schemeClr val="accent3">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4F56CF8B-3BAC-6D7E-6EA2-61CBA4738975}"/>
              </a:ext>
            </a:extLst>
          </p:cNvPr>
          <p:cNvSpPr/>
          <p:nvPr/>
        </p:nvSpPr>
        <p:spPr>
          <a:xfrm>
            <a:off x="2875194" y="3281974"/>
            <a:ext cx="737582" cy="245364"/>
          </a:xfrm>
          <a:prstGeom prst="rightArrow">
            <a:avLst/>
          </a:prstGeom>
          <a:solidFill>
            <a:schemeClr val="accent3">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B3E6ABF-FCFF-92D0-4342-FC35AD84A664}"/>
              </a:ext>
            </a:extLst>
          </p:cNvPr>
          <p:cNvSpPr/>
          <p:nvPr/>
        </p:nvSpPr>
        <p:spPr>
          <a:xfrm rot="19840749">
            <a:off x="5506232" y="2589268"/>
            <a:ext cx="824945" cy="243713"/>
          </a:xfrm>
          <a:prstGeom prst="rightArrow">
            <a:avLst/>
          </a:prstGeom>
          <a:solidFill>
            <a:schemeClr val="accent3">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15A21419-7A9A-6BFA-BA96-6E3DB27F4707}"/>
              </a:ext>
            </a:extLst>
          </p:cNvPr>
          <p:cNvSpPr/>
          <p:nvPr/>
        </p:nvSpPr>
        <p:spPr>
          <a:xfrm rot="1831538">
            <a:off x="5508338" y="3211974"/>
            <a:ext cx="824945" cy="243713"/>
          </a:xfrm>
          <a:prstGeom prst="rightArrow">
            <a:avLst/>
          </a:prstGeom>
          <a:solidFill>
            <a:schemeClr val="accent3">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1B6C871-2DFF-C34D-1D81-A12CF5AAC4D1}"/>
              </a:ext>
            </a:extLst>
          </p:cNvPr>
          <p:cNvSpPr txBox="1"/>
          <p:nvPr/>
        </p:nvSpPr>
        <p:spPr>
          <a:xfrm>
            <a:off x="6338009" y="2341793"/>
            <a:ext cx="2177199" cy="369332"/>
          </a:xfrm>
          <a:prstGeom prst="rect">
            <a:avLst/>
          </a:prstGeom>
          <a:noFill/>
        </p:spPr>
        <p:txBody>
          <a:bodyPr wrap="none" rtlCol="0">
            <a:spAutoFit/>
          </a:bodyPr>
          <a:lstStyle/>
          <a:p>
            <a:r>
              <a:rPr lang="en-US" sz="1800" b="1" dirty="0">
                <a:solidFill>
                  <a:srgbClr val="042962"/>
                </a:solidFill>
                <a:latin typeface="Andale Mono" panose="020B0509000000000004" pitchFamily="49" charset="0"/>
                <a:cs typeface="Arima Madurai Bold" pitchFamily="2" charset="77"/>
              </a:rPr>
              <a:t>Yes (+witness)</a:t>
            </a:r>
          </a:p>
        </p:txBody>
      </p:sp>
      <p:sp>
        <p:nvSpPr>
          <p:cNvPr id="16" name="TextBox 15">
            <a:extLst>
              <a:ext uri="{FF2B5EF4-FFF2-40B4-BE49-F238E27FC236}">
                <a16:creationId xmlns:a16="http://schemas.microsoft.com/office/drawing/2014/main" id="{53B3866D-8CF3-DCE0-DE28-272697EE0646}"/>
              </a:ext>
            </a:extLst>
          </p:cNvPr>
          <p:cNvSpPr txBox="1"/>
          <p:nvPr/>
        </p:nvSpPr>
        <p:spPr>
          <a:xfrm>
            <a:off x="6338008" y="3281974"/>
            <a:ext cx="470000" cy="369332"/>
          </a:xfrm>
          <a:prstGeom prst="rect">
            <a:avLst/>
          </a:prstGeom>
          <a:noFill/>
        </p:spPr>
        <p:txBody>
          <a:bodyPr wrap="none" rtlCol="0">
            <a:spAutoFit/>
          </a:bodyPr>
          <a:lstStyle/>
          <a:p>
            <a:r>
              <a:rPr lang="en-US" sz="1800" b="1">
                <a:solidFill>
                  <a:schemeClr val="bg2"/>
                </a:solidFill>
                <a:latin typeface="Andale Mono" panose="020B0509000000000004" pitchFamily="49" charset="0"/>
                <a:cs typeface="Arima Madurai Bold" pitchFamily="2" charset="77"/>
              </a:rPr>
              <a:t>No</a:t>
            </a:r>
          </a:p>
        </p:txBody>
      </p:sp>
      <p:sp>
        <p:nvSpPr>
          <p:cNvPr id="2" name="TextBox 1">
            <a:extLst>
              <a:ext uri="{FF2B5EF4-FFF2-40B4-BE49-F238E27FC236}">
                <a16:creationId xmlns:a16="http://schemas.microsoft.com/office/drawing/2014/main" id="{F3512B97-B3E4-B3A4-FD90-C52865E4FB36}"/>
              </a:ext>
            </a:extLst>
          </p:cNvPr>
          <p:cNvSpPr txBox="1"/>
          <p:nvPr/>
        </p:nvSpPr>
        <p:spPr>
          <a:xfrm>
            <a:off x="8540852" y="4866501"/>
            <a:ext cx="567784" cy="276999"/>
          </a:xfrm>
          <a:prstGeom prst="rect">
            <a:avLst/>
          </a:prstGeom>
          <a:noFill/>
        </p:spPr>
        <p:txBody>
          <a:bodyPr wrap="none" rtlCol="0">
            <a:spAutoFit/>
          </a:bodyPr>
          <a:lstStyle/>
          <a:p>
            <a:r>
              <a:rPr lang="en-US" sz="1200" dirty="0"/>
              <a:t>12/34</a:t>
            </a:r>
          </a:p>
        </p:txBody>
      </p:sp>
    </p:spTree>
    <p:extLst>
      <p:ext uri="{BB962C8B-B14F-4D97-AF65-F5344CB8AC3E}">
        <p14:creationId xmlns:p14="http://schemas.microsoft.com/office/powerpoint/2010/main" val="77112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animBg="1"/>
      <p:bldP spid="12" grpId="0" animBg="1"/>
      <p:bldP spid="14" grpId="0" animBg="1"/>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C3CDA-4438-F7EB-5A8A-C8599AD02E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6D0E16-AA38-CB00-0AD7-49487781D440}"/>
              </a:ext>
            </a:extLst>
          </p:cNvPr>
          <p:cNvSpPr>
            <a:spLocks noGrp="1"/>
          </p:cNvSpPr>
          <p:nvPr>
            <p:ph type="title"/>
          </p:nvPr>
        </p:nvSpPr>
        <p:spPr/>
        <p:txBody>
          <a:bodyPr/>
          <a:lstStyle/>
          <a:p>
            <a:pPr marR="0" algn="l" rtl="1">
              <a:lnSpc>
                <a:spcPct val="100000"/>
              </a:lnSpc>
              <a:spcBef>
                <a:spcPts val="0"/>
              </a:spcBef>
              <a:spcAft>
                <a:spcPts val="0"/>
              </a:spcAft>
              <a:buClr>
                <a:srgbClr val="FFFFFF"/>
              </a:buClr>
              <a:buSzPts val="3200"/>
              <a:buFont typeface="Alfa Slab One"/>
              <a:buNone/>
            </a:pPr>
            <a:r>
              <a:rPr lang="en-US" dirty="0">
                <a:latin typeface="Aharoni" panose="02010803020104030203" pitchFamily="2" charset="-79"/>
                <a:cs typeface="Aharoni" panose="02010803020104030203" pitchFamily="2" charset="-79"/>
              </a:rPr>
              <a:t>Modified Framework </a:t>
            </a:r>
          </a:p>
        </p:txBody>
      </p:sp>
      <p:cxnSp>
        <p:nvCxnSpPr>
          <p:cNvPr id="5" name="Straight Connector 4">
            <a:extLst>
              <a:ext uri="{FF2B5EF4-FFF2-40B4-BE49-F238E27FC236}">
                <a16:creationId xmlns:a16="http://schemas.microsoft.com/office/drawing/2014/main" id="{18D2ADC5-A894-4D65-BC65-21E76569D284}"/>
              </a:ext>
            </a:extLst>
          </p:cNvPr>
          <p:cNvCxnSpPr/>
          <p:nvPr/>
        </p:nvCxnSpPr>
        <p:spPr>
          <a:xfrm>
            <a:off x="4553147" y="1159497"/>
            <a:ext cx="0" cy="398400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7" name="Right Arrow 6">
            <a:extLst>
              <a:ext uri="{FF2B5EF4-FFF2-40B4-BE49-F238E27FC236}">
                <a16:creationId xmlns:a16="http://schemas.microsoft.com/office/drawing/2014/main" id="{EB42A4BF-55D4-314E-91F0-0DE7C2070AAE}"/>
              </a:ext>
            </a:extLst>
          </p:cNvPr>
          <p:cNvSpPr/>
          <p:nvPr/>
        </p:nvSpPr>
        <p:spPr>
          <a:xfrm>
            <a:off x="3592523" y="3151497"/>
            <a:ext cx="1921247" cy="1227708"/>
          </a:xfrm>
          <a:prstGeom prst="rightArrow">
            <a:avLst>
              <a:gd name="adj1" fmla="val 50000"/>
              <a:gd name="adj2" fmla="val 402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More Operational</a:t>
            </a:r>
          </a:p>
        </p:txBody>
      </p:sp>
      <p:sp>
        <p:nvSpPr>
          <p:cNvPr id="9" name="Rounded Rectangle 8">
            <a:extLst>
              <a:ext uri="{FF2B5EF4-FFF2-40B4-BE49-F238E27FC236}">
                <a16:creationId xmlns:a16="http://schemas.microsoft.com/office/drawing/2014/main" id="{D2DFDF15-1B7B-42BD-EC0E-2834F20B06DC}"/>
              </a:ext>
            </a:extLst>
          </p:cNvPr>
          <p:cNvSpPr/>
          <p:nvPr/>
        </p:nvSpPr>
        <p:spPr>
          <a:xfrm>
            <a:off x="532193" y="2722513"/>
            <a:ext cx="2271860" cy="941968"/>
          </a:xfrm>
          <a:prstGeom prst="roundRect">
            <a:avLst/>
          </a:prstGeom>
          <a:noFill/>
          <a:ln w="635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000" b="1" dirty="0"/>
              <a:t>Causal Model</a:t>
            </a:r>
          </a:p>
        </p:txBody>
      </p:sp>
      <p:sp>
        <p:nvSpPr>
          <p:cNvPr id="11" name="Rounded Rectangle 10">
            <a:extLst>
              <a:ext uri="{FF2B5EF4-FFF2-40B4-BE49-F238E27FC236}">
                <a16:creationId xmlns:a16="http://schemas.microsoft.com/office/drawing/2014/main" id="{E53F242B-3FB6-52CD-0622-E47F10B8EF8A}"/>
              </a:ext>
            </a:extLst>
          </p:cNvPr>
          <p:cNvSpPr/>
          <p:nvPr/>
        </p:nvSpPr>
        <p:spPr>
          <a:xfrm>
            <a:off x="532193" y="3974272"/>
            <a:ext cx="2271860" cy="945105"/>
          </a:xfrm>
          <a:prstGeom prst="roundRect">
            <a:avLst/>
          </a:prstGeom>
          <a:noFill/>
          <a:ln w="635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000" b="1" dirty="0"/>
              <a:t>HP Constraints </a:t>
            </a:r>
          </a:p>
        </p:txBody>
      </p:sp>
      <p:sp>
        <p:nvSpPr>
          <p:cNvPr id="16" name="Rounded Rectangle 15">
            <a:extLst>
              <a:ext uri="{FF2B5EF4-FFF2-40B4-BE49-F238E27FC236}">
                <a16:creationId xmlns:a16="http://schemas.microsoft.com/office/drawing/2014/main" id="{25ECC668-21BF-A663-C086-8D17A0E3AA12}"/>
              </a:ext>
            </a:extLst>
          </p:cNvPr>
          <p:cNvSpPr/>
          <p:nvPr/>
        </p:nvSpPr>
        <p:spPr>
          <a:xfrm>
            <a:off x="6339947" y="2719376"/>
            <a:ext cx="2271860" cy="945105"/>
          </a:xfrm>
          <a:prstGeom prst="roundRect">
            <a:avLst/>
          </a:prstGeom>
          <a:noFill/>
          <a:ln w="635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000" b="1" dirty="0"/>
              <a:t>Transition Systems</a:t>
            </a:r>
          </a:p>
        </p:txBody>
      </p:sp>
      <p:sp>
        <p:nvSpPr>
          <p:cNvPr id="17" name="Rounded Rectangle 16">
            <a:extLst>
              <a:ext uri="{FF2B5EF4-FFF2-40B4-BE49-F238E27FC236}">
                <a16:creationId xmlns:a16="http://schemas.microsoft.com/office/drawing/2014/main" id="{02D4E2F4-50A2-78ED-2267-1A1931E2B7EF}"/>
              </a:ext>
            </a:extLst>
          </p:cNvPr>
          <p:cNvSpPr/>
          <p:nvPr/>
        </p:nvSpPr>
        <p:spPr>
          <a:xfrm>
            <a:off x="6339946" y="3974271"/>
            <a:ext cx="2271860" cy="945106"/>
          </a:xfrm>
          <a:prstGeom prst="roundRect">
            <a:avLst/>
          </a:prstGeom>
          <a:noFill/>
          <a:ln w="635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000" b="1" dirty="0"/>
              <a:t>SMT Constraints </a:t>
            </a:r>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DA775951-3948-5DCE-815C-A4851A11F2E0}"/>
              </a:ext>
            </a:extLst>
          </p:cNvPr>
          <p:cNvPicPr>
            <a:picLocks noChangeAspect="1"/>
          </p:cNvPicPr>
          <p:nvPr/>
        </p:nvPicPr>
        <p:blipFill>
          <a:blip r:embed="rId3"/>
          <a:stretch>
            <a:fillRect/>
          </a:stretch>
        </p:blipFill>
        <p:spPr>
          <a:xfrm>
            <a:off x="996908" y="1199038"/>
            <a:ext cx="1473871" cy="1473871"/>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F325620-2328-F625-87E3-CCCE1B09E6F5}"/>
              </a:ext>
            </a:extLst>
          </p:cNvPr>
          <p:cNvPicPr>
            <a:picLocks noChangeAspect="1"/>
          </p:cNvPicPr>
          <p:nvPr/>
        </p:nvPicPr>
        <p:blipFill>
          <a:blip r:embed="rId4"/>
          <a:stretch>
            <a:fillRect/>
          </a:stretch>
        </p:blipFill>
        <p:spPr>
          <a:xfrm>
            <a:off x="6738940" y="1199037"/>
            <a:ext cx="1473872" cy="1473872"/>
          </a:xfrm>
          <a:prstGeom prst="rect">
            <a:avLst/>
          </a:prstGeom>
        </p:spPr>
      </p:pic>
      <p:sp>
        <p:nvSpPr>
          <p:cNvPr id="2" name="TextBox 1">
            <a:extLst>
              <a:ext uri="{FF2B5EF4-FFF2-40B4-BE49-F238E27FC236}">
                <a16:creationId xmlns:a16="http://schemas.microsoft.com/office/drawing/2014/main" id="{DF211815-9F5F-057C-AF10-6544267E5FF9}"/>
              </a:ext>
            </a:extLst>
          </p:cNvPr>
          <p:cNvSpPr txBox="1"/>
          <p:nvPr/>
        </p:nvSpPr>
        <p:spPr>
          <a:xfrm>
            <a:off x="8576216" y="4871519"/>
            <a:ext cx="567784" cy="276999"/>
          </a:xfrm>
          <a:prstGeom prst="rect">
            <a:avLst/>
          </a:prstGeom>
          <a:noFill/>
        </p:spPr>
        <p:txBody>
          <a:bodyPr wrap="none" rtlCol="0">
            <a:spAutoFit/>
          </a:bodyPr>
          <a:lstStyle/>
          <a:p>
            <a:r>
              <a:rPr lang="en-US" sz="1200" dirty="0"/>
              <a:t>13/34</a:t>
            </a:r>
          </a:p>
        </p:txBody>
      </p:sp>
    </p:spTree>
    <p:extLst>
      <p:ext uri="{BB962C8B-B14F-4D97-AF65-F5344CB8AC3E}">
        <p14:creationId xmlns:p14="http://schemas.microsoft.com/office/powerpoint/2010/main" val="420756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4D515B-8D3B-E1DE-1A61-B8B8950967AA}"/>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Transition Systems</a:t>
            </a:r>
          </a:p>
        </p:txBody>
      </p:sp>
      <p:sp>
        <p:nvSpPr>
          <p:cNvPr id="4" name="Oval 3">
            <a:extLst>
              <a:ext uri="{FF2B5EF4-FFF2-40B4-BE49-F238E27FC236}">
                <a16:creationId xmlns:a16="http://schemas.microsoft.com/office/drawing/2014/main" id="{67132BC0-1DDF-99D5-A31A-F3F47BA4E793}"/>
              </a:ext>
            </a:extLst>
          </p:cNvPr>
          <p:cNvSpPr/>
          <p:nvPr/>
        </p:nvSpPr>
        <p:spPr>
          <a:xfrm>
            <a:off x="285433" y="2574562"/>
            <a:ext cx="1510528" cy="7395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i="1">
                <a:solidFill>
                  <a:schemeClr val="accent1"/>
                </a:solidFill>
              </a:rPr>
              <a:t>pos(0)</a:t>
            </a:r>
            <a:r>
              <a:rPr lang="en-US" sz="1000">
                <a:solidFill>
                  <a:schemeClr val="accent1"/>
                </a:solidFill>
              </a:rPr>
              <a:t> = 0.1</a:t>
            </a:r>
          </a:p>
          <a:p>
            <a:pPr algn="ctr"/>
            <a:r>
              <a:rPr lang="en-US" sz="1000" i="1">
                <a:solidFill>
                  <a:schemeClr val="accent1"/>
                </a:solidFill>
              </a:rPr>
              <a:t>vel(0) </a:t>
            </a:r>
            <a:r>
              <a:rPr lang="en-US" sz="1000">
                <a:solidFill>
                  <a:schemeClr val="accent1"/>
                </a:solidFill>
              </a:rPr>
              <a:t>= 0.02</a:t>
            </a:r>
          </a:p>
          <a:p>
            <a:pPr algn="ctr"/>
            <a:r>
              <a:rPr lang="en-US" sz="1000">
                <a:solidFill>
                  <a:schemeClr val="accent1"/>
                </a:solidFill>
              </a:rPr>
              <a:t>action(0) = 1 </a:t>
            </a:r>
          </a:p>
        </p:txBody>
      </p:sp>
      <p:sp>
        <p:nvSpPr>
          <p:cNvPr id="5" name="Oval 4">
            <a:extLst>
              <a:ext uri="{FF2B5EF4-FFF2-40B4-BE49-F238E27FC236}">
                <a16:creationId xmlns:a16="http://schemas.microsoft.com/office/drawing/2014/main" id="{13437029-088C-E6BB-8E18-E3C200A72ADD}"/>
              </a:ext>
            </a:extLst>
          </p:cNvPr>
          <p:cNvSpPr/>
          <p:nvPr/>
        </p:nvSpPr>
        <p:spPr>
          <a:xfrm>
            <a:off x="2202642" y="2574562"/>
            <a:ext cx="1510529" cy="7395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i="1">
                <a:solidFill>
                  <a:schemeClr val="accent1"/>
                </a:solidFill>
              </a:rPr>
              <a:t>pos(1)</a:t>
            </a:r>
            <a:r>
              <a:rPr lang="en-US" sz="1000">
                <a:solidFill>
                  <a:schemeClr val="accent1"/>
                </a:solidFill>
              </a:rPr>
              <a:t> = 0.2</a:t>
            </a:r>
          </a:p>
          <a:p>
            <a:pPr algn="ctr"/>
            <a:r>
              <a:rPr lang="en-US" sz="1000" i="1">
                <a:solidFill>
                  <a:schemeClr val="accent1"/>
                </a:solidFill>
              </a:rPr>
              <a:t>vel(1) </a:t>
            </a:r>
            <a:r>
              <a:rPr lang="en-US" sz="1000">
                <a:solidFill>
                  <a:schemeClr val="accent1"/>
                </a:solidFill>
              </a:rPr>
              <a:t>= 0.018</a:t>
            </a:r>
          </a:p>
          <a:p>
            <a:pPr algn="ctr"/>
            <a:r>
              <a:rPr lang="en-US" sz="1000">
                <a:solidFill>
                  <a:schemeClr val="accent1"/>
                </a:solidFill>
              </a:rPr>
              <a:t>action(1) = 1  </a:t>
            </a:r>
          </a:p>
        </p:txBody>
      </p:sp>
      <p:sp>
        <p:nvSpPr>
          <p:cNvPr id="6" name="Oval 5">
            <a:extLst>
              <a:ext uri="{FF2B5EF4-FFF2-40B4-BE49-F238E27FC236}">
                <a16:creationId xmlns:a16="http://schemas.microsoft.com/office/drawing/2014/main" id="{4CE28276-747C-5FAA-DBEF-A29E1F17C3EA}"/>
              </a:ext>
            </a:extLst>
          </p:cNvPr>
          <p:cNvSpPr/>
          <p:nvPr/>
        </p:nvSpPr>
        <p:spPr>
          <a:xfrm>
            <a:off x="5357575" y="2571750"/>
            <a:ext cx="1510529" cy="73952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00" i="1">
              <a:solidFill>
                <a:schemeClr val="accent1"/>
              </a:solidFill>
            </a:endParaRPr>
          </a:p>
          <a:p>
            <a:pPr algn="ctr"/>
            <a:r>
              <a:rPr lang="en-US" sz="1000" i="1">
                <a:solidFill>
                  <a:schemeClr val="accent1"/>
                </a:solidFill>
              </a:rPr>
              <a:t>pos(n-1)</a:t>
            </a:r>
            <a:r>
              <a:rPr lang="en-US" sz="1000">
                <a:solidFill>
                  <a:schemeClr val="accent1"/>
                </a:solidFill>
              </a:rPr>
              <a:t> = 0.5</a:t>
            </a:r>
          </a:p>
          <a:p>
            <a:pPr algn="ctr"/>
            <a:r>
              <a:rPr lang="en-US" sz="1000" i="1">
                <a:solidFill>
                  <a:schemeClr val="accent1"/>
                </a:solidFill>
              </a:rPr>
              <a:t>vel(n-1) </a:t>
            </a:r>
            <a:r>
              <a:rPr lang="en-US" sz="1000">
                <a:solidFill>
                  <a:schemeClr val="accent1"/>
                </a:solidFill>
              </a:rPr>
              <a:t>= 0</a:t>
            </a:r>
          </a:p>
          <a:p>
            <a:pPr algn="ctr"/>
            <a:r>
              <a:rPr lang="en-US" sz="1000">
                <a:solidFill>
                  <a:schemeClr val="accent1"/>
                </a:solidFill>
              </a:rPr>
              <a:t>action(n-1) = 1  </a:t>
            </a:r>
          </a:p>
          <a:p>
            <a:pPr algn="ctr"/>
            <a:endParaRPr lang="en-US" sz="1000">
              <a:solidFill>
                <a:schemeClr val="accent1"/>
              </a:solidFill>
            </a:endParaRPr>
          </a:p>
        </p:txBody>
      </p:sp>
      <p:sp>
        <p:nvSpPr>
          <p:cNvPr id="7" name="Oval 6">
            <a:extLst>
              <a:ext uri="{FF2B5EF4-FFF2-40B4-BE49-F238E27FC236}">
                <a16:creationId xmlns:a16="http://schemas.microsoft.com/office/drawing/2014/main" id="{82A53C94-B5D4-7186-EC39-D754DE436DC5}"/>
              </a:ext>
            </a:extLst>
          </p:cNvPr>
          <p:cNvSpPr/>
          <p:nvPr/>
        </p:nvSpPr>
        <p:spPr>
          <a:xfrm>
            <a:off x="7274785" y="2579583"/>
            <a:ext cx="1510527" cy="733942"/>
          </a:xfrm>
          <a:prstGeom prst="ellipse">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000" i="1">
              <a:solidFill>
                <a:schemeClr val="accent1"/>
              </a:solidFill>
            </a:endParaRPr>
          </a:p>
          <a:p>
            <a:pPr algn="ctr"/>
            <a:r>
              <a:rPr lang="en-US" sz="1000" i="1">
                <a:solidFill>
                  <a:schemeClr val="accent1"/>
                </a:solidFill>
              </a:rPr>
              <a:t>pos(n)</a:t>
            </a:r>
            <a:r>
              <a:rPr lang="en-US" sz="1000">
                <a:solidFill>
                  <a:schemeClr val="accent1"/>
                </a:solidFill>
              </a:rPr>
              <a:t> = 0.4</a:t>
            </a:r>
          </a:p>
          <a:p>
            <a:pPr algn="ctr"/>
            <a:r>
              <a:rPr lang="en-US" sz="1000" i="1">
                <a:solidFill>
                  <a:schemeClr val="accent1"/>
                </a:solidFill>
              </a:rPr>
              <a:t>pel(n) </a:t>
            </a:r>
            <a:r>
              <a:rPr lang="en-US" sz="1000">
                <a:solidFill>
                  <a:schemeClr val="accent1"/>
                </a:solidFill>
              </a:rPr>
              <a:t>= -0.01</a:t>
            </a:r>
          </a:p>
          <a:p>
            <a:pPr algn="ctr"/>
            <a:r>
              <a:rPr lang="en-US" sz="1000">
                <a:solidFill>
                  <a:schemeClr val="accent1"/>
                </a:solidFill>
              </a:rPr>
              <a:t>action(n) = 1  </a:t>
            </a:r>
          </a:p>
          <a:p>
            <a:pPr algn="ctr"/>
            <a:endParaRPr lang="en-US" sz="1000">
              <a:solidFill>
                <a:schemeClr val="accent1"/>
              </a:solidFill>
            </a:endParaRPr>
          </a:p>
        </p:txBody>
      </p:sp>
      <p:cxnSp>
        <p:nvCxnSpPr>
          <p:cNvPr id="8" name="Straight Arrow Connector 7">
            <a:extLst>
              <a:ext uri="{FF2B5EF4-FFF2-40B4-BE49-F238E27FC236}">
                <a16:creationId xmlns:a16="http://schemas.microsoft.com/office/drawing/2014/main" id="{96ABC66D-DE6F-00EA-D77C-83F7D014C319}"/>
              </a:ext>
            </a:extLst>
          </p:cNvPr>
          <p:cNvCxnSpPr>
            <a:cxnSpLocks/>
            <a:stCxn id="4" idx="6"/>
            <a:endCxn id="5" idx="2"/>
          </p:cNvCxnSpPr>
          <p:nvPr/>
        </p:nvCxnSpPr>
        <p:spPr>
          <a:xfrm>
            <a:off x="1795961" y="2944326"/>
            <a:ext cx="40668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C5FE9F2-531D-0CEB-0236-24E9FD48E8F0}"/>
              </a:ext>
            </a:extLst>
          </p:cNvPr>
          <p:cNvCxnSpPr>
            <a:cxnSpLocks/>
            <a:stCxn id="5" idx="6"/>
            <a:endCxn id="6" idx="2"/>
          </p:cNvCxnSpPr>
          <p:nvPr/>
        </p:nvCxnSpPr>
        <p:spPr>
          <a:xfrm flipV="1">
            <a:off x="3713171" y="2941511"/>
            <a:ext cx="1644404" cy="281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473DC93-AE18-A623-FFC5-E08C5A1DB101}"/>
              </a:ext>
            </a:extLst>
          </p:cNvPr>
          <p:cNvCxnSpPr>
            <a:cxnSpLocks/>
            <a:stCxn id="6" idx="6"/>
            <a:endCxn id="7" idx="2"/>
          </p:cNvCxnSpPr>
          <p:nvPr/>
        </p:nvCxnSpPr>
        <p:spPr>
          <a:xfrm>
            <a:off x="6868104" y="2941511"/>
            <a:ext cx="406681" cy="504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D6E85A4-01E8-93F4-A029-7B42EE932C1A}"/>
              </a:ext>
            </a:extLst>
          </p:cNvPr>
          <p:cNvSpPr txBox="1"/>
          <p:nvPr/>
        </p:nvSpPr>
        <p:spPr>
          <a:xfrm>
            <a:off x="3604669" y="1716613"/>
            <a:ext cx="1521570" cy="523220"/>
          </a:xfrm>
          <a:prstGeom prst="rect">
            <a:avLst/>
          </a:prstGeom>
          <a:noFill/>
        </p:spPr>
        <p:txBody>
          <a:bodyPr wrap="none" rtlCol="0">
            <a:spAutoFit/>
          </a:bodyPr>
          <a:lstStyle/>
          <a:p>
            <a:r>
              <a:rPr lang="en-US" sz="2800" b="1">
                <a:latin typeface="Andale Mono" panose="020B0509000000000004" pitchFamily="49" charset="0"/>
                <a:cs typeface="Arima Madurai Bold" pitchFamily="2" charset="77"/>
              </a:rPr>
              <a:t>States</a:t>
            </a:r>
          </a:p>
        </p:txBody>
      </p:sp>
      <p:sp>
        <p:nvSpPr>
          <p:cNvPr id="36" name="TextBox 35">
            <a:extLst>
              <a:ext uri="{FF2B5EF4-FFF2-40B4-BE49-F238E27FC236}">
                <a16:creationId xmlns:a16="http://schemas.microsoft.com/office/drawing/2014/main" id="{53793111-F162-1612-2B17-57279A52E667}"/>
              </a:ext>
            </a:extLst>
          </p:cNvPr>
          <p:cNvSpPr txBox="1"/>
          <p:nvPr/>
        </p:nvSpPr>
        <p:spPr>
          <a:xfrm>
            <a:off x="3217544" y="1697691"/>
            <a:ext cx="2635658" cy="523220"/>
          </a:xfrm>
          <a:prstGeom prst="rect">
            <a:avLst/>
          </a:prstGeom>
          <a:noFill/>
        </p:spPr>
        <p:txBody>
          <a:bodyPr wrap="none" rtlCol="0">
            <a:spAutoFit/>
          </a:bodyPr>
          <a:lstStyle/>
          <a:p>
            <a:r>
              <a:rPr lang="en-US" sz="2800" b="1">
                <a:latin typeface="Andale Mono" panose="020B0509000000000004" pitchFamily="49" charset="0"/>
                <a:cs typeface="Arima Madurai Bold" pitchFamily="2" charset="77"/>
              </a:rPr>
              <a:t>Transitions</a:t>
            </a:r>
          </a:p>
        </p:txBody>
      </p:sp>
      <p:sp>
        <p:nvSpPr>
          <p:cNvPr id="37" name="Down Arrow 36">
            <a:extLst>
              <a:ext uri="{FF2B5EF4-FFF2-40B4-BE49-F238E27FC236}">
                <a16:creationId xmlns:a16="http://schemas.microsoft.com/office/drawing/2014/main" id="{6E046497-CCB1-9124-D350-54111AA0758D}"/>
              </a:ext>
            </a:extLst>
          </p:cNvPr>
          <p:cNvSpPr/>
          <p:nvPr/>
        </p:nvSpPr>
        <p:spPr>
          <a:xfrm>
            <a:off x="939659" y="2008215"/>
            <a:ext cx="202077" cy="5174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A2A14FD7-56D7-D3C0-A514-42772994ED35}"/>
              </a:ext>
            </a:extLst>
          </p:cNvPr>
          <p:cNvSpPr txBox="1"/>
          <p:nvPr/>
        </p:nvSpPr>
        <p:spPr>
          <a:xfrm>
            <a:off x="0" y="1559191"/>
            <a:ext cx="2242922" cy="400110"/>
          </a:xfrm>
          <a:prstGeom prst="rect">
            <a:avLst/>
          </a:prstGeom>
          <a:noFill/>
        </p:spPr>
        <p:txBody>
          <a:bodyPr wrap="none" rtlCol="0">
            <a:spAutoFit/>
          </a:bodyPr>
          <a:lstStyle/>
          <a:p>
            <a:r>
              <a:rPr lang="en-US" sz="2000" b="1">
                <a:latin typeface="Andale Mono" panose="020B0509000000000004" pitchFamily="49" charset="0"/>
                <a:cs typeface="Arima Madurai Bold" pitchFamily="2" charset="77"/>
              </a:rPr>
              <a:t>Initial state</a:t>
            </a:r>
          </a:p>
        </p:txBody>
      </p:sp>
      <p:sp>
        <p:nvSpPr>
          <p:cNvPr id="41" name="TextBox 40">
            <a:extLst>
              <a:ext uri="{FF2B5EF4-FFF2-40B4-BE49-F238E27FC236}">
                <a16:creationId xmlns:a16="http://schemas.microsoft.com/office/drawing/2014/main" id="{73A0833C-74D0-AA27-186E-DB66119F5637}"/>
              </a:ext>
            </a:extLst>
          </p:cNvPr>
          <p:cNvSpPr txBox="1"/>
          <p:nvPr/>
        </p:nvSpPr>
        <p:spPr>
          <a:xfrm>
            <a:off x="258037" y="3559210"/>
            <a:ext cx="1447832" cy="338554"/>
          </a:xfrm>
          <a:prstGeom prst="rect">
            <a:avLst/>
          </a:prstGeom>
          <a:noFill/>
        </p:spPr>
        <p:txBody>
          <a:bodyPr wrap="none" rtlCol="0">
            <a:spAutoFit/>
          </a:bodyPr>
          <a:lstStyle/>
          <a:p>
            <a:r>
              <a:rPr lang="en-US" sz="1600" b="1">
                <a:latin typeface="Andale Mono" panose="020B0509000000000004" pitchFamily="49" charset="0"/>
                <a:cs typeface="Arima Madurai Bold" pitchFamily="2" charset="77"/>
              </a:rPr>
              <a:t>‘Not done’</a:t>
            </a:r>
          </a:p>
        </p:txBody>
      </p:sp>
      <p:sp>
        <p:nvSpPr>
          <p:cNvPr id="42" name="TextBox 41">
            <a:extLst>
              <a:ext uri="{FF2B5EF4-FFF2-40B4-BE49-F238E27FC236}">
                <a16:creationId xmlns:a16="http://schemas.microsoft.com/office/drawing/2014/main" id="{768FB1C3-19B2-E11F-6085-97F17D2BD847}"/>
              </a:ext>
            </a:extLst>
          </p:cNvPr>
          <p:cNvSpPr txBox="1"/>
          <p:nvPr/>
        </p:nvSpPr>
        <p:spPr>
          <a:xfrm>
            <a:off x="7277212" y="3563772"/>
            <a:ext cx="1827744" cy="338554"/>
          </a:xfrm>
          <a:prstGeom prst="rect">
            <a:avLst/>
          </a:prstGeom>
          <a:noFill/>
        </p:spPr>
        <p:txBody>
          <a:bodyPr wrap="none" rtlCol="0">
            <a:spAutoFit/>
          </a:bodyPr>
          <a:lstStyle/>
          <a:p>
            <a:r>
              <a:rPr lang="en-US" sz="1600" b="1">
                <a:latin typeface="Andale Mono" panose="020B0509000000000004" pitchFamily="49" charset="0"/>
                <a:cs typeface="Arima Madurai Bold" pitchFamily="2" charset="77"/>
              </a:rPr>
              <a:t>‘Done failed’</a:t>
            </a:r>
          </a:p>
        </p:txBody>
      </p:sp>
      <p:sp>
        <p:nvSpPr>
          <p:cNvPr id="43" name="TextBox 42">
            <a:extLst>
              <a:ext uri="{FF2B5EF4-FFF2-40B4-BE49-F238E27FC236}">
                <a16:creationId xmlns:a16="http://schemas.microsoft.com/office/drawing/2014/main" id="{DB3B8D66-8DB7-E4E3-4DBA-D15698767EED}"/>
              </a:ext>
            </a:extLst>
          </p:cNvPr>
          <p:cNvSpPr txBox="1"/>
          <p:nvPr/>
        </p:nvSpPr>
        <p:spPr>
          <a:xfrm>
            <a:off x="5388923" y="3563772"/>
            <a:ext cx="1447832" cy="338554"/>
          </a:xfrm>
          <a:prstGeom prst="rect">
            <a:avLst/>
          </a:prstGeom>
          <a:noFill/>
        </p:spPr>
        <p:txBody>
          <a:bodyPr wrap="none" rtlCol="0">
            <a:spAutoFit/>
          </a:bodyPr>
          <a:lstStyle/>
          <a:p>
            <a:r>
              <a:rPr lang="en-US" sz="1600" b="1">
                <a:latin typeface="Andale Mono" panose="020B0509000000000004" pitchFamily="49" charset="0"/>
                <a:cs typeface="Arima Madurai Bold" pitchFamily="2" charset="77"/>
              </a:rPr>
              <a:t>‘Not done’</a:t>
            </a:r>
          </a:p>
        </p:txBody>
      </p:sp>
      <p:sp>
        <p:nvSpPr>
          <p:cNvPr id="44" name="TextBox 43">
            <a:extLst>
              <a:ext uri="{FF2B5EF4-FFF2-40B4-BE49-F238E27FC236}">
                <a16:creationId xmlns:a16="http://schemas.microsoft.com/office/drawing/2014/main" id="{44B5A66C-1FE5-F924-1356-870B9B5E9BE8}"/>
              </a:ext>
            </a:extLst>
          </p:cNvPr>
          <p:cNvSpPr txBox="1"/>
          <p:nvPr/>
        </p:nvSpPr>
        <p:spPr>
          <a:xfrm>
            <a:off x="2265339" y="3580686"/>
            <a:ext cx="1447832" cy="338554"/>
          </a:xfrm>
          <a:prstGeom prst="rect">
            <a:avLst/>
          </a:prstGeom>
          <a:noFill/>
        </p:spPr>
        <p:txBody>
          <a:bodyPr wrap="none" rtlCol="0">
            <a:spAutoFit/>
          </a:bodyPr>
          <a:lstStyle/>
          <a:p>
            <a:r>
              <a:rPr lang="en-US" sz="1600" b="1">
                <a:latin typeface="Andale Mono" panose="020B0509000000000004" pitchFamily="49" charset="0"/>
                <a:cs typeface="Arima Madurai Bold" pitchFamily="2" charset="77"/>
              </a:rPr>
              <a:t>‘Not done’</a:t>
            </a:r>
          </a:p>
        </p:txBody>
      </p:sp>
      <p:sp>
        <p:nvSpPr>
          <p:cNvPr id="45" name="TextBox 44">
            <a:extLst>
              <a:ext uri="{FF2B5EF4-FFF2-40B4-BE49-F238E27FC236}">
                <a16:creationId xmlns:a16="http://schemas.microsoft.com/office/drawing/2014/main" id="{291C6075-84D7-672D-2CE1-C8553FFDE325}"/>
              </a:ext>
            </a:extLst>
          </p:cNvPr>
          <p:cNvSpPr txBox="1"/>
          <p:nvPr/>
        </p:nvSpPr>
        <p:spPr>
          <a:xfrm>
            <a:off x="2589726" y="1687648"/>
            <a:ext cx="3964547" cy="523220"/>
          </a:xfrm>
          <a:prstGeom prst="rect">
            <a:avLst/>
          </a:prstGeom>
          <a:noFill/>
        </p:spPr>
        <p:txBody>
          <a:bodyPr wrap="none" rtlCol="0">
            <a:spAutoFit/>
          </a:bodyPr>
          <a:lstStyle/>
          <a:p>
            <a:r>
              <a:rPr lang="en-US" sz="2800" b="1">
                <a:latin typeface="Andale Mono" panose="020B0509000000000004" pitchFamily="49" charset="0"/>
                <a:cs typeface="Arima Madurai Bold" pitchFamily="2" charset="77"/>
              </a:rPr>
              <a:t>Labeling Function</a:t>
            </a:r>
          </a:p>
        </p:txBody>
      </p:sp>
      <p:sp>
        <p:nvSpPr>
          <p:cNvPr id="46" name="Rounded Rectangle 45">
            <a:extLst>
              <a:ext uri="{FF2B5EF4-FFF2-40B4-BE49-F238E27FC236}">
                <a16:creationId xmlns:a16="http://schemas.microsoft.com/office/drawing/2014/main" id="{DE88411F-072A-C648-5CF7-150BC3474BBA}"/>
              </a:ext>
            </a:extLst>
          </p:cNvPr>
          <p:cNvSpPr/>
          <p:nvPr/>
        </p:nvSpPr>
        <p:spPr>
          <a:xfrm>
            <a:off x="86538" y="2535219"/>
            <a:ext cx="8897669" cy="812581"/>
          </a:xfrm>
          <a:prstGeom prst="roundRect">
            <a:avLst/>
          </a:prstGeom>
          <a:solidFill>
            <a:schemeClr val="accent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3AD0B42-8311-97E5-6B35-4B49FB573AFB}"/>
              </a:ext>
            </a:extLst>
          </p:cNvPr>
          <p:cNvSpPr txBox="1"/>
          <p:nvPr/>
        </p:nvSpPr>
        <p:spPr>
          <a:xfrm>
            <a:off x="3780761" y="1696312"/>
            <a:ext cx="1075936" cy="523220"/>
          </a:xfrm>
          <a:prstGeom prst="rect">
            <a:avLst/>
          </a:prstGeom>
          <a:noFill/>
        </p:spPr>
        <p:txBody>
          <a:bodyPr wrap="none" rtlCol="0">
            <a:spAutoFit/>
          </a:bodyPr>
          <a:lstStyle/>
          <a:p>
            <a:r>
              <a:rPr lang="en-US" sz="2800" b="1">
                <a:latin typeface="Andale Mono" panose="020B0509000000000004" pitchFamily="49" charset="0"/>
                <a:cs typeface="Arima Madurai Bold" pitchFamily="2" charset="77"/>
              </a:rPr>
              <a:t>Path</a:t>
            </a:r>
          </a:p>
        </p:txBody>
      </p:sp>
      <p:sp>
        <p:nvSpPr>
          <p:cNvPr id="49" name="Rounded Rectangle 48">
            <a:extLst>
              <a:ext uri="{FF2B5EF4-FFF2-40B4-BE49-F238E27FC236}">
                <a16:creationId xmlns:a16="http://schemas.microsoft.com/office/drawing/2014/main" id="{599DE3DD-305A-1EB7-6C68-F3B8E7986567}"/>
              </a:ext>
            </a:extLst>
          </p:cNvPr>
          <p:cNvSpPr/>
          <p:nvPr/>
        </p:nvSpPr>
        <p:spPr>
          <a:xfrm>
            <a:off x="123163" y="3580686"/>
            <a:ext cx="8897669" cy="315322"/>
          </a:xfrm>
          <a:prstGeom prst="roundRect">
            <a:avLst/>
          </a:prstGeom>
          <a:solidFill>
            <a:schemeClr val="accent1">
              <a:alpha val="0"/>
            </a:schemeClr>
          </a:solidFill>
          <a:ln w="38100">
            <a:solidFill>
              <a:srgbClr val="0750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7B05E124-B679-149D-67B9-AC23601DBF88}"/>
              </a:ext>
            </a:extLst>
          </p:cNvPr>
          <p:cNvCxnSpPr>
            <a:cxnSpLocks/>
          </p:cNvCxnSpPr>
          <p:nvPr/>
        </p:nvCxnSpPr>
        <p:spPr>
          <a:xfrm>
            <a:off x="1705869" y="3749963"/>
            <a:ext cx="40668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85F7B4-2460-A773-C81D-3C5916ACD84D}"/>
              </a:ext>
            </a:extLst>
          </p:cNvPr>
          <p:cNvCxnSpPr>
            <a:cxnSpLocks/>
          </p:cNvCxnSpPr>
          <p:nvPr/>
        </p:nvCxnSpPr>
        <p:spPr>
          <a:xfrm flipV="1">
            <a:off x="3713171" y="3755457"/>
            <a:ext cx="1644404" cy="2815"/>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0451986-33C5-294B-A7CA-C6964FDD97EF}"/>
              </a:ext>
            </a:extLst>
          </p:cNvPr>
          <p:cNvCxnSpPr>
            <a:cxnSpLocks/>
          </p:cNvCxnSpPr>
          <p:nvPr/>
        </p:nvCxnSpPr>
        <p:spPr>
          <a:xfrm>
            <a:off x="6868104" y="3764186"/>
            <a:ext cx="406681"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600BACA-FC16-850E-130B-9D052F7E1E55}"/>
              </a:ext>
            </a:extLst>
          </p:cNvPr>
          <p:cNvSpPr txBox="1"/>
          <p:nvPr/>
        </p:nvSpPr>
        <p:spPr>
          <a:xfrm>
            <a:off x="3665651" y="1682768"/>
            <a:ext cx="1298753" cy="523220"/>
          </a:xfrm>
          <a:prstGeom prst="rect">
            <a:avLst/>
          </a:prstGeom>
          <a:noFill/>
        </p:spPr>
        <p:txBody>
          <a:bodyPr wrap="none" rtlCol="0">
            <a:spAutoFit/>
          </a:bodyPr>
          <a:lstStyle/>
          <a:p>
            <a:r>
              <a:rPr lang="en-US" sz="2800" b="1">
                <a:latin typeface="Andale Mono" panose="020B0509000000000004" pitchFamily="49" charset="0"/>
                <a:cs typeface="Arima Madurai Bold" pitchFamily="2" charset="77"/>
              </a:rPr>
              <a:t>Trace</a:t>
            </a:r>
          </a:p>
        </p:txBody>
      </p:sp>
      <p:sp>
        <p:nvSpPr>
          <p:cNvPr id="2" name="TextBox 1">
            <a:extLst>
              <a:ext uri="{FF2B5EF4-FFF2-40B4-BE49-F238E27FC236}">
                <a16:creationId xmlns:a16="http://schemas.microsoft.com/office/drawing/2014/main" id="{378E4E07-09D5-2380-3D2E-2DCEBD40DDB0}"/>
              </a:ext>
            </a:extLst>
          </p:cNvPr>
          <p:cNvSpPr txBox="1"/>
          <p:nvPr/>
        </p:nvSpPr>
        <p:spPr>
          <a:xfrm>
            <a:off x="8582655" y="4871519"/>
            <a:ext cx="567784" cy="276999"/>
          </a:xfrm>
          <a:prstGeom prst="rect">
            <a:avLst/>
          </a:prstGeom>
          <a:noFill/>
        </p:spPr>
        <p:txBody>
          <a:bodyPr wrap="none" rtlCol="0">
            <a:spAutoFit/>
          </a:bodyPr>
          <a:lstStyle/>
          <a:p>
            <a:r>
              <a:rPr lang="en-US" sz="1200" dirty="0"/>
              <a:t>14/34</a:t>
            </a:r>
          </a:p>
        </p:txBody>
      </p:sp>
    </p:spTree>
    <p:extLst>
      <p:ext uri="{BB962C8B-B14F-4D97-AF65-F5344CB8AC3E}">
        <p14:creationId xmlns:p14="http://schemas.microsoft.com/office/powerpoint/2010/main" val="43684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6"/>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7"/>
                                        </p:tgtEl>
                                        <p:attrNameLst>
                                          <p:attrName>style.visibility</p:attrName>
                                        </p:attrNameLst>
                                      </p:cBhvr>
                                      <p:to>
                                        <p:strVal val="hidden"/>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45"/>
                                        </p:tgtEl>
                                        <p:attrNameLst>
                                          <p:attrName>style.visibility</p:attrName>
                                        </p:attrNameLst>
                                      </p:cBhvr>
                                      <p:to>
                                        <p:strVal val="hidden"/>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46"/>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nodeType="after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nodeType="afterEffect">
                                  <p:stCondLst>
                                    <p:cond delay="0"/>
                                  </p:stCondLst>
                                  <p:childTnLst>
                                    <p:set>
                                      <p:cBhvr>
                                        <p:cTn id="77" dur="1" fill="hold">
                                          <p:stCondLst>
                                            <p:cond delay="0"/>
                                          </p:stCondLst>
                                        </p:cTn>
                                        <p:tgtEl>
                                          <p:spTgt spid="56"/>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6"/>
                                        </p:tgtEl>
                                        <p:attrNameLst>
                                          <p:attrName>style.visibility</p:attrName>
                                        </p:attrNameLst>
                                      </p:cBhvr>
                                      <p:to>
                                        <p:strVal val="hidden"/>
                                      </p:to>
                                    </p:set>
                                  </p:childTnLst>
                                </p:cTn>
                              </p:par>
                            </p:childTnLst>
                          </p:cTn>
                        </p:par>
                        <p:par>
                          <p:cTn id="87" fill="hold">
                            <p:stCondLst>
                              <p:cond delay="0"/>
                            </p:stCondLst>
                            <p:childTnLst>
                              <p:par>
                                <p:cTn id="88" presetID="1" presetClass="entr" presetSubtype="0" fill="hold" grpId="0" nodeType="afterEffect">
                                  <p:stCondLst>
                                    <p:cond delay="0"/>
                                  </p:stCondLst>
                                  <p:childTnLst>
                                    <p:set>
                                      <p:cBhvr>
                                        <p:cTn id="89" dur="1" fill="hold">
                                          <p:stCondLst>
                                            <p:cond delay="0"/>
                                          </p:stCondLst>
                                        </p:cTn>
                                        <p:tgtEl>
                                          <p:spTgt spid="49"/>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3" grpId="0"/>
      <p:bldP spid="33" grpId="1"/>
      <p:bldP spid="36" grpId="0"/>
      <p:bldP spid="36" grpId="1"/>
      <p:bldP spid="37" grpId="0" animBg="1"/>
      <p:bldP spid="37" grpId="1" animBg="1"/>
      <p:bldP spid="38" grpId="0"/>
      <p:bldP spid="38" grpId="1"/>
      <p:bldP spid="41" grpId="0"/>
      <p:bldP spid="42" grpId="0"/>
      <p:bldP spid="43" grpId="0"/>
      <p:bldP spid="44" grpId="0"/>
      <p:bldP spid="45" grpId="0"/>
      <p:bldP spid="45" grpId="1"/>
      <p:bldP spid="46" grpId="0" animBg="1"/>
      <p:bldP spid="46" grpId="1" animBg="1"/>
      <p:bldP spid="48" grpId="0"/>
      <p:bldP spid="48" grpId="1"/>
      <p:bldP spid="49" grpId="0" animBg="1"/>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14652E-4762-92E7-83B1-E7C5885E7016}"/>
              </a:ext>
            </a:extLst>
          </p:cNvPr>
          <p:cNvSpPr>
            <a:spLocks noGrp="1"/>
          </p:cNvSpPr>
          <p:nvPr>
            <p:ph type="body" idx="1"/>
          </p:nvPr>
        </p:nvSpPr>
        <p:spPr>
          <a:xfrm>
            <a:off x="719999" y="1282074"/>
            <a:ext cx="8322961" cy="3759755"/>
          </a:xfrm>
        </p:spPr>
        <p:txBody>
          <a:bodyPr anchor="t"/>
          <a:lstStyle/>
          <a:p>
            <a:pPr>
              <a:lnSpc>
                <a:spcPct val="150000"/>
              </a:lnSpc>
              <a:buFont typeface="Arial" panose="020B0604020202020204" pitchFamily="34" charset="0"/>
              <a:buChar char="•"/>
            </a:pPr>
            <a:r>
              <a:rPr lang="en-US" sz="1600" b="1" dirty="0">
                <a:solidFill>
                  <a:schemeClr val="accent1"/>
                </a:solidFill>
                <a:latin typeface="+mn-lt"/>
              </a:rPr>
              <a:t>AC1:  </a:t>
            </a:r>
          </a:p>
          <a:p>
            <a:pPr lvl="1">
              <a:lnSpc>
                <a:spcPct val="150000"/>
              </a:lnSpc>
              <a:buFont typeface="Arial" panose="020B0604020202020204" pitchFamily="34" charset="0"/>
              <a:buChar char="•"/>
            </a:pPr>
            <a:r>
              <a:rPr lang="en-US" sz="1400" dirty="0">
                <a:solidFill>
                  <a:schemeClr val="accent1"/>
                </a:solidFill>
                <a:latin typeface="+mn-lt"/>
              </a:rPr>
              <a:t>There exists a trace where the effect does not occur until the cause happens.</a:t>
            </a:r>
          </a:p>
          <a:p>
            <a:pPr lvl="1">
              <a:lnSpc>
                <a:spcPct val="150000"/>
              </a:lnSpc>
              <a:buFont typeface="Arial" panose="020B0604020202020204" pitchFamily="34" charset="0"/>
              <a:buChar char="•"/>
            </a:pPr>
            <a:endParaRPr lang="en-US" sz="1400" dirty="0">
              <a:solidFill>
                <a:schemeClr val="accent1"/>
              </a:solidFill>
              <a:latin typeface="+mn-lt"/>
            </a:endParaRPr>
          </a:p>
          <a:p>
            <a:pPr>
              <a:lnSpc>
                <a:spcPct val="150000"/>
              </a:lnSpc>
              <a:buFont typeface="Arial" panose="020B0604020202020204" pitchFamily="34" charset="0"/>
              <a:buChar char="•"/>
            </a:pPr>
            <a:r>
              <a:rPr lang="en-US" sz="1600" b="1" dirty="0">
                <a:solidFill>
                  <a:schemeClr val="accent1"/>
                </a:solidFill>
                <a:latin typeface="+mn-lt"/>
              </a:rPr>
              <a:t>AC2</a:t>
            </a:r>
            <a:r>
              <a:rPr lang="en-US" sz="1600" b="1" dirty="0">
                <a:solidFill>
                  <a:schemeClr val="accent1"/>
                </a:solidFill>
                <a:latin typeface="+mn-lt"/>
                <a:sym typeface="Wingdings" pitchFamily="2" charset="2"/>
              </a:rPr>
              <a:t>(a):</a:t>
            </a:r>
          </a:p>
          <a:p>
            <a:pPr lvl="1">
              <a:lnSpc>
                <a:spcPct val="150000"/>
              </a:lnSpc>
              <a:buFont typeface="Arial" panose="020B0604020202020204" pitchFamily="34" charset="0"/>
              <a:buChar char="•"/>
            </a:pPr>
            <a:r>
              <a:rPr lang="en-US" sz="1400" dirty="0">
                <a:solidFill>
                  <a:schemeClr val="accent1"/>
                </a:solidFill>
                <a:latin typeface="+mn-lt"/>
                <a:sym typeface="Wingdings" pitchFamily="2" charset="2"/>
              </a:rPr>
              <a:t>There exists a trace where the cause and effect are not happening, while the trace we find here and in AC1 are either not equivalent in the causal path or unrelated variables.</a:t>
            </a:r>
          </a:p>
          <a:p>
            <a:pPr lvl="1">
              <a:lnSpc>
                <a:spcPct val="150000"/>
              </a:lnSpc>
              <a:buFont typeface="Arial" panose="020B0604020202020204" pitchFamily="34" charset="0"/>
              <a:buChar char="•"/>
            </a:pPr>
            <a:endParaRPr lang="en-US" sz="1400" dirty="0">
              <a:solidFill>
                <a:schemeClr val="accent1"/>
              </a:solidFill>
              <a:latin typeface="+mn-lt"/>
              <a:sym typeface="Wingdings" pitchFamily="2" charset="2"/>
            </a:endParaRPr>
          </a:p>
          <a:p>
            <a:pPr>
              <a:lnSpc>
                <a:spcPct val="150000"/>
              </a:lnSpc>
              <a:buFont typeface="Arial" panose="020B0604020202020204" pitchFamily="34" charset="0"/>
              <a:buChar char="•"/>
            </a:pPr>
            <a:r>
              <a:rPr lang="en-US" sz="1600" b="1" dirty="0">
                <a:solidFill>
                  <a:schemeClr val="accent1"/>
                </a:solidFill>
                <a:latin typeface="+mn-lt"/>
                <a:sym typeface="Wingdings" pitchFamily="2" charset="2"/>
              </a:rPr>
              <a:t>AC2(b):</a:t>
            </a:r>
            <a:endParaRPr lang="en-US" sz="1400" dirty="0"/>
          </a:p>
          <a:p>
            <a:pPr lvl="1">
              <a:lnSpc>
                <a:spcPct val="150000"/>
              </a:lnSpc>
              <a:buFont typeface="Arial" panose="020B0604020202020204" pitchFamily="34" charset="0"/>
              <a:buChar char="•"/>
            </a:pPr>
            <a:r>
              <a:rPr lang="en-US" sz="1400" dirty="0">
                <a:solidFill>
                  <a:schemeClr val="accent1"/>
                </a:solidFill>
                <a:latin typeface="+mn-lt"/>
                <a:sym typeface="Wingdings" pitchFamily="2" charset="2"/>
              </a:rPr>
              <a:t>For all traces where the cause happens and the causal path remains in its actual context, even if we change the unrelated variables, we will eventually see the effect.</a:t>
            </a:r>
          </a:p>
          <a:p>
            <a:pPr>
              <a:lnSpc>
                <a:spcPct val="150000"/>
              </a:lnSpc>
              <a:buFont typeface="Arial" panose="020B0604020202020204" pitchFamily="34" charset="0"/>
              <a:buChar char="•"/>
            </a:pPr>
            <a:endParaRPr lang="en-US" sz="1600" b="1" dirty="0">
              <a:solidFill>
                <a:schemeClr val="accent1"/>
              </a:solidFill>
              <a:latin typeface="+mn-lt"/>
              <a:sym typeface="Wingdings" pitchFamily="2" charset="2"/>
            </a:endParaRPr>
          </a:p>
          <a:p>
            <a:pPr>
              <a:lnSpc>
                <a:spcPct val="150000"/>
              </a:lnSpc>
              <a:buFont typeface="Arial" panose="020B0604020202020204" pitchFamily="34" charset="0"/>
              <a:buChar char="•"/>
            </a:pPr>
            <a:r>
              <a:rPr lang="en-US" sz="1600" b="1" dirty="0">
                <a:solidFill>
                  <a:schemeClr val="accent1"/>
                </a:solidFill>
                <a:latin typeface="+mn-lt"/>
                <a:sym typeface="Wingdings" pitchFamily="2" charset="2"/>
              </a:rPr>
              <a:t>AC2(b):</a:t>
            </a:r>
            <a:endParaRPr lang="en-US" sz="1400" dirty="0"/>
          </a:p>
          <a:p>
            <a:pPr>
              <a:buFont typeface="Arial" panose="020B0604020202020204" pitchFamily="34" charset="0"/>
              <a:buChar char="•"/>
            </a:pPr>
            <a:endParaRPr lang="en-US" sz="1400"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93261D97-8129-0921-6F91-7690FA4A95EB}"/>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SMT Constraints</a:t>
            </a:r>
          </a:p>
        </p:txBody>
      </p:sp>
      <p:pic>
        <p:nvPicPr>
          <p:cNvPr id="6" name="Picture 5">
            <a:extLst>
              <a:ext uri="{FF2B5EF4-FFF2-40B4-BE49-F238E27FC236}">
                <a16:creationId xmlns:a16="http://schemas.microsoft.com/office/drawing/2014/main" id="{982949CE-38E2-FE4B-244C-7705E3BF2F41}"/>
              </a:ext>
            </a:extLst>
          </p:cNvPr>
          <p:cNvPicPr>
            <a:picLocks noChangeAspect="1"/>
          </p:cNvPicPr>
          <p:nvPr/>
        </p:nvPicPr>
        <p:blipFill>
          <a:blip r:embed="rId3"/>
          <a:stretch>
            <a:fillRect/>
          </a:stretch>
        </p:blipFill>
        <p:spPr>
          <a:xfrm>
            <a:off x="2063085" y="1435020"/>
            <a:ext cx="3653810" cy="324129"/>
          </a:xfrm>
          <a:prstGeom prst="rect">
            <a:avLst/>
          </a:prstGeom>
        </p:spPr>
      </p:pic>
      <p:pic>
        <p:nvPicPr>
          <p:cNvPr id="7" name="Picture 6">
            <a:extLst>
              <a:ext uri="{FF2B5EF4-FFF2-40B4-BE49-F238E27FC236}">
                <a16:creationId xmlns:a16="http://schemas.microsoft.com/office/drawing/2014/main" id="{DC3AF548-58A0-E963-1E0E-4291C4CCFD46}"/>
              </a:ext>
            </a:extLst>
          </p:cNvPr>
          <p:cNvPicPr>
            <a:picLocks noChangeAspect="1"/>
          </p:cNvPicPr>
          <p:nvPr/>
        </p:nvPicPr>
        <p:blipFill>
          <a:blip r:embed="rId4"/>
          <a:stretch>
            <a:fillRect/>
          </a:stretch>
        </p:blipFill>
        <p:spPr>
          <a:xfrm>
            <a:off x="2063085" y="3722941"/>
            <a:ext cx="6702020" cy="353395"/>
          </a:xfrm>
          <a:prstGeom prst="rect">
            <a:avLst/>
          </a:prstGeom>
        </p:spPr>
      </p:pic>
      <p:pic>
        <p:nvPicPr>
          <p:cNvPr id="8" name="Picture 7">
            <a:extLst>
              <a:ext uri="{FF2B5EF4-FFF2-40B4-BE49-F238E27FC236}">
                <a16:creationId xmlns:a16="http://schemas.microsoft.com/office/drawing/2014/main" id="{44FF084B-2BFD-0D17-A880-CD228BE6D017}"/>
              </a:ext>
            </a:extLst>
          </p:cNvPr>
          <p:cNvPicPr>
            <a:picLocks noChangeAspect="1"/>
          </p:cNvPicPr>
          <p:nvPr/>
        </p:nvPicPr>
        <p:blipFill>
          <a:blip r:embed="rId5"/>
          <a:stretch>
            <a:fillRect/>
          </a:stretch>
        </p:blipFill>
        <p:spPr>
          <a:xfrm>
            <a:off x="2063085" y="2404053"/>
            <a:ext cx="6907256" cy="353395"/>
          </a:xfrm>
          <a:prstGeom prst="rect">
            <a:avLst/>
          </a:prstGeom>
        </p:spPr>
      </p:pic>
      <p:sp>
        <p:nvSpPr>
          <p:cNvPr id="4" name="TextBox 3">
            <a:extLst>
              <a:ext uri="{FF2B5EF4-FFF2-40B4-BE49-F238E27FC236}">
                <a16:creationId xmlns:a16="http://schemas.microsoft.com/office/drawing/2014/main" id="{236107DF-E198-8BDF-3E98-D7506DB3CE36}"/>
              </a:ext>
            </a:extLst>
          </p:cNvPr>
          <p:cNvSpPr txBox="1"/>
          <p:nvPr/>
        </p:nvSpPr>
        <p:spPr>
          <a:xfrm>
            <a:off x="8576216" y="4871519"/>
            <a:ext cx="567784" cy="276999"/>
          </a:xfrm>
          <a:prstGeom prst="rect">
            <a:avLst/>
          </a:prstGeom>
          <a:noFill/>
        </p:spPr>
        <p:txBody>
          <a:bodyPr wrap="none" rtlCol="0">
            <a:spAutoFit/>
          </a:bodyPr>
          <a:lstStyle/>
          <a:p>
            <a:r>
              <a:rPr lang="en-US" sz="1200" dirty="0"/>
              <a:t>15/34</a:t>
            </a:r>
          </a:p>
        </p:txBody>
      </p:sp>
      <p:sp>
        <p:nvSpPr>
          <p:cNvPr id="5" name="Rectangle 4">
            <a:extLst>
              <a:ext uri="{FF2B5EF4-FFF2-40B4-BE49-F238E27FC236}">
                <a16:creationId xmlns:a16="http://schemas.microsoft.com/office/drawing/2014/main" id="{2CFC45C9-03B6-11C4-F8BB-AAB75A514766}"/>
              </a:ext>
            </a:extLst>
          </p:cNvPr>
          <p:cNvSpPr/>
          <p:nvPr/>
        </p:nvSpPr>
        <p:spPr>
          <a:xfrm>
            <a:off x="1948357" y="1391213"/>
            <a:ext cx="464948" cy="353396"/>
          </a:xfrm>
          <a:prstGeom prst="rect">
            <a:avLst/>
          </a:prstGeom>
          <a:solidFill>
            <a:srgbClr val="EAD916">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D88A55-AB63-FBB1-50B6-126B4AB6E75E}"/>
              </a:ext>
            </a:extLst>
          </p:cNvPr>
          <p:cNvSpPr/>
          <p:nvPr/>
        </p:nvSpPr>
        <p:spPr>
          <a:xfrm>
            <a:off x="1990466" y="2371246"/>
            <a:ext cx="464948" cy="353396"/>
          </a:xfrm>
          <a:prstGeom prst="rect">
            <a:avLst/>
          </a:prstGeom>
          <a:solidFill>
            <a:srgbClr val="EAD916">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7FDB068-9BBC-F834-4EE3-A3B20856BA51}"/>
              </a:ext>
            </a:extLst>
          </p:cNvPr>
          <p:cNvSpPr/>
          <p:nvPr/>
        </p:nvSpPr>
        <p:spPr>
          <a:xfrm>
            <a:off x="1990421" y="3690135"/>
            <a:ext cx="464948" cy="353396"/>
          </a:xfrm>
          <a:prstGeom prst="rect">
            <a:avLst/>
          </a:prstGeom>
          <a:solidFill>
            <a:srgbClr val="EAD916">
              <a:alpha val="4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38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EB0C5-551B-58EE-1D0D-08FE7E8C0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367AA-CD11-FB5B-CA62-0266E27BCC56}"/>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Motivation</a:t>
            </a:r>
          </a:p>
        </p:txBody>
      </p:sp>
      <p:sp>
        <p:nvSpPr>
          <p:cNvPr id="18" name="TextBox 17">
            <a:extLst>
              <a:ext uri="{FF2B5EF4-FFF2-40B4-BE49-F238E27FC236}">
                <a16:creationId xmlns:a16="http://schemas.microsoft.com/office/drawing/2014/main" id="{5398401F-1F0E-E6EC-3052-AA07C39535E7}"/>
              </a:ext>
            </a:extLst>
          </p:cNvPr>
          <p:cNvSpPr txBox="1"/>
          <p:nvPr/>
        </p:nvSpPr>
        <p:spPr>
          <a:xfrm>
            <a:off x="7867" y="4928056"/>
            <a:ext cx="7219213" cy="215444"/>
          </a:xfrm>
          <a:prstGeom prst="rect">
            <a:avLst/>
          </a:prstGeom>
          <a:noFill/>
        </p:spPr>
        <p:txBody>
          <a:bodyPr wrap="square">
            <a:spAutoFit/>
          </a:bodyPr>
          <a:lstStyle/>
          <a:p>
            <a:r>
              <a:rPr lang="en-US" sz="800"/>
              <a:t>G. Brockman, V. Cheung, L. </a:t>
            </a:r>
            <a:r>
              <a:rPr lang="en-US" sz="800" err="1"/>
              <a:t>Pettersson</a:t>
            </a:r>
            <a:r>
              <a:rPr lang="en-US" sz="800"/>
              <a:t>, J. Schneider, J. Schulman, J. Tang, and W. Zaremba, “OpenAI Gym,” 2016.</a:t>
            </a:r>
          </a:p>
        </p:txBody>
      </p:sp>
      <p:cxnSp>
        <p:nvCxnSpPr>
          <p:cNvPr id="22" name="Straight Arrow Connector 21">
            <a:extLst>
              <a:ext uri="{FF2B5EF4-FFF2-40B4-BE49-F238E27FC236}">
                <a16:creationId xmlns:a16="http://schemas.microsoft.com/office/drawing/2014/main" id="{3C72DD72-84DE-C434-E5A5-C7E9D47EF156}"/>
              </a:ext>
            </a:extLst>
          </p:cNvPr>
          <p:cNvCxnSpPr>
            <a:cxnSpLocks/>
          </p:cNvCxnSpPr>
          <p:nvPr/>
        </p:nvCxnSpPr>
        <p:spPr>
          <a:xfrm flipV="1">
            <a:off x="387519" y="3586764"/>
            <a:ext cx="3043807"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3954505-8B07-78FE-C9E0-22159196D269}"/>
              </a:ext>
            </a:extLst>
          </p:cNvPr>
          <p:cNvSpPr txBox="1"/>
          <p:nvPr/>
        </p:nvSpPr>
        <p:spPr>
          <a:xfrm>
            <a:off x="319384" y="3537795"/>
            <a:ext cx="643889" cy="276999"/>
          </a:xfrm>
          <a:prstGeom prst="rect">
            <a:avLst/>
          </a:prstGeom>
          <a:noFill/>
        </p:spPr>
        <p:txBody>
          <a:bodyPr wrap="square" rtlCol="0">
            <a:spAutoFit/>
          </a:bodyPr>
          <a:lstStyle/>
          <a:p>
            <a:r>
              <a:rPr lang="en-US" sz="1200"/>
              <a:t>-1.2</a:t>
            </a:r>
          </a:p>
        </p:txBody>
      </p:sp>
      <p:sp>
        <p:nvSpPr>
          <p:cNvPr id="24" name="TextBox 23">
            <a:extLst>
              <a:ext uri="{FF2B5EF4-FFF2-40B4-BE49-F238E27FC236}">
                <a16:creationId xmlns:a16="http://schemas.microsoft.com/office/drawing/2014/main" id="{4DFF2F31-6557-325E-085E-076A6775DD8A}"/>
              </a:ext>
            </a:extLst>
          </p:cNvPr>
          <p:cNvSpPr txBox="1"/>
          <p:nvPr/>
        </p:nvSpPr>
        <p:spPr>
          <a:xfrm>
            <a:off x="1690271" y="3540830"/>
            <a:ext cx="386518" cy="276999"/>
          </a:xfrm>
          <a:prstGeom prst="rect">
            <a:avLst/>
          </a:prstGeom>
          <a:noFill/>
        </p:spPr>
        <p:txBody>
          <a:bodyPr wrap="square" rtlCol="0">
            <a:spAutoFit/>
          </a:bodyPr>
          <a:lstStyle/>
          <a:p>
            <a:r>
              <a:rPr lang="en-US" sz="1200" dirty="0"/>
              <a:t>0</a:t>
            </a:r>
          </a:p>
        </p:txBody>
      </p:sp>
      <p:sp>
        <p:nvSpPr>
          <p:cNvPr id="25" name="TextBox 24">
            <a:extLst>
              <a:ext uri="{FF2B5EF4-FFF2-40B4-BE49-F238E27FC236}">
                <a16:creationId xmlns:a16="http://schemas.microsoft.com/office/drawing/2014/main" id="{7815285D-99A8-8155-E275-504055D7DE35}"/>
              </a:ext>
            </a:extLst>
          </p:cNvPr>
          <p:cNvSpPr txBox="1"/>
          <p:nvPr/>
        </p:nvSpPr>
        <p:spPr>
          <a:xfrm>
            <a:off x="2990943" y="3540830"/>
            <a:ext cx="570354" cy="276999"/>
          </a:xfrm>
          <a:prstGeom prst="rect">
            <a:avLst/>
          </a:prstGeom>
          <a:noFill/>
        </p:spPr>
        <p:txBody>
          <a:bodyPr wrap="square" rtlCol="0">
            <a:spAutoFit/>
          </a:bodyPr>
          <a:lstStyle/>
          <a:p>
            <a:r>
              <a:rPr lang="en-US" sz="1200"/>
              <a:t>0.6</a:t>
            </a:r>
          </a:p>
        </p:txBody>
      </p:sp>
      <p:sp>
        <p:nvSpPr>
          <p:cNvPr id="29" name="Freeform 28">
            <a:extLst>
              <a:ext uri="{FF2B5EF4-FFF2-40B4-BE49-F238E27FC236}">
                <a16:creationId xmlns:a16="http://schemas.microsoft.com/office/drawing/2014/main" id="{B5092073-AAF8-0843-BF72-1D3967B73F8B}"/>
              </a:ext>
            </a:extLst>
          </p:cNvPr>
          <p:cNvSpPr/>
          <p:nvPr/>
        </p:nvSpPr>
        <p:spPr>
          <a:xfrm>
            <a:off x="387519" y="1626671"/>
            <a:ext cx="3043807" cy="1708397"/>
          </a:xfrm>
          <a:custGeom>
            <a:avLst/>
            <a:gdLst>
              <a:gd name="connsiteX0" fmla="*/ 0 w 2066241"/>
              <a:gd name="connsiteY0" fmla="*/ 323243 h 1051058"/>
              <a:gd name="connsiteX1" fmla="*/ 540557 w 2066241"/>
              <a:gd name="connsiteY1" fmla="*/ 969890 h 1051058"/>
              <a:gd name="connsiteX2" fmla="*/ 1000283 w 2066241"/>
              <a:gd name="connsiteY2" fmla="*/ 944631 h 1051058"/>
              <a:gd name="connsiteX3" fmla="*/ 1727761 w 2066241"/>
              <a:gd name="connsiteY3" fmla="*/ 90854 h 1051058"/>
              <a:gd name="connsiteX4" fmla="*/ 2066241 w 2066241"/>
              <a:gd name="connsiteY4" fmla="*/ 65594 h 1051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241" h="1051058">
                <a:moveTo>
                  <a:pt x="0" y="323243"/>
                </a:moveTo>
                <a:cubicBezTo>
                  <a:pt x="186921" y="594784"/>
                  <a:pt x="373843" y="866325"/>
                  <a:pt x="540557" y="969890"/>
                </a:cubicBezTo>
                <a:cubicBezTo>
                  <a:pt x="707271" y="1073455"/>
                  <a:pt x="802416" y="1091137"/>
                  <a:pt x="1000283" y="944631"/>
                </a:cubicBezTo>
                <a:cubicBezTo>
                  <a:pt x="1198150" y="798125"/>
                  <a:pt x="1550101" y="237360"/>
                  <a:pt x="1727761" y="90854"/>
                </a:cubicBezTo>
                <a:cubicBezTo>
                  <a:pt x="1905421" y="-55652"/>
                  <a:pt x="1985831" y="4971"/>
                  <a:pt x="2066241" y="6559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black background with a black square&#10;&#10;Description automatically generated with medium confidence">
            <a:extLst>
              <a:ext uri="{FF2B5EF4-FFF2-40B4-BE49-F238E27FC236}">
                <a16:creationId xmlns:a16="http://schemas.microsoft.com/office/drawing/2014/main" id="{DC623F6C-019D-35E0-E807-E55B38781C3B}"/>
              </a:ext>
            </a:extLst>
          </p:cNvPr>
          <p:cNvPicPr>
            <a:picLocks noChangeAspect="1"/>
          </p:cNvPicPr>
          <p:nvPr/>
        </p:nvPicPr>
        <p:blipFill>
          <a:blip r:embed="rId3"/>
          <a:stretch>
            <a:fillRect/>
          </a:stretch>
        </p:blipFill>
        <p:spPr>
          <a:xfrm rot="10800000" flipH="1" flipV="1">
            <a:off x="3146149" y="1240903"/>
            <a:ext cx="473107" cy="444594"/>
          </a:xfrm>
          <a:prstGeom prst="rect">
            <a:avLst/>
          </a:prstGeom>
        </p:spPr>
      </p:pic>
      <p:pic>
        <p:nvPicPr>
          <p:cNvPr id="35" name="Picture 34" descr="A black background with a black square&#10;&#10;Description automatically generated with medium confidence">
            <a:extLst>
              <a:ext uri="{FF2B5EF4-FFF2-40B4-BE49-F238E27FC236}">
                <a16:creationId xmlns:a16="http://schemas.microsoft.com/office/drawing/2014/main" id="{325C6F77-39FD-8C28-101F-63510194D0B6}"/>
              </a:ext>
            </a:extLst>
          </p:cNvPr>
          <p:cNvPicPr>
            <a:picLocks noChangeAspect="1"/>
          </p:cNvPicPr>
          <p:nvPr/>
        </p:nvPicPr>
        <p:blipFill>
          <a:blip r:embed="rId4"/>
          <a:stretch>
            <a:fillRect/>
          </a:stretch>
        </p:blipFill>
        <p:spPr>
          <a:xfrm rot="18757744">
            <a:off x="1579142" y="2668007"/>
            <a:ext cx="526609" cy="529961"/>
          </a:xfrm>
          <a:prstGeom prst="rect">
            <a:avLst/>
          </a:prstGeom>
        </p:spPr>
      </p:pic>
      <p:sp>
        <p:nvSpPr>
          <p:cNvPr id="61" name="Right Arrow 60">
            <a:extLst>
              <a:ext uri="{FF2B5EF4-FFF2-40B4-BE49-F238E27FC236}">
                <a16:creationId xmlns:a16="http://schemas.microsoft.com/office/drawing/2014/main" id="{CD94F3A0-3F89-E063-EE54-B1EF585A11D0}"/>
              </a:ext>
            </a:extLst>
          </p:cNvPr>
          <p:cNvSpPr/>
          <p:nvPr/>
        </p:nvSpPr>
        <p:spPr>
          <a:xfrm>
            <a:off x="2443121" y="2621103"/>
            <a:ext cx="386414" cy="119163"/>
          </a:xfrm>
          <a:prstGeom prst="rightArrow">
            <a:avLst/>
          </a:prstGeom>
          <a:solidFill>
            <a:schemeClr val="tx1"/>
          </a:solidFill>
          <a:ln>
            <a:solidFill>
              <a:srgbClr val="173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0" name="Right Arrow 69">
            <a:extLst>
              <a:ext uri="{FF2B5EF4-FFF2-40B4-BE49-F238E27FC236}">
                <a16:creationId xmlns:a16="http://schemas.microsoft.com/office/drawing/2014/main" id="{7374E792-4F68-DE4B-3B52-775ED427B6C2}"/>
              </a:ext>
            </a:extLst>
          </p:cNvPr>
          <p:cNvSpPr/>
          <p:nvPr/>
        </p:nvSpPr>
        <p:spPr>
          <a:xfrm rot="10800000">
            <a:off x="2429159" y="2889009"/>
            <a:ext cx="386414" cy="119163"/>
          </a:xfrm>
          <a:prstGeom prst="rightArrow">
            <a:avLst/>
          </a:prstGeom>
          <a:solidFill>
            <a:srgbClr val="03FF00"/>
          </a:solidFill>
          <a:ln>
            <a:solidFill>
              <a:srgbClr val="03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Multiply 70">
            <a:extLst>
              <a:ext uri="{FF2B5EF4-FFF2-40B4-BE49-F238E27FC236}">
                <a16:creationId xmlns:a16="http://schemas.microsoft.com/office/drawing/2014/main" id="{ABE29868-F02B-FC55-CA1D-7016E2944F6B}"/>
              </a:ext>
            </a:extLst>
          </p:cNvPr>
          <p:cNvSpPr/>
          <p:nvPr/>
        </p:nvSpPr>
        <p:spPr>
          <a:xfrm>
            <a:off x="2429183" y="3018775"/>
            <a:ext cx="386518" cy="464778"/>
          </a:xfrm>
          <a:prstGeom prst="mathMultiply">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2" name="TextBox 71">
            <a:extLst>
              <a:ext uri="{FF2B5EF4-FFF2-40B4-BE49-F238E27FC236}">
                <a16:creationId xmlns:a16="http://schemas.microsoft.com/office/drawing/2014/main" id="{E2F13E48-31FB-321B-F332-52CFDE89CD98}"/>
              </a:ext>
            </a:extLst>
          </p:cNvPr>
          <p:cNvSpPr txBox="1"/>
          <p:nvPr/>
        </p:nvSpPr>
        <p:spPr>
          <a:xfrm>
            <a:off x="2836808" y="2526604"/>
            <a:ext cx="986167" cy="276999"/>
          </a:xfrm>
          <a:prstGeom prst="rect">
            <a:avLst/>
          </a:prstGeom>
          <a:noFill/>
        </p:spPr>
        <p:txBody>
          <a:bodyPr wrap="square" rtlCol="0">
            <a:spAutoFit/>
          </a:bodyPr>
          <a:lstStyle/>
          <a:p>
            <a:r>
              <a:rPr lang="en-US" sz="1200" dirty="0"/>
              <a:t>Action = 1</a:t>
            </a:r>
          </a:p>
        </p:txBody>
      </p:sp>
      <p:sp>
        <p:nvSpPr>
          <p:cNvPr id="75" name="TextBox 74">
            <a:extLst>
              <a:ext uri="{FF2B5EF4-FFF2-40B4-BE49-F238E27FC236}">
                <a16:creationId xmlns:a16="http://schemas.microsoft.com/office/drawing/2014/main" id="{887B7A2E-CBB6-A652-97A0-A9DC5095994D}"/>
              </a:ext>
            </a:extLst>
          </p:cNvPr>
          <p:cNvSpPr txBox="1"/>
          <p:nvPr/>
        </p:nvSpPr>
        <p:spPr>
          <a:xfrm>
            <a:off x="2836808" y="2802080"/>
            <a:ext cx="1045479" cy="276999"/>
          </a:xfrm>
          <a:prstGeom prst="rect">
            <a:avLst/>
          </a:prstGeom>
          <a:noFill/>
        </p:spPr>
        <p:txBody>
          <a:bodyPr wrap="square" rtlCol="0">
            <a:spAutoFit/>
          </a:bodyPr>
          <a:lstStyle/>
          <a:p>
            <a:r>
              <a:rPr lang="en-US" sz="1200"/>
              <a:t>Action = -1</a:t>
            </a:r>
          </a:p>
        </p:txBody>
      </p:sp>
      <p:sp>
        <p:nvSpPr>
          <p:cNvPr id="76" name="TextBox 75">
            <a:extLst>
              <a:ext uri="{FF2B5EF4-FFF2-40B4-BE49-F238E27FC236}">
                <a16:creationId xmlns:a16="http://schemas.microsoft.com/office/drawing/2014/main" id="{0231CD79-3618-2CCC-32ED-09F3AA13C13F}"/>
              </a:ext>
            </a:extLst>
          </p:cNvPr>
          <p:cNvSpPr txBox="1"/>
          <p:nvPr/>
        </p:nvSpPr>
        <p:spPr>
          <a:xfrm>
            <a:off x="2836808" y="3128253"/>
            <a:ext cx="986167" cy="276999"/>
          </a:xfrm>
          <a:prstGeom prst="rect">
            <a:avLst/>
          </a:prstGeom>
          <a:noFill/>
        </p:spPr>
        <p:txBody>
          <a:bodyPr wrap="square" rtlCol="0">
            <a:spAutoFit/>
          </a:bodyPr>
          <a:lstStyle/>
          <a:p>
            <a:r>
              <a:rPr lang="en-US" sz="1200"/>
              <a:t>Action = 0</a:t>
            </a:r>
          </a:p>
        </p:txBody>
      </p:sp>
      <p:sp>
        <p:nvSpPr>
          <p:cNvPr id="102" name="TextBox 101">
            <a:extLst>
              <a:ext uri="{FF2B5EF4-FFF2-40B4-BE49-F238E27FC236}">
                <a16:creationId xmlns:a16="http://schemas.microsoft.com/office/drawing/2014/main" id="{D5C72223-081D-1680-2E3A-E30DE45083A9}"/>
              </a:ext>
            </a:extLst>
          </p:cNvPr>
          <p:cNvSpPr txBox="1"/>
          <p:nvPr/>
        </p:nvSpPr>
        <p:spPr>
          <a:xfrm>
            <a:off x="984437" y="1573249"/>
            <a:ext cx="1311503" cy="400110"/>
          </a:xfrm>
          <a:prstGeom prst="rect">
            <a:avLst/>
          </a:prstGeom>
          <a:noFill/>
        </p:spPr>
        <p:txBody>
          <a:bodyPr wrap="square" rtlCol="0">
            <a:spAutoFit/>
          </a:bodyPr>
          <a:lstStyle/>
          <a:p>
            <a:r>
              <a:rPr lang="en-US" sz="2000" b="1">
                <a:solidFill>
                  <a:schemeClr val="bg2"/>
                </a:solidFill>
                <a:latin typeface="Andale Mono" panose="020B0509000000000004" pitchFamily="49" charset="0"/>
                <a:cs typeface="Arima Madurai Bold" pitchFamily="2" charset="77"/>
              </a:rPr>
              <a:t>Failure</a:t>
            </a:r>
          </a:p>
        </p:txBody>
      </p:sp>
      <p:sp>
        <p:nvSpPr>
          <p:cNvPr id="7" name="Hexagon 6">
            <a:extLst>
              <a:ext uri="{FF2B5EF4-FFF2-40B4-BE49-F238E27FC236}">
                <a16:creationId xmlns:a16="http://schemas.microsoft.com/office/drawing/2014/main" id="{DAFDF7B2-C408-A38D-7447-5191E36C4148}"/>
              </a:ext>
            </a:extLst>
          </p:cNvPr>
          <p:cNvSpPr/>
          <p:nvPr/>
        </p:nvSpPr>
        <p:spPr>
          <a:xfrm>
            <a:off x="3747389" y="1314706"/>
            <a:ext cx="1369960"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00" i="1" dirty="0">
                <a:solidFill>
                  <a:schemeClr val="accent1"/>
                </a:solidFill>
              </a:rPr>
              <a:t>pos(0)</a:t>
            </a:r>
            <a:r>
              <a:rPr lang="en-US" sz="1000" dirty="0">
                <a:solidFill>
                  <a:schemeClr val="accent1"/>
                </a:solidFill>
              </a:rPr>
              <a:t> = 0.0</a:t>
            </a:r>
          </a:p>
          <a:p>
            <a:pPr algn="ctr"/>
            <a:r>
              <a:rPr lang="en-US" sz="1000" i="1" dirty="0">
                <a:solidFill>
                  <a:schemeClr val="accent1"/>
                </a:solidFill>
              </a:rPr>
              <a:t>vel(0) </a:t>
            </a:r>
            <a:r>
              <a:rPr lang="en-US" sz="1000" dirty="0">
                <a:solidFill>
                  <a:schemeClr val="accent1"/>
                </a:solidFill>
              </a:rPr>
              <a:t>= 0.02</a:t>
            </a:r>
          </a:p>
          <a:p>
            <a:pPr algn="ctr"/>
            <a:r>
              <a:rPr lang="en-US" sz="1000" dirty="0">
                <a:solidFill>
                  <a:schemeClr val="accent1"/>
                </a:solidFill>
              </a:rPr>
              <a:t>action(0) = 1 </a:t>
            </a:r>
          </a:p>
        </p:txBody>
      </p:sp>
      <p:sp>
        <p:nvSpPr>
          <p:cNvPr id="16" name="Hexagon 15">
            <a:extLst>
              <a:ext uri="{FF2B5EF4-FFF2-40B4-BE49-F238E27FC236}">
                <a16:creationId xmlns:a16="http://schemas.microsoft.com/office/drawing/2014/main" id="{737FE55E-F2D8-24EA-9692-A36B684C5036}"/>
              </a:ext>
            </a:extLst>
          </p:cNvPr>
          <p:cNvSpPr/>
          <p:nvPr/>
        </p:nvSpPr>
        <p:spPr>
          <a:xfrm>
            <a:off x="3755721" y="2180774"/>
            <a:ext cx="1376061"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00" i="1">
                <a:solidFill>
                  <a:schemeClr val="accent1"/>
                </a:solidFill>
              </a:rPr>
              <a:t>pos(1)</a:t>
            </a:r>
            <a:r>
              <a:rPr lang="en-US" sz="1000">
                <a:solidFill>
                  <a:schemeClr val="accent1"/>
                </a:solidFill>
              </a:rPr>
              <a:t> = 0.02</a:t>
            </a:r>
          </a:p>
          <a:p>
            <a:pPr algn="ctr"/>
            <a:r>
              <a:rPr lang="en-US" sz="1000" i="1">
                <a:solidFill>
                  <a:schemeClr val="accent1"/>
                </a:solidFill>
              </a:rPr>
              <a:t>vel(1) </a:t>
            </a:r>
            <a:r>
              <a:rPr lang="en-US" sz="1000">
                <a:solidFill>
                  <a:schemeClr val="accent1"/>
                </a:solidFill>
              </a:rPr>
              <a:t>= 0.018</a:t>
            </a:r>
          </a:p>
          <a:p>
            <a:pPr algn="ctr"/>
            <a:r>
              <a:rPr lang="en-US" sz="1000">
                <a:solidFill>
                  <a:schemeClr val="accent1"/>
                </a:solidFill>
              </a:rPr>
              <a:t>action(1) = 1  </a:t>
            </a:r>
          </a:p>
        </p:txBody>
      </p:sp>
      <p:sp>
        <p:nvSpPr>
          <p:cNvPr id="20" name="Hexagon 19">
            <a:extLst>
              <a:ext uri="{FF2B5EF4-FFF2-40B4-BE49-F238E27FC236}">
                <a16:creationId xmlns:a16="http://schemas.microsoft.com/office/drawing/2014/main" id="{9C0513A4-E668-6E92-FFAB-16ACDDEDC7E6}"/>
              </a:ext>
            </a:extLst>
          </p:cNvPr>
          <p:cNvSpPr/>
          <p:nvPr/>
        </p:nvSpPr>
        <p:spPr>
          <a:xfrm>
            <a:off x="3736005" y="3274971"/>
            <a:ext cx="1392727"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a:solidFill>
                <a:schemeClr val="accent1"/>
              </a:solidFill>
            </a:endParaRPr>
          </a:p>
          <a:p>
            <a:pPr algn="ctr"/>
            <a:r>
              <a:rPr lang="en-US" sz="1000">
                <a:solidFill>
                  <a:schemeClr val="accent1"/>
                </a:solidFill>
              </a:rPr>
              <a:t>pos(n-1) = 0.12</a:t>
            </a:r>
          </a:p>
          <a:p>
            <a:pPr algn="ctr"/>
            <a:r>
              <a:rPr lang="en-US" sz="1000">
                <a:solidFill>
                  <a:schemeClr val="accent1"/>
                </a:solidFill>
              </a:rPr>
              <a:t>vel(n-1) = 0</a:t>
            </a:r>
          </a:p>
          <a:p>
            <a:pPr algn="ctr"/>
            <a:r>
              <a:rPr lang="en-US" sz="1000">
                <a:solidFill>
                  <a:schemeClr val="accent1"/>
                </a:solidFill>
              </a:rPr>
              <a:t>action(n-1) = 1  </a:t>
            </a:r>
          </a:p>
          <a:p>
            <a:pPr algn="ctr"/>
            <a:endParaRPr lang="en-US" sz="1000">
              <a:solidFill>
                <a:schemeClr val="accent1"/>
              </a:solidFill>
            </a:endParaRPr>
          </a:p>
        </p:txBody>
      </p:sp>
      <p:sp>
        <p:nvSpPr>
          <p:cNvPr id="21" name="Hexagon 20">
            <a:extLst>
              <a:ext uri="{FF2B5EF4-FFF2-40B4-BE49-F238E27FC236}">
                <a16:creationId xmlns:a16="http://schemas.microsoft.com/office/drawing/2014/main" id="{143D43D2-D7C3-8FE8-F489-17E8E1540F6C}"/>
              </a:ext>
            </a:extLst>
          </p:cNvPr>
          <p:cNvSpPr/>
          <p:nvPr/>
        </p:nvSpPr>
        <p:spPr>
          <a:xfrm>
            <a:off x="3736005" y="4162360"/>
            <a:ext cx="1392727" cy="533525"/>
          </a:xfrm>
          <a:prstGeom prst="hexagon">
            <a:avLst/>
          </a:prstGeom>
          <a:solidFill>
            <a:schemeClr val="bg2">
              <a:alpha val="15000"/>
            </a:schemeClr>
          </a:solidFill>
          <a:ln w="635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i="1" dirty="0">
              <a:solidFill>
                <a:schemeClr val="bg2"/>
              </a:solidFill>
            </a:endParaRPr>
          </a:p>
          <a:p>
            <a:pPr algn="ctr"/>
            <a:r>
              <a:rPr lang="en-US" sz="1000" i="1" dirty="0">
                <a:solidFill>
                  <a:schemeClr val="accent1"/>
                </a:solidFill>
              </a:rPr>
              <a:t>pos(n)</a:t>
            </a:r>
            <a:r>
              <a:rPr lang="en-US" sz="1000" dirty="0">
                <a:solidFill>
                  <a:schemeClr val="accent1"/>
                </a:solidFill>
              </a:rPr>
              <a:t> = 0.11</a:t>
            </a:r>
          </a:p>
          <a:p>
            <a:pPr algn="ctr"/>
            <a:r>
              <a:rPr lang="en-US" sz="1000" i="1" dirty="0">
                <a:solidFill>
                  <a:schemeClr val="accent1"/>
                </a:solidFill>
              </a:rPr>
              <a:t>vel(n) </a:t>
            </a:r>
            <a:r>
              <a:rPr lang="en-US" sz="1000" dirty="0">
                <a:solidFill>
                  <a:schemeClr val="accent1"/>
                </a:solidFill>
              </a:rPr>
              <a:t>= -0.001</a:t>
            </a:r>
          </a:p>
          <a:p>
            <a:pPr algn="ctr"/>
            <a:r>
              <a:rPr lang="en-US" sz="1000" dirty="0">
                <a:solidFill>
                  <a:schemeClr val="accent1"/>
                </a:solidFill>
              </a:rPr>
              <a:t>action(n) = 1  </a:t>
            </a:r>
          </a:p>
          <a:p>
            <a:pPr algn="ctr"/>
            <a:endParaRPr lang="en-US" sz="1000" dirty="0">
              <a:solidFill>
                <a:schemeClr val="accent1"/>
              </a:solidFill>
            </a:endParaRPr>
          </a:p>
        </p:txBody>
      </p:sp>
      <p:cxnSp>
        <p:nvCxnSpPr>
          <p:cNvPr id="28" name="Straight Arrow Connector 27">
            <a:extLst>
              <a:ext uri="{FF2B5EF4-FFF2-40B4-BE49-F238E27FC236}">
                <a16:creationId xmlns:a16="http://schemas.microsoft.com/office/drawing/2014/main" id="{9F55E72B-5729-3A03-2BC9-1EC8A4364E33}"/>
              </a:ext>
            </a:extLst>
          </p:cNvPr>
          <p:cNvCxnSpPr>
            <a:cxnSpLocks/>
          </p:cNvCxnSpPr>
          <p:nvPr/>
        </p:nvCxnSpPr>
        <p:spPr>
          <a:xfrm>
            <a:off x="4432369" y="1840735"/>
            <a:ext cx="0" cy="3325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635AC40-8471-FAEF-D09B-2BF49AC120CA}"/>
              </a:ext>
            </a:extLst>
          </p:cNvPr>
          <p:cNvCxnSpPr>
            <a:cxnSpLocks/>
          </p:cNvCxnSpPr>
          <p:nvPr/>
        </p:nvCxnSpPr>
        <p:spPr>
          <a:xfrm>
            <a:off x="4432369" y="2706803"/>
            <a:ext cx="0" cy="568168"/>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5FD490E-BEB7-8606-26C4-923D7D56E355}"/>
              </a:ext>
            </a:extLst>
          </p:cNvPr>
          <p:cNvCxnSpPr>
            <a:cxnSpLocks/>
          </p:cNvCxnSpPr>
          <p:nvPr/>
        </p:nvCxnSpPr>
        <p:spPr>
          <a:xfrm>
            <a:off x="4432369" y="3828559"/>
            <a:ext cx="0" cy="3338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C0D0A000-CA43-B2E4-2761-A22174872C1C}"/>
              </a:ext>
            </a:extLst>
          </p:cNvPr>
          <p:cNvSpPr/>
          <p:nvPr/>
        </p:nvSpPr>
        <p:spPr>
          <a:xfrm>
            <a:off x="3980402" y="1656580"/>
            <a:ext cx="918837" cy="147019"/>
          </a:xfrm>
          <a:prstGeom prst="roundRect">
            <a:avLst/>
          </a:prstGeom>
          <a:solidFill>
            <a:srgbClr val="FFFF00">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14C8FFD9-666C-4A0F-0C07-9747A6E7CB14}"/>
              </a:ext>
            </a:extLst>
          </p:cNvPr>
          <p:cNvSpPr/>
          <p:nvPr/>
        </p:nvSpPr>
        <p:spPr>
          <a:xfrm>
            <a:off x="3980403" y="2534823"/>
            <a:ext cx="918849" cy="147019"/>
          </a:xfrm>
          <a:prstGeom prst="roundRect">
            <a:avLst/>
          </a:prstGeom>
          <a:solidFill>
            <a:srgbClr val="FFFF00">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E1EA6BF9-5CF2-3001-A76F-A49E3BA7AC8D}"/>
              </a:ext>
            </a:extLst>
          </p:cNvPr>
          <p:cNvSpPr/>
          <p:nvPr/>
        </p:nvSpPr>
        <p:spPr>
          <a:xfrm>
            <a:off x="3980404" y="3618509"/>
            <a:ext cx="918852" cy="147019"/>
          </a:xfrm>
          <a:prstGeom prst="roundRect">
            <a:avLst/>
          </a:prstGeom>
          <a:solidFill>
            <a:srgbClr val="FFFF00">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7E9E1408-FBF7-3765-18CA-29FBE72489A2}"/>
              </a:ext>
            </a:extLst>
          </p:cNvPr>
          <p:cNvSpPr/>
          <p:nvPr/>
        </p:nvSpPr>
        <p:spPr>
          <a:xfrm>
            <a:off x="3980402" y="4516225"/>
            <a:ext cx="918837" cy="147019"/>
          </a:xfrm>
          <a:prstGeom prst="roundRect">
            <a:avLst/>
          </a:prstGeom>
          <a:solidFill>
            <a:srgbClr val="FFFF00">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95BF33E6-3AC3-9A94-1F53-006F0DB28391}"/>
              </a:ext>
            </a:extLst>
          </p:cNvPr>
          <p:cNvSpPr/>
          <p:nvPr/>
        </p:nvSpPr>
        <p:spPr>
          <a:xfrm>
            <a:off x="5376443" y="1502702"/>
            <a:ext cx="3287380" cy="1288642"/>
          </a:xfrm>
          <a:prstGeom prst="roundRect">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000" dirty="0">
                <a:solidFill>
                  <a:schemeClr val="bg2"/>
                </a:solidFill>
                <a:latin typeface="Aharoni" panose="02010803020104030203" pitchFamily="2" charset="-79"/>
                <a:cs typeface="Aharoni" panose="02010803020104030203" pitchFamily="2" charset="-79"/>
              </a:rPr>
              <a:t>Research</a:t>
            </a:r>
            <a:r>
              <a:rPr lang="en-US" dirty="0">
                <a:solidFill>
                  <a:schemeClr val="bg2"/>
                </a:solidFill>
                <a:latin typeface="Aharoni" panose="02010803020104030203" pitchFamily="2" charset="-79"/>
                <a:cs typeface="Aharoni" panose="02010803020104030203" pitchFamily="2" charset="-79"/>
              </a:rPr>
              <a:t> </a:t>
            </a:r>
            <a:r>
              <a:rPr lang="en-US" sz="2000" dirty="0">
                <a:solidFill>
                  <a:schemeClr val="bg2"/>
                </a:solidFill>
                <a:latin typeface="Aharoni" panose="02010803020104030203" pitchFamily="2" charset="-79"/>
                <a:cs typeface="Aharoni" panose="02010803020104030203" pitchFamily="2" charset="-79"/>
              </a:rPr>
              <a:t>Question</a:t>
            </a:r>
          </a:p>
          <a:p>
            <a:pPr algn="ctr"/>
            <a:endParaRPr lang="en-US" sz="2000" dirty="0">
              <a:solidFill>
                <a:schemeClr val="bg2"/>
              </a:solidFill>
              <a:latin typeface="Baloo Bhaijaan" panose="03080902040302020200" pitchFamily="66" charset="-78"/>
              <a:cs typeface="Baloo Bhaijaan" panose="03080902040302020200" pitchFamily="66" charset="-78"/>
            </a:endParaRPr>
          </a:p>
          <a:p>
            <a:pPr algn="ctr"/>
            <a:r>
              <a:rPr lang="en-US" sz="1800" dirty="0">
                <a:solidFill>
                  <a:srgbClr val="075063"/>
                </a:solidFill>
              </a:rPr>
              <a:t>Which of these control actions </a:t>
            </a:r>
            <a:r>
              <a:rPr lang="en-US" sz="1800" u="sng" dirty="0">
                <a:solidFill>
                  <a:srgbClr val="075063"/>
                </a:solidFill>
              </a:rPr>
              <a:t>causes</a:t>
            </a:r>
            <a:r>
              <a:rPr lang="en-US" sz="1800" dirty="0">
                <a:solidFill>
                  <a:srgbClr val="075063"/>
                </a:solidFill>
              </a:rPr>
              <a:t> failure?</a:t>
            </a:r>
          </a:p>
        </p:txBody>
      </p:sp>
      <p:sp>
        <p:nvSpPr>
          <p:cNvPr id="60" name="5-Point Star 59">
            <a:extLst>
              <a:ext uri="{FF2B5EF4-FFF2-40B4-BE49-F238E27FC236}">
                <a16:creationId xmlns:a16="http://schemas.microsoft.com/office/drawing/2014/main" id="{3CC48BFF-763D-F6DB-6C78-5F623EA32397}"/>
              </a:ext>
            </a:extLst>
          </p:cNvPr>
          <p:cNvSpPr/>
          <p:nvPr/>
        </p:nvSpPr>
        <p:spPr>
          <a:xfrm>
            <a:off x="6448372" y="3070795"/>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5-Point Star 61">
            <a:extLst>
              <a:ext uri="{FF2B5EF4-FFF2-40B4-BE49-F238E27FC236}">
                <a16:creationId xmlns:a16="http://schemas.microsoft.com/office/drawing/2014/main" id="{88837C0D-991F-8BF5-3062-A0C6E40D71B6}"/>
              </a:ext>
            </a:extLst>
          </p:cNvPr>
          <p:cNvSpPr/>
          <p:nvPr/>
        </p:nvSpPr>
        <p:spPr>
          <a:xfrm>
            <a:off x="6600772" y="3223195"/>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5-Point Star 62">
            <a:extLst>
              <a:ext uri="{FF2B5EF4-FFF2-40B4-BE49-F238E27FC236}">
                <a16:creationId xmlns:a16="http://schemas.microsoft.com/office/drawing/2014/main" id="{B3FDE33E-9878-FC64-95FB-491E5EA3EACB}"/>
              </a:ext>
            </a:extLst>
          </p:cNvPr>
          <p:cNvSpPr/>
          <p:nvPr/>
        </p:nvSpPr>
        <p:spPr>
          <a:xfrm>
            <a:off x="6356188" y="3341590"/>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5-Point Star 63">
            <a:extLst>
              <a:ext uri="{FF2B5EF4-FFF2-40B4-BE49-F238E27FC236}">
                <a16:creationId xmlns:a16="http://schemas.microsoft.com/office/drawing/2014/main" id="{E247A24E-E39F-8228-566D-021E43E7212B}"/>
              </a:ext>
            </a:extLst>
          </p:cNvPr>
          <p:cNvSpPr/>
          <p:nvPr/>
        </p:nvSpPr>
        <p:spPr>
          <a:xfrm>
            <a:off x="6689981" y="3442355"/>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5-Point Star 64">
            <a:extLst>
              <a:ext uri="{FF2B5EF4-FFF2-40B4-BE49-F238E27FC236}">
                <a16:creationId xmlns:a16="http://schemas.microsoft.com/office/drawing/2014/main" id="{FF2EFD55-F11C-D08C-4865-C6ADB59EAF93}"/>
              </a:ext>
            </a:extLst>
          </p:cNvPr>
          <p:cNvSpPr/>
          <p:nvPr/>
        </p:nvSpPr>
        <p:spPr>
          <a:xfrm>
            <a:off x="7198824" y="3342334"/>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5-Point Star 65">
            <a:extLst>
              <a:ext uri="{FF2B5EF4-FFF2-40B4-BE49-F238E27FC236}">
                <a16:creationId xmlns:a16="http://schemas.microsoft.com/office/drawing/2014/main" id="{C6E55CE7-BE23-4FD7-8445-EFE30CCB4BA7}"/>
              </a:ext>
            </a:extLst>
          </p:cNvPr>
          <p:cNvSpPr/>
          <p:nvPr/>
        </p:nvSpPr>
        <p:spPr>
          <a:xfrm>
            <a:off x="6532377" y="3813970"/>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5-Point Star 66">
            <a:extLst>
              <a:ext uri="{FF2B5EF4-FFF2-40B4-BE49-F238E27FC236}">
                <a16:creationId xmlns:a16="http://schemas.microsoft.com/office/drawing/2014/main" id="{7CE46975-F1D9-4A9D-CF19-6DA5579B787F}"/>
              </a:ext>
            </a:extLst>
          </p:cNvPr>
          <p:cNvSpPr/>
          <p:nvPr/>
        </p:nvSpPr>
        <p:spPr>
          <a:xfrm>
            <a:off x="6734585" y="2992764"/>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5-Point Star 67">
            <a:extLst>
              <a:ext uri="{FF2B5EF4-FFF2-40B4-BE49-F238E27FC236}">
                <a16:creationId xmlns:a16="http://schemas.microsoft.com/office/drawing/2014/main" id="{F95CBF21-9F2A-1227-3C68-2FF2D0F553F7}"/>
              </a:ext>
            </a:extLst>
          </p:cNvPr>
          <p:cNvSpPr/>
          <p:nvPr/>
        </p:nvSpPr>
        <p:spPr>
          <a:xfrm>
            <a:off x="6844762" y="3285080"/>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5-Point Star 68">
            <a:extLst>
              <a:ext uri="{FF2B5EF4-FFF2-40B4-BE49-F238E27FC236}">
                <a16:creationId xmlns:a16="http://schemas.microsoft.com/office/drawing/2014/main" id="{800E1D99-78F6-8676-A697-6D7D23779167}"/>
              </a:ext>
            </a:extLst>
          </p:cNvPr>
          <p:cNvSpPr/>
          <p:nvPr/>
        </p:nvSpPr>
        <p:spPr>
          <a:xfrm>
            <a:off x="7472415" y="3181491"/>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a:extLst>
              <a:ext uri="{FF2B5EF4-FFF2-40B4-BE49-F238E27FC236}">
                <a16:creationId xmlns:a16="http://schemas.microsoft.com/office/drawing/2014/main" id="{9A26E8ED-AC53-0A14-0256-7AFF2DF03487}"/>
              </a:ext>
            </a:extLst>
          </p:cNvPr>
          <p:cNvSpPr/>
          <p:nvPr/>
        </p:nvSpPr>
        <p:spPr>
          <a:xfrm>
            <a:off x="6403767" y="3612385"/>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5-Point Star 73">
            <a:extLst>
              <a:ext uri="{FF2B5EF4-FFF2-40B4-BE49-F238E27FC236}">
                <a16:creationId xmlns:a16="http://schemas.microsoft.com/office/drawing/2014/main" id="{F1FF35D7-0A3E-B935-3C04-74EE6E17F35A}"/>
              </a:ext>
            </a:extLst>
          </p:cNvPr>
          <p:cNvSpPr/>
          <p:nvPr/>
        </p:nvSpPr>
        <p:spPr>
          <a:xfrm>
            <a:off x="7034047" y="3528978"/>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5-Point Star 76">
            <a:extLst>
              <a:ext uri="{FF2B5EF4-FFF2-40B4-BE49-F238E27FC236}">
                <a16:creationId xmlns:a16="http://schemas.microsoft.com/office/drawing/2014/main" id="{45B9BEF0-4F88-2150-67E1-9C1756DAFC1D}"/>
              </a:ext>
            </a:extLst>
          </p:cNvPr>
          <p:cNvSpPr/>
          <p:nvPr/>
        </p:nvSpPr>
        <p:spPr>
          <a:xfrm>
            <a:off x="7323952" y="2968787"/>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5-Point Star 77">
            <a:extLst>
              <a:ext uri="{FF2B5EF4-FFF2-40B4-BE49-F238E27FC236}">
                <a16:creationId xmlns:a16="http://schemas.microsoft.com/office/drawing/2014/main" id="{76B52557-D087-FA3B-BFFA-1894F2369DCC}"/>
              </a:ext>
            </a:extLst>
          </p:cNvPr>
          <p:cNvSpPr/>
          <p:nvPr/>
        </p:nvSpPr>
        <p:spPr>
          <a:xfrm>
            <a:off x="6789158" y="3672434"/>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5-Point Star 78">
            <a:extLst>
              <a:ext uri="{FF2B5EF4-FFF2-40B4-BE49-F238E27FC236}">
                <a16:creationId xmlns:a16="http://schemas.microsoft.com/office/drawing/2014/main" id="{1BC20E02-70AF-A499-3211-E6F8448C554C}"/>
              </a:ext>
            </a:extLst>
          </p:cNvPr>
          <p:cNvSpPr/>
          <p:nvPr/>
        </p:nvSpPr>
        <p:spPr>
          <a:xfrm>
            <a:off x="7043843" y="3196255"/>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5-Point Star 79">
            <a:extLst>
              <a:ext uri="{FF2B5EF4-FFF2-40B4-BE49-F238E27FC236}">
                <a16:creationId xmlns:a16="http://schemas.microsoft.com/office/drawing/2014/main" id="{2638D3A8-BD38-9091-E5E6-FB809A5A6016}"/>
              </a:ext>
            </a:extLst>
          </p:cNvPr>
          <p:cNvSpPr/>
          <p:nvPr/>
        </p:nvSpPr>
        <p:spPr>
          <a:xfrm>
            <a:off x="7034048" y="2992764"/>
            <a:ext cx="89209" cy="8340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5D2AC8E6-FFF1-2A08-5869-5DE519FAC26B}"/>
              </a:ext>
            </a:extLst>
          </p:cNvPr>
          <p:cNvSpPr/>
          <p:nvPr/>
        </p:nvSpPr>
        <p:spPr>
          <a:xfrm>
            <a:off x="6734585" y="4098566"/>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792B43F-FC7C-0657-C029-7D782CDCCD5C}"/>
              </a:ext>
            </a:extLst>
          </p:cNvPr>
          <p:cNvSpPr/>
          <p:nvPr/>
        </p:nvSpPr>
        <p:spPr>
          <a:xfrm>
            <a:off x="7097373" y="3835529"/>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E889E84-7CC1-E155-A8D1-C5AF8F453735}"/>
              </a:ext>
            </a:extLst>
          </p:cNvPr>
          <p:cNvSpPr/>
          <p:nvPr/>
        </p:nvSpPr>
        <p:spPr>
          <a:xfrm>
            <a:off x="6971942" y="4256750"/>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B245A6C-8156-DABF-A19E-16A5D8EFDFCC}"/>
              </a:ext>
            </a:extLst>
          </p:cNvPr>
          <p:cNvSpPr/>
          <p:nvPr/>
        </p:nvSpPr>
        <p:spPr>
          <a:xfrm>
            <a:off x="7149137" y="4106877"/>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B933F30-BBC4-30E0-57C0-BFB04E2E22F7}"/>
              </a:ext>
            </a:extLst>
          </p:cNvPr>
          <p:cNvSpPr/>
          <p:nvPr/>
        </p:nvSpPr>
        <p:spPr>
          <a:xfrm>
            <a:off x="7269682" y="3930351"/>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72C9C96-6BBF-FAE7-2AC7-2EDA4CE1AC8B}"/>
              </a:ext>
            </a:extLst>
          </p:cNvPr>
          <p:cNvSpPr/>
          <p:nvPr/>
        </p:nvSpPr>
        <p:spPr>
          <a:xfrm>
            <a:off x="7427474" y="3791992"/>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003CCC9-AF26-D2EC-3C67-3CE211FC6FF8}"/>
              </a:ext>
            </a:extLst>
          </p:cNvPr>
          <p:cNvSpPr/>
          <p:nvPr/>
        </p:nvSpPr>
        <p:spPr>
          <a:xfrm>
            <a:off x="6942605" y="4075665"/>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69998C4-AA8D-B671-A1B7-DF158D421C24}"/>
              </a:ext>
            </a:extLst>
          </p:cNvPr>
          <p:cNvSpPr/>
          <p:nvPr/>
        </p:nvSpPr>
        <p:spPr>
          <a:xfrm>
            <a:off x="7382870" y="3641081"/>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C0A1915-CCDF-57B1-B6F3-29C17F4DBF8C}"/>
              </a:ext>
            </a:extLst>
          </p:cNvPr>
          <p:cNvSpPr/>
          <p:nvPr/>
        </p:nvSpPr>
        <p:spPr>
          <a:xfrm>
            <a:off x="7474852" y="4064502"/>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23C3DAD-24E1-DC35-9127-458064B2C5BF}"/>
              </a:ext>
            </a:extLst>
          </p:cNvPr>
          <p:cNvSpPr/>
          <p:nvPr/>
        </p:nvSpPr>
        <p:spPr>
          <a:xfrm>
            <a:off x="7358917" y="4192974"/>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2A67EB2-EA14-0FAE-B068-69288B317A34}"/>
              </a:ext>
            </a:extLst>
          </p:cNvPr>
          <p:cNvSpPr/>
          <p:nvPr/>
        </p:nvSpPr>
        <p:spPr>
          <a:xfrm>
            <a:off x="7701547" y="3897377"/>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5B4FF2E-312C-5626-EEF7-E5951EDC03E1}"/>
              </a:ext>
            </a:extLst>
          </p:cNvPr>
          <p:cNvSpPr/>
          <p:nvPr/>
        </p:nvSpPr>
        <p:spPr>
          <a:xfrm>
            <a:off x="7088447" y="3981976"/>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0C1071E-AC1B-DA58-64E6-7E7E8BED4EAE}"/>
              </a:ext>
            </a:extLst>
          </p:cNvPr>
          <p:cNvSpPr/>
          <p:nvPr/>
        </p:nvSpPr>
        <p:spPr>
          <a:xfrm>
            <a:off x="7647997" y="3575960"/>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7C80AA2-16D9-2236-02E9-F289485AF63C}"/>
              </a:ext>
            </a:extLst>
          </p:cNvPr>
          <p:cNvSpPr/>
          <p:nvPr/>
        </p:nvSpPr>
        <p:spPr>
          <a:xfrm>
            <a:off x="7777672" y="3727307"/>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0A70957-5F64-F059-003F-1825B73B82A8}"/>
              </a:ext>
            </a:extLst>
          </p:cNvPr>
          <p:cNvSpPr/>
          <p:nvPr/>
        </p:nvSpPr>
        <p:spPr>
          <a:xfrm>
            <a:off x="7579874" y="3944392"/>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335F29E-C630-B149-03D9-26622FE48AA9}"/>
              </a:ext>
            </a:extLst>
          </p:cNvPr>
          <p:cNvSpPr/>
          <p:nvPr/>
        </p:nvSpPr>
        <p:spPr>
          <a:xfrm>
            <a:off x="7754666" y="3418909"/>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4372243-9781-986E-E7A7-D4AC980B784C}"/>
              </a:ext>
            </a:extLst>
          </p:cNvPr>
          <p:cNvSpPr/>
          <p:nvPr/>
        </p:nvSpPr>
        <p:spPr>
          <a:xfrm>
            <a:off x="7843874" y="3575960"/>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6C8711D-D23B-7941-A388-75B069D3FC14}"/>
              </a:ext>
            </a:extLst>
          </p:cNvPr>
          <p:cNvSpPr/>
          <p:nvPr/>
        </p:nvSpPr>
        <p:spPr>
          <a:xfrm>
            <a:off x="7612339" y="3763226"/>
            <a:ext cx="89208" cy="8474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0F29D751-1DB7-122E-B285-6601DAF67EF7}"/>
              </a:ext>
            </a:extLst>
          </p:cNvPr>
          <p:cNvCxnSpPr/>
          <p:nvPr/>
        </p:nvCxnSpPr>
        <p:spPr>
          <a:xfrm flipH="1">
            <a:off x="6382499" y="3028158"/>
            <a:ext cx="1645288" cy="1265101"/>
          </a:xfrm>
          <a:prstGeom prst="line">
            <a:avLst/>
          </a:prstGeom>
          <a:ln w="25400"/>
        </p:spPr>
        <p:style>
          <a:lnRef idx="1">
            <a:schemeClr val="accent1"/>
          </a:lnRef>
          <a:fillRef idx="0">
            <a:schemeClr val="accent1"/>
          </a:fillRef>
          <a:effectRef idx="0">
            <a:schemeClr val="accent1"/>
          </a:effectRef>
          <a:fontRef idx="minor">
            <a:schemeClr val="tx1"/>
          </a:fontRef>
        </p:style>
      </p:cxnSp>
      <p:graphicFrame>
        <p:nvGraphicFramePr>
          <p:cNvPr id="101" name="Chart 100">
            <a:extLst>
              <a:ext uri="{FF2B5EF4-FFF2-40B4-BE49-F238E27FC236}">
                <a16:creationId xmlns:a16="http://schemas.microsoft.com/office/drawing/2014/main" id="{02B365D4-7A2A-E61E-BB7E-EE00665931E7}"/>
              </a:ext>
            </a:extLst>
          </p:cNvPr>
          <p:cNvGraphicFramePr/>
          <p:nvPr>
            <p:extLst>
              <p:ext uri="{D42A27DB-BD31-4B8C-83A1-F6EECF244321}">
                <p14:modId xmlns:p14="http://schemas.microsoft.com/office/powerpoint/2010/main" val="1051925633"/>
              </p:ext>
            </p:extLst>
          </p:nvPr>
        </p:nvGraphicFramePr>
        <p:xfrm>
          <a:off x="5032118" y="3005878"/>
          <a:ext cx="2053729" cy="1468657"/>
        </p:xfrm>
        <a:graphic>
          <a:graphicData uri="http://schemas.openxmlformats.org/drawingml/2006/chart">
            <c:chart xmlns:c="http://schemas.openxmlformats.org/drawingml/2006/chart" xmlns:r="http://schemas.openxmlformats.org/officeDocument/2006/relationships" r:id="rId5"/>
          </a:graphicData>
        </a:graphic>
      </p:graphicFrame>
      <p:pic>
        <p:nvPicPr>
          <p:cNvPr id="124" name="Picture 123" descr="A black background with a black square&#10;&#10;Description automatically generated with medium confidence">
            <a:extLst>
              <a:ext uri="{FF2B5EF4-FFF2-40B4-BE49-F238E27FC236}">
                <a16:creationId xmlns:a16="http://schemas.microsoft.com/office/drawing/2014/main" id="{F768AF84-49C0-6AC5-51EF-9E3A163EB16D}"/>
              </a:ext>
            </a:extLst>
          </p:cNvPr>
          <p:cNvPicPr>
            <a:picLocks noChangeAspect="1"/>
          </p:cNvPicPr>
          <p:nvPr/>
        </p:nvPicPr>
        <p:blipFill>
          <a:blip r:embed="rId6"/>
          <a:stretch>
            <a:fillRect/>
          </a:stretch>
        </p:blipFill>
        <p:spPr>
          <a:xfrm>
            <a:off x="8539427" y="4039175"/>
            <a:ext cx="491884" cy="491884"/>
          </a:xfrm>
          <a:prstGeom prst="rect">
            <a:avLst/>
          </a:prstGeom>
        </p:spPr>
      </p:pic>
      <p:pic>
        <p:nvPicPr>
          <p:cNvPr id="126" name="Picture 125" descr="A black background with a black square&#10;&#10;Description automatically generated with medium confidence">
            <a:extLst>
              <a:ext uri="{FF2B5EF4-FFF2-40B4-BE49-F238E27FC236}">
                <a16:creationId xmlns:a16="http://schemas.microsoft.com/office/drawing/2014/main" id="{F24069DA-2B6E-1551-5996-7776B4FB5F32}"/>
              </a:ext>
            </a:extLst>
          </p:cNvPr>
          <p:cNvPicPr>
            <a:picLocks noChangeAspect="1"/>
          </p:cNvPicPr>
          <p:nvPr/>
        </p:nvPicPr>
        <p:blipFill>
          <a:blip r:embed="rId7"/>
          <a:stretch>
            <a:fillRect/>
          </a:stretch>
        </p:blipFill>
        <p:spPr>
          <a:xfrm>
            <a:off x="7141679" y="4039175"/>
            <a:ext cx="487070" cy="487070"/>
          </a:xfrm>
          <a:prstGeom prst="rect">
            <a:avLst/>
          </a:prstGeom>
        </p:spPr>
      </p:pic>
      <p:pic>
        <p:nvPicPr>
          <p:cNvPr id="129" name="Picture 128" descr="A palm tree and sun in a circle&#10;&#10;Description automatically generated">
            <a:extLst>
              <a:ext uri="{FF2B5EF4-FFF2-40B4-BE49-F238E27FC236}">
                <a16:creationId xmlns:a16="http://schemas.microsoft.com/office/drawing/2014/main" id="{70D54371-C339-1E6A-3B95-9FF2E51D4E56}"/>
              </a:ext>
            </a:extLst>
          </p:cNvPr>
          <p:cNvPicPr>
            <a:picLocks noChangeAspect="1"/>
          </p:cNvPicPr>
          <p:nvPr/>
        </p:nvPicPr>
        <p:blipFill>
          <a:blip r:embed="rId8"/>
          <a:stretch>
            <a:fillRect/>
          </a:stretch>
        </p:blipFill>
        <p:spPr>
          <a:xfrm>
            <a:off x="7737205" y="2849623"/>
            <a:ext cx="650133" cy="650133"/>
          </a:xfrm>
          <a:prstGeom prst="rect">
            <a:avLst/>
          </a:prstGeom>
        </p:spPr>
      </p:pic>
      <p:cxnSp>
        <p:nvCxnSpPr>
          <p:cNvPr id="131" name="Straight Arrow Connector 130">
            <a:extLst>
              <a:ext uri="{FF2B5EF4-FFF2-40B4-BE49-F238E27FC236}">
                <a16:creationId xmlns:a16="http://schemas.microsoft.com/office/drawing/2014/main" id="{4F021E28-0027-643A-9240-CCDF80900E29}"/>
              </a:ext>
            </a:extLst>
          </p:cNvPr>
          <p:cNvCxnSpPr>
            <a:stCxn id="126" idx="3"/>
            <a:endCxn id="124" idx="1"/>
          </p:cNvCxnSpPr>
          <p:nvPr/>
        </p:nvCxnSpPr>
        <p:spPr>
          <a:xfrm>
            <a:off x="7628749" y="4282710"/>
            <a:ext cx="910678" cy="2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0DBFD51-2FE0-4D47-AF69-974C4E7A7A02}"/>
              </a:ext>
            </a:extLst>
          </p:cNvPr>
          <p:cNvCxnSpPr>
            <a:stCxn id="129" idx="2"/>
            <a:endCxn id="126" idx="0"/>
          </p:cNvCxnSpPr>
          <p:nvPr/>
        </p:nvCxnSpPr>
        <p:spPr>
          <a:xfrm flipH="1">
            <a:off x="7385214" y="3499756"/>
            <a:ext cx="677058" cy="539419"/>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3CECFCD-5086-4AAB-FCC8-BBEA658E4CA0}"/>
              </a:ext>
            </a:extLst>
          </p:cNvPr>
          <p:cNvCxnSpPr>
            <a:stCxn id="129" idx="2"/>
            <a:endCxn id="124" idx="0"/>
          </p:cNvCxnSpPr>
          <p:nvPr/>
        </p:nvCxnSpPr>
        <p:spPr>
          <a:xfrm>
            <a:off x="8062272" y="3499756"/>
            <a:ext cx="723097" cy="539419"/>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136" name="Picture 135" descr="A black background with a black square&#10;&#10;Description automatically generated with medium confidence">
            <a:extLst>
              <a:ext uri="{FF2B5EF4-FFF2-40B4-BE49-F238E27FC236}">
                <a16:creationId xmlns:a16="http://schemas.microsoft.com/office/drawing/2014/main" id="{005C4DEB-C9E2-6953-6DFC-732EE94FF7C3}"/>
              </a:ext>
            </a:extLst>
          </p:cNvPr>
          <p:cNvPicPr>
            <a:picLocks noChangeAspect="1"/>
          </p:cNvPicPr>
          <p:nvPr/>
        </p:nvPicPr>
        <p:blipFill>
          <a:blip r:embed="rId4"/>
          <a:stretch>
            <a:fillRect/>
          </a:stretch>
        </p:blipFill>
        <p:spPr>
          <a:xfrm rot="2348167">
            <a:off x="881517" y="2687308"/>
            <a:ext cx="600787" cy="529961"/>
          </a:xfrm>
          <a:prstGeom prst="rect">
            <a:avLst/>
          </a:prstGeom>
        </p:spPr>
      </p:pic>
      <p:pic>
        <p:nvPicPr>
          <p:cNvPr id="137" name="Picture 136" descr="A black background with a black square&#10;&#10;Description automatically generated with medium confidence">
            <a:extLst>
              <a:ext uri="{FF2B5EF4-FFF2-40B4-BE49-F238E27FC236}">
                <a16:creationId xmlns:a16="http://schemas.microsoft.com/office/drawing/2014/main" id="{7FD05D18-E6DF-8EE8-49D1-C58A7BDFE299}"/>
              </a:ext>
            </a:extLst>
          </p:cNvPr>
          <p:cNvPicPr>
            <a:picLocks noChangeAspect="1"/>
          </p:cNvPicPr>
          <p:nvPr/>
        </p:nvPicPr>
        <p:blipFill>
          <a:blip r:embed="rId4"/>
          <a:stretch>
            <a:fillRect/>
          </a:stretch>
        </p:blipFill>
        <p:spPr>
          <a:xfrm rot="19729197">
            <a:off x="1205696" y="2753794"/>
            <a:ext cx="526609" cy="529961"/>
          </a:xfrm>
          <a:prstGeom prst="rect">
            <a:avLst/>
          </a:prstGeom>
        </p:spPr>
      </p:pic>
      <p:sp>
        <p:nvSpPr>
          <p:cNvPr id="138" name="TextBox 137">
            <a:extLst>
              <a:ext uri="{FF2B5EF4-FFF2-40B4-BE49-F238E27FC236}">
                <a16:creationId xmlns:a16="http://schemas.microsoft.com/office/drawing/2014/main" id="{FB05EA4E-554E-680A-91B1-6C505F4954ED}"/>
              </a:ext>
            </a:extLst>
          </p:cNvPr>
          <p:cNvSpPr txBox="1"/>
          <p:nvPr/>
        </p:nvSpPr>
        <p:spPr>
          <a:xfrm>
            <a:off x="994402" y="1570198"/>
            <a:ext cx="1311503" cy="400110"/>
          </a:xfrm>
          <a:prstGeom prst="rect">
            <a:avLst/>
          </a:prstGeom>
          <a:noFill/>
        </p:spPr>
        <p:txBody>
          <a:bodyPr wrap="square" rtlCol="0">
            <a:spAutoFit/>
          </a:bodyPr>
          <a:lstStyle/>
          <a:p>
            <a:r>
              <a:rPr lang="en-US" sz="2000" b="1" dirty="0">
                <a:solidFill>
                  <a:srgbClr val="075063"/>
                </a:solidFill>
                <a:latin typeface="Andale Mono" panose="020B0509000000000004" pitchFamily="49" charset="0"/>
                <a:cs typeface="Arima Madurai Bold" pitchFamily="2" charset="77"/>
              </a:rPr>
              <a:t>Success</a:t>
            </a:r>
          </a:p>
        </p:txBody>
      </p:sp>
      <p:sp>
        <p:nvSpPr>
          <p:cNvPr id="139" name="Hexagon 138">
            <a:extLst>
              <a:ext uri="{FF2B5EF4-FFF2-40B4-BE49-F238E27FC236}">
                <a16:creationId xmlns:a16="http://schemas.microsoft.com/office/drawing/2014/main" id="{02629421-B650-8EDC-273C-933AED69927B}"/>
              </a:ext>
            </a:extLst>
          </p:cNvPr>
          <p:cNvSpPr/>
          <p:nvPr/>
        </p:nvSpPr>
        <p:spPr>
          <a:xfrm>
            <a:off x="5305493" y="1314706"/>
            <a:ext cx="1369960"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00" i="1">
                <a:solidFill>
                  <a:schemeClr val="accent1"/>
                </a:solidFill>
              </a:rPr>
              <a:t>pos(0)</a:t>
            </a:r>
            <a:r>
              <a:rPr lang="en-US" sz="1000">
                <a:solidFill>
                  <a:schemeClr val="accent1"/>
                </a:solidFill>
              </a:rPr>
              <a:t> = 0.0</a:t>
            </a:r>
          </a:p>
          <a:p>
            <a:pPr algn="ctr"/>
            <a:r>
              <a:rPr lang="en-US" sz="1000" i="1">
                <a:solidFill>
                  <a:schemeClr val="accent1"/>
                </a:solidFill>
              </a:rPr>
              <a:t>vel(0) </a:t>
            </a:r>
            <a:r>
              <a:rPr lang="en-US" sz="1000">
                <a:solidFill>
                  <a:schemeClr val="accent1"/>
                </a:solidFill>
              </a:rPr>
              <a:t>= 0.02</a:t>
            </a:r>
          </a:p>
          <a:p>
            <a:pPr algn="ctr"/>
            <a:r>
              <a:rPr lang="en-US" sz="1000">
                <a:solidFill>
                  <a:schemeClr val="accent1"/>
                </a:solidFill>
              </a:rPr>
              <a:t>action(0) = -1 </a:t>
            </a:r>
          </a:p>
        </p:txBody>
      </p:sp>
      <p:sp>
        <p:nvSpPr>
          <p:cNvPr id="140" name="Hexagon 139">
            <a:extLst>
              <a:ext uri="{FF2B5EF4-FFF2-40B4-BE49-F238E27FC236}">
                <a16:creationId xmlns:a16="http://schemas.microsoft.com/office/drawing/2014/main" id="{470FDBC6-120F-6652-AD45-F45C9645A773}"/>
              </a:ext>
            </a:extLst>
          </p:cNvPr>
          <p:cNvSpPr/>
          <p:nvPr/>
        </p:nvSpPr>
        <p:spPr>
          <a:xfrm>
            <a:off x="5313825" y="2180774"/>
            <a:ext cx="1376061"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i="1">
              <a:solidFill>
                <a:schemeClr val="accent1"/>
              </a:solidFill>
            </a:endParaRPr>
          </a:p>
          <a:p>
            <a:pPr algn="ctr"/>
            <a:r>
              <a:rPr lang="en-US" sz="1000" i="1">
                <a:solidFill>
                  <a:schemeClr val="accent1"/>
                </a:solidFill>
              </a:rPr>
              <a:t>pos(1)</a:t>
            </a:r>
            <a:r>
              <a:rPr lang="en-US" sz="1000">
                <a:solidFill>
                  <a:schemeClr val="accent1"/>
                </a:solidFill>
              </a:rPr>
              <a:t> = -0.01</a:t>
            </a:r>
          </a:p>
          <a:p>
            <a:pPr algn="ctr"/>
            <a:r>
              <a:rPr lang="en-US" sz="1000" i="1">
                <a:solidFill>
                  <a:schemeClr val="accent1"/>
                </a:solidFill>
              </a:rPr>
              <a:t>vel(1) </a:t>
            </a:r>
            <a:r>
              <a:rPr lang="en-US" sz="1000">
                <a:solidFill>
                  <a:schemeClr val="accent1"/>
                </a:solidFill>
              </a:rPr>
              <a:t>= -0.01</a:t>
            </a:r>
          </a:p>
          <a:p>
            <a:pPr algn="ctr"/>
            <a:r>
              <a:rPr lang="en-US" sz="1000">
                <a:solidFill>
                  <a:schemeClr val="accent1"/>
                </a:solidFill>
              </a:rPr>
              <a:t>action(1) = -1  </a:t>
            </a:r>
          </a:p>
          <a:p>
            <a:pPr algn="ctr"/>
            <a:endParaRPr lang="en-US" sz="1000">
              <a:solidFill>
                <a:schemeClr val="accent1"/>
              </a:solidFill>
            </a:endParaRPr>
          </a:p>
        </p:txBody>
      </p:sp>
      <p:sp>
        <p:nvSpPr>
          <p:cNvPr id="141" name="Hexagon 140">
            <a:extLst>
              <a:ext uri="{FF2B5EF4-FFF2-40B4-BE49-F238E27FC236}">
                <a16:creationId xmlns:a16="http://schemas.microsoft.com/office/drawing/2014/main" id="{D98161B9-509A-2F5E-EA04-BC83FE68C0D0}"/>
              </a:ext>
            </a:extLst>
          </p:cNvPr>
          <p:cNvSpPr/>
          <p:nvPr/>
        </p:nvSpPr>
        <p:spPr>
          <a:xfrm>
            <a:off x="5294109" y="3274971"/>
            <a:ext cx="1392727"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a:solidFill>
                <a:schemeClr val="accent1"/>
              </a:solidFill>
            </a:endParaRPr>
          </a:p>
          <a:p>
            <a:pPr algn="ctr"/>
            <a:endParaRPr lang="en-US" sz="1000" i="1">
              <a:solidFill>
                <a:schemeClr val="accent1"/>
              </a:solidFill>
            </a:endParaRPr>
          </a:p>
          <a:p>
            <a:pPr algn="ctr"/>
            <a:r>
              <a:rPr lang="en-US" sz="1000" i="1">
                <a:solidFill>
                  <a:schemeClr val="accent1"/>
                </a:solidFill>
              </a:rPr>
              <a:t>pos(n-1)</a:t>
            </a:r>
            <a:r>
              <a:rPr lang="en-US" sz="1000">
                <a:solidFill>
                  <a:schemeClr val="accent1"/>
                </a:solidFill>
              </a:rPr>
              <a:t> = 0.58</a:t>
            </a:r>
          </a:p>
          <a:p>
            <a:pPr algn="ctr"/>
            <a:r>
              <a:rPr lang="en-US" sz="1000" i="1">
                <a:solidFill>
                  <a:schemeClr val="accent1"/>
                </a:solidFill>
              </a:rPr>
              <a:t>vel(n-1) </a:t>
            </a:r>
            <a:r>
              <a:rPr lang="en-US" sz="1000">
                <a:solidFill>
                  <a:schemeClr val="accent1"/>
                </a:solidFill>
              </a:rPr>
              <a:t>= 0.05</a:t>
            </a:r>
          </a:p>
          <a:p>
            <a:pPr algn="ctr"/>
            <a:r>
              <a:rPr lang="en-US" sz="1000">
                <a:solidFill>
                  <a:schemeClr val="accent1"/>
                </a:solidFill>
              </a:rPr>
              <a:t>action(n-1) = 1  </a:t>
            </a:r>
          </a:p>
          <a:p>
            <a:pPr algn="ctr"/>
            <a:endParaRPr lang="en-US" sz="1000">
              <a:solidFill>
                <a:schemeClr val="accent1"/>
              </a:solidFill>
            </a:endParaRPr>
          </a:p>
          <a:p>
            <a:pPr algn="ctr"/>
            <a:endParaRPr lang="en-US" sz="1000">
              <a:solidFill>
                <a:schemeClr val="accent1"/>
              </a:solidFill>
            </a:endParaRPr>
          </a:p>
        </p:txBody>
      </p:sp>
      <p:sp>
        <p:nvSpPr>
          <p:cNvPr id="142" name="Hexagon 141">
            <a:extLst>
              <a:ext uri="{FF2B5EF4-FFF2-40B4-BE49-F238E27FC236}">
                <a16:creationId xmlns:a16="http://schemas.microsoft.com/office/drawing/2014/main" id="{5C0FE327-C8D7-3CD8-21ED-3AE28967121C}"/>
              </a:ext>
            </a:extLst>
          </p:cNvPr>
          <p:cNvSpPr/>
          <p:nvPr/>
        </p:nvSpPr>
        <p:spPr>
          <a:xfrm>
            <a:off x="5294109" y="4162360"/>
            <a:ext cx="1392727" cy="533525"/>
          </a:xfrm>
          <a:prstGeom prst="hexagon">
            <a:avLst/>
          </a:prstGeom>
          <a:solidFill>
            <a:srgbClr val="00B050">
              <a:alpha val="14501"/>
            </a:srgbClr>
          </a:solidFill>
          <a:ln w="603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i="1" dirty="0">
              <a:solidFill>
                <a:srgbClr val="00B050"/>
              </a:solidFill>
            </a:endParaRPr>
          </a:p>
          <a:p>
            <a:pPr algn="ctr"/>
            <a:r>
              <a:rPr lang="en-US" sz="1000" i="1" dirty="0">
                <a:solidFill>
                  <a:schemeClr val="accent1"/>
                </a:solidFill>
              </a:rPr>
              <a:t>pos(n)</a:t>
            </a:r>
            <a:r>
              <a:rPr lang="en-US" sz="1000" dirty="0">
                <a:solidFill>
                  <a:schemeClr val="accent1"/>
                </a:solidFill>
              </a:rPr>
              <a:t> = 0.6</a:t>
            </a:r>
          </a:p>
          <a:p>
            <a:pPr algn="ctr"/>
            <a:r>
              <a:rPr lang="en-US" sz="1000" i="1" dirty="0">
                <a:solidFill>
                  <a:schemeClr val="accent1"/>
                </a:solidFill>
              </a:rPr>
              <a:t>vel(n) </a:t>
            </a:r>
            <a:r>
              <a:rPr lang="en-US" sz="1000" dirty="0">
                <a:solidFill>
                  <a:schemeClr val="accent1"/>
                </a:solidFill>
              </a:rPr>
              <a:t>= 0.01</a:t>
            </a:r>
          </a:p>
          <a:p>
            <a:pPr algn="ctr"/>
            <a:r>
              <a:rPr lang="en-US" sz="1000" dirty="0">
                <a:solidFill>
                  <a:schemeClr val="accent1"/>
                </a:solidFill>
              </a:rPr>
              <a:t>action(n) = 1  </a:t>
            </a:r>
          </a:p>
          <a:p>
            <a:pPr algn="ctr"/>
            <a:endParaRPr lang="en-US" sz="1000" dirty="0">
              <a:solidFill>
                <a:schemeClr val="accent1"/>
              </a:solidFill>
            </a:endParaRPr>
          </a:p>
        </p:txBody>
      </p:sp>
      <p:cxnSp>
        <p:nvCxnSpPr>
          <p:cNvPr id="143" name="Straight Arrow Connector 142">
            <a:extLst>
              <a:ext uri="{FF2B5EF4-FFF2-40B4-BE49-F238E27FC236}">
                <a16:creationId xmlns:a16="http://schemas.microsoft.com/office/drawing/2014/main" id="{89DD74C9-830E-FC1C-5107-35414050CB8C}"/>
              </a:ext>
            </a:extLst>
          </p:cNvPr>
          <p:cNvCxnSpPr>
            <a:cxnSpLocks/>
          </p:cNvCxnSpPr>
          <p:nvPr/>
        </p:nvCxnSpPr>
        <p:spPr>
          <a:xfrm>
            <a:off x="5990473" y="1840735"/>
            <a:ext cx="0" cy="3325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119E85F-337C-795F-BA4D-7754E6A05CB8}"/>
              </a:ext>
            </a:extLst>
          </p:cNvPr>
          <p:cNvCxnSpPr>
            <a:cxnSpLocks/>
          </p:cNvCxnSpPr>
          <p:nvPr/>
        </p:nvCxnSpPr>
        <p:spPr>
          <a:xfrm>
            <a:off x="5990473" y="2706803"/>
            <a:ext cx="0" cy="568168"/>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0AE27E71-47E6-AC0E-7869-82427CB80A6A}"/>
              </a:ext>
            </a:extLst>
          </p:cNvPr>
          <p:cNvCxnSpPr>
            <a:cxnSpLocks/>
          </p:cNvCxnSpPr>
          <p:nvPr/>
        </p:nvCxnSpPr>
        <p:spPr>
          <a:xfrm>
            <a:off x="5990473" y="3828559"/>
            <a:ext cx="0" cy="3338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1" name="Rounded Rectangle 160">
            <a:extLst>
              <a:ext uri="{FF2B5EF4-FFF2-40B4-BE49-F238E27FC236}">
                <a16:creationId xmlns:a16="http://schemas.microsoft.com/office/drawing/2014/main" id="{07AD3B6E-7358-5A0F-94CF-9645749E7139}"/>
              </a:ext>
            </a:extLst>
          </p:cNvPr>
          <p:cNvSpPr/>
          <p:nvPr/>
        </p:nvSpPr>
        <p:spPr>
          <a:xfrm>
            <a:off x="4026874" y="1656580"/>
            <a:ext cx="825892" cy="186792"/>
          </a:xfrm>
          <a:prstGeom prst="roundRect">
            <a:avLst/>
          </a:prstGeom>
          <a:solidFill>
            <a:schemeClr val="accent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ounded Rectangle 161">
            <a:extLst>
              <a:ext uri="{FF2B5EF4-FFF2-40B4-BE49-F238E27FC236}">
                <a16:creationId xmlns:a16="http://schemas.microsoft.com/office/drawing/2014/main" id="{184EAD9A-36DD-CF3F-00C8-B0F629B6EA55}"/>
              </a:ext>
            </a:extLst>
          </p:cNvPr>
          <p:cNvSpPr/>
          <p:nvPr/>
        </p:nvSpPr>
        <p:spPr>
          <a:xfrm>
            <a:off x="5574900" y="1656580"/>
            <a:ext cx="825892" cy="186792"/>
          </a:xfrm>
          <a:prstGeom prst="roundRect">
            <a:avLst/>
          </a:prstGeom>
          <a:solidFill>
            <a:schemeClr val="accent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27D02FAB-733A-CDD6-D5B1-B6BAC26CC3CE}"/>
              </a:ext>
            </a:extLst>
          </p:cNvPr>
          <p:cNvSpPr/>
          <p:nvPr/>
        </p:nvSpPr>
        <p:spPr>
          <a:xfrm>
            <a:off x="5194720" y="2849092"/>
            <a:ext cx="3965600" cy="1865753"/>
          </a:xfrm>
          <a:prstGeom prst="rect">
            <a:avLst/>
          </a:prstGeom>
          <a:solidFill>
            <a:schemeClr val="bg1">
              <a:alpha val="83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dirty="0">
              <a:latin typeface="Andale Mono" panose="020B0509000000000004" pitchFamily="49" charset="0"/>
              <a:cs typeface="Times New Roman" panose="02020603050405020304" pitchFamily="18" charset="0"/>
            </a:endParaRPr>
          </a:p>
          <a:p>
            <a:pPr algn="ctr"/>
            <a:r>
              <a:rPr lang="en-US" sz="2400" dirty="0">
                <a:latin typeface="Andale Mono" panose="020B0509000000000004" pitchFamily="49" charset="0"/>
                <a:cs typeface="Times New Roman" panose="02020603050405020304" pitchFamily="18" charset="0"/>
              </a:rPr>
              <a:t>Correlation </a:t>
            </a:r>
            <a:r>
              <a:rPr lang="en-US" sz="2400" u="sng" dirty="0">
                <a:latin typeface="Andale Mono" panose="020B0509000000000004" pitchFamily="49" charset="0"/>
                <a:cs typeface="Times New Roman" panose="02020603050405020304" pitchFamily="18" charset="0"/>
              </a:rPr>
              <a:t>doesn’t</a:t>
            </a:r>
            <a:r>
              <a:rPr lang="en-US" sz="2400" dirty="0">
                <a:latin typeface="Andale Mono" panose="020B0509000000000004" pitchFamily="49" charset="0"/>
                <a:cs typeface="Times New Roman" panose="02020603050405020304" pitchFamily="18" charset="0"/>
              </a:rPr>
              <a:t> mean Causation </a:t>
            </a:r>
          </a:p>
          <a:p>
            <a:pPr algn="ctr"/>
            <a:endParaRPr lang="en-US" sz="2400" dirty="0">
              <a:latin typeface="American Typewriter" panose="02090604020004020304" pitchFamily="18" charset="77"/>
            </a:endParaRP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436B488-528E-B4EA-3D14-6E1B8AAFA63D}"/>
              </a:ext>
            </a:extLst>
          </p:cNvPr>
          <p:cNvPicPr>
            <a:picLocks noChangeAspect="1"/>
          </p:cNvPicPr>
          <p:nvPr/>
        </p:nvPicPr>
        <p:blipFill>
          <a:blip r:embed="rId9"/>
          <a:stretch>
            <a:fillRect/>
          </a:stretch>
        </p:blipFill>
        <p:spPr>
          <a:xfrm>
            <a:off x="962062" y="3852170"/>
            <a:ext cx="802698" cy="802698"/>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7C4DA0E2-9E2A-BC1D-590E-C0869AA2FE92}"/>
              </a:ext>
            </a:extLst>
          </p:cNvPr>
          <p:cNvPicPr>
            <a:picLocks noChangeAspect="1"/>
          </p:cNvPicPr>
          <p:nvPr/>
        </p:nvPicPr>
        <p:blipFill>
          <a:blip r:embed="rId10"/>
          <a:stretch>
            <a:fillRect/>
          </a:stretch>
        </p:blipFill>
        <p:spPr>
          <a:xfrm>
            <a:off x="1826659" y="3864209"/>
            <a:ext cx="802692" cy="802692"/>
          </a:xfrm>
          <a:prstGeom prst="rect">
            <a:avLst/>
          </a:prstGeom>
        </p:spPr>
      </p:pic>
      <p:sp>
        <p:nvSpPr>
          <p:cNvPr id="3" name="TextBox 2">
            <a:extLst>
              <a:ext uri="{FF2B5EF4-FFF2-40B4-BE49-F238E27FC236}">
                <a16:creationId xmlns:a16="http://schemas.microsoft.com/office/drawing/2014/main" id="{A4B73557-67F7-4BE4-72CC-9E91CEFDC55D}"/>
              </a:ext>
            </a:extLst>
          </p:cNvPr>
          <p:cNvSpPr txBox="1"/>
          <p:nvPr/>
        </p:nvSpPr>
        <p:spPr>
          <a:xfrm>
            <a:off x="6121477" y="4428395"/>
            <a:ext cx="1914347" cy="400110"/>
          </a:xfrm>
          <a:prstGeom prst="rect">
            <a:avLst/>
          </a:prstGeom>
          <a:noFill/>
        </p:spPr>
        <p:txBody>
          <a:bodyPr wrap="square" rtlCol="0">
            <a:spAutoFit/>
          </a:bodyPr>
          <a:lstStyle/>
          <a:p>
            <a:r>
              <a:rPr lang="en-US" sz="2000" b="1" dirty="0">
                <a:solidFill>
                  <a:schemeClr val="accent1"/>
                </a:solidFill>
                <a:latin typeface="Andale Mono" panose="020B0509000000000004" pitchFamily="49" charset="0"/>
                <a:cs typeface="Arima Madurai Bold" pitchFamily="2" charset="77"/>
              </a:rPr>
              <a:t>Classifier</a:t>
            </a:r>
          </a:p>
        </p:txBody>
      </p:sp>
      <p:sp>
        <p:nvSpPr>
          <p:cNvPr id="5" name="TextBox 4">
            <a:extLst>
              <a:ext uri="{FF2B5EF4-FFF2-40B4-BE49-F238E27FC236}">
                <a16:creationId xmlns:a16="http://schemas.microsoft.com/office/drawing/2014/main" id="{EBC61416-9B96-A98A-ACD6-4CB02BB33151}"/>
              </a:ext>
            </a:extLst>
          </p:cNvPr>
          <p:cNvSpPr txBox="1"/>
          <p:nvPr/>
        </p:nvSpPr>
        <p:spPr>
          <a:xfrm>
            <a:off x="8663823" y="4866501"/>
            <a:ext cx="482824" cy="276999"/>
          </a:xfrm>
          <a:prstGeom prst="rect">
            <a:avLst/>
          </a:prstGeom>
          <a:noFill/>
        </p:spPr>
        <p:txBody>
          <a:bodyPr wrap="none" rtlCol="0">
            <a:spAutoFit/>
          </a:bodyPr>
          <a:lstStyle/>
          <a:p>
            <a:r>
              <a:rPr lang="en-US" sz="1200" dirty="0"/>
              <a:t>1/34</a:t>
            </a:r>
          </a:p>
        </p:txBody>
      </p:sp>
    </p:spTree>
    <p:extLst>
      <p:ext uri="{BB962C8B-B14F-4D97-AF65-F5344CB8AC3E}">
        <p14:creationId xmlns:p14="http://schemas.microsoft.com/office/powerpoint/2010/main" val="176781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0.01979 -0.0395 C 0.02743 -0.0571 0.03524 -0.07469 0.04288 -0.09475 C 0.05069 -0.11481 0.0592 -0.14105 0.06614 -0.15957 C 0.07309 -0.17808 0.08055 -0.19568 0.08455 -0.20586 C 0.08837 -0.21605 0.0934 -0.23148 0.08941 -0.22068 C 0.08542 -0.20987 0.06649 -0.15741 0.06059 -0.14105 " pathEditMode="relative" rAng="0" ptsTypes="AAAAAA">
                                      <p:cBhvr>
                                        <p:cTn id="38" dur="4000" fill="hold"/>
                                        <p:tgtEl>
                                          <p:spTgt spid="35"/>
                                        </p:tgtEl>
                                        <p:attrNameLst>
                                          <p:attrName>ppt_x</p:attrName>
                                          <p:attrName>ppt_y</p:attrName>
                                        </p:attrNameLst>
                                      </p:cBhvr>
                                      <p:rCtr x="3542" y="-9259"/>
                                    </p:animMotion>
                                  </p:childTnLst>
                                </p:cTn>
                              </p:par>
                            </p:childTnLst>
                          </p:cTn>
                        </p:par>
                        <p:par>
                          <p:cTn id="39" fill="hold">
                            <p:stCondLst>
                              <p:cond delay="4000"/>
                            </p:stCondLst>
                            <p:childTnLst>
                              <p:par>
                                <p:cTn id="40" presetID="1" presetClass="entr" presetSubtype="0" fill="hold" grpId="0" nodeType="afterEffect">
                                  <p:stCondLst>
                                    <p:cond delay="0"/>
                                  </p:stCondLst>
                                  <p:childTnLst>
                                    <p:set>
                                      <p:cBhvr>
                                        <p:cTn id="41" dur="1" fill="hold">
                                          <p:stCondLst>
                                            <p:cond delay="0"/>
                                          </p:stCondLst>
                                        </p:cTn>
                                        <p:tgtEl>
                                          <p:spTgt spid="10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2"/>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5"/>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9"/>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73"/>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7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7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7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8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82"/>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83"/>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84"/>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85"/>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86"/>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87"/>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88"/>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89"/>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90"/>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91"/>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92"/>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93"/>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94"/>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95"/>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96"/>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97"/>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98"/>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100"/>
                                        </p:tgtEl>
                                        <p:attrNameLst>
                                          <p:attrName>style.visibility</p:attrName>
                                        </p:attrNameLst>
                                      </p:cBhvr>
                                      <p:to>
                                        <p:strVal val="visible"/>
                                      </p:to>
                                    </p:set>
                                  </p:childTnLst>
                                </p:cTn>
                              </p:par>
                              <p:par>
                                <p:cTn id="148" presetID="1" presetClass="entr"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60"/>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62"/>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63"/>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64"/>
                                        </p:tgtEl>
                                        <p:attrNameLst>
                                          <p:attrName>style.visibility</p:attrName>
                                        </p:attrNameLst>
                                      </p:cBhvr>
                                      <p:to>
                                        <p:strVal val="hidden"/>
                                      </p:to>
                                    </p:set>
                                  </p:childTnLst>
                                </p:cTn>
                              </p:par>
                              <p:par>
                                <p:cTn id="160" presetID="1" presetClass="exit" presetSubtype="0" fill="hold" grpId="1" nodeType="withEffect">
                                  <p:stCondLst>
                                    <p:cond delay="0"/>
                                  </p:stCondLst>
                                  <p:childTnLst>
                                    <p:set>
                                      <p:cBhvr>
                                        <p:cTn id="161" dur="1" fill="hold">
                                          <p:stCondLst>
                                            <p:cond delay="0"/>
                                          </p:stCondLst>
                                        </p:cTn>
                                        <p:tgtEl>
                                          <p:spTgt spid="65"/>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66"/>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67"/>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68"/>
                                        </p:tgtEl>
                                        <p:attrNameLst>
                                          <p:attrName>style.visibility</p:attrName>
                                        </p:attrNameLst>
                                      </p:cBhvr>
                                      <p:to>
                                        <p:strVal val="hidden"/>
                                      </p:to>
                                    </p:set>
                                  </p:childTnLst>
                                </p:cTn>
                              </p:par>
                              <p:par>
                                <p:cTn id="168" presetID="1" presetClass="exit" presetSubtype="0" fill="hold" grpId="1" nodeType="withEffect">
                                  <p:stCondLst>
                                    <p:cond delay="0"/>
                                  </p:stCondLst>
                                  <p:childTnLst>
                                    <p:set>
                                      <p:cBhvr>
                                        <p:cTn id="169" dur="1" fill="hold">
                                          <p:stCondLst>
                                            <p:cond delay="0"/>
                                          </p:stCondLst>
                                        </p:cTn>
                                        <p:tgtEl>
                                          <p:spTgt spid="69"/>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73"/>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74"/>
                                        </p:tgtEl>
                                        <p:attrNameLst>
                                          <p:attrName>style.visibility</p:attrName>
                                        </p:attrNameLst>
                                      </p:cBhvr>
                                      <p:to>
                                        <p:strVal val="hidden"/>
                                      </p:to>
                                    </p:set>
                                  </p:childTnLst>
                                </p:cTn>
                              </p:par>
                              <p:par>
                                <p:cTn id="174" presetID="1" presetClass="exit" presetSubtype="0" fill="hold" grpId="1" nodeType="withEffect">
                                  <p:stCondLst>
                                    <p:cond delay="0"/>
                                  </p:stCondLst>
                                  <p:childTnLst>
                                    <p:set>
                                      <p:cBhvr>
                                        <p:cTn id="175" dur="1" fill="hold">
                                          <p:stCondLst>
                                            <p:cond delay="0"/>
                                          </p:stCondLst>
                                        </p:cTn>
                                        <p:tgtEl>
                                          <p:spTgt spid="77"/>
                                        </p:tgtEl>
                                        <p:attrNameLst>
                                          <p:attrName>style.visibility</p:attrName>
                                        </p:attrNameLst>
                                      </p:cBhvr>
                                      <p:to>
                                        <p:strVal val="hidden"/>
                                      </p:to>
                                    </p:set>
                                  </p:childTnLst>
                                </p:cTn>
                              </p:par>
                              <p:par>
                                <p:cTn id="176" presetID="1" presetClass="exit" presetSubtype="0" fill="hold" grpId="1" nodeType="withEffect">
                                  <p:stCondLst>
                                    <p:cond delay="0"/>
                                  </p:stCondLst>
                                  <p:childTnLst>
                                    <p:set>
                                      <p:cBhvr>
                                        <p:cTn id="177" dur="1" fill="hold">
                                          <p:stCondLst>
                                            <p:cond delay="0"/>
                                          </p:stCondLst>
                                        </p:cTn>
                                        <p:tgtEl>
                                          <p:spTgt spid="78"/>
                                        </p:tgtEl>
                                        <p:attrNameLst>
                                          <p:attrName>style.visibility</p:attrName>
                                        </p:attrNameLst>
                                      </p:cBhvr>
                                      <p:to>
                                        <p:strVal val="hidden"/>
                                      </p:to>
                                    </p:set>
                                  </p:childTnLst>
                                </p:cTn>
                              </p:par>
                              <p:par>
                                <p:cTn id="178" presetID="1" presetClass="exit" presetSubtype="0" fill="hold" grpId="1" nodeType="withEffect">
                                  <p:stCondLst>
                                    <p:cond delay="0"/>
                                  </p:stCondLst>
                                  <p:childTnLst>
                                    <p:set>
                                      <p:cBhvr>
                                        <p:cTn id="179" dur="1" fill="hold">
                                          <p:stCondLst>
                                            <p:cond delay="0"/>
                                          </p:stCondLst>
                                        </p:cTn>
                                        <p:tgtEl>
                                          <p:spTgt spid="79"/>
                                        </p:tgtEl>
                                        <p:attrNameLst>
                                          <p:attrName>style.visibility</p:attrName>
                                        </p:attrNameLst>
                                      </p:cBhvr>
                                      <p:to>
                                        <p:strVal val="hidden"/>
                                      </p:to>
                                    </p:set>
                                  </p:childTnLst>
                                </p:cTn>
                              </p:par>
                              <p:par>
                                <p:cTn id="180" presetID="1" presetClass="exit" presetSubtype="0" fill="hold" grpId="1" nodeType="withEffect">
                                  <p:stCondLst>
                                    <p:cond delay="0"/>
                                  </p:stCondLst>
                                  <p:childTnLst>
                                    <p:set>
                                      <p:cBhvr>
                                        <p:cTn id="181" dur="1" fill="hold">
                                          <p:stCondLst>
                                            <p:cond delay="0"/>
                                          </p:stCondLst>
                                        </p:cTn>
                                        <p:tgtEl>
                                          <p:spTgt spid="80"/>
                                        </p:tgtEl>
                                        <p:attrNameLst>
                                          <p:attrName>style.visibility</p:attrName>
                                        </p:attrNameLst>
                                      </p:cBhvr>
                                      <p:to>
                                        <p:strVal val="hidden"/>
                                      </p:to>
                                    </p:set>
                                  </p:childTnLst>
                                </p:cTn>
                              </p:par>
                              <p:par>
                                <p:cTn id="182" presetID="1" presetClass="exit" presetSubtype="0" fill="hold" grpId="1" nodeType="withEffect">
                                  <p:stCondLst>
                                    <p:cond delay="0"/>
                                  </p:stCondLst>
                                  <p:childTnLst>
                                    <p:set>
                                      <p:cBhvr>
                                        <p:cTn id="183" dur="1" fill="hold">
                                          <p:stCondLst>
                                            <p:cond delay="0"/>
                                          </p:stCondLst>
                                        </p:cTn>
                                        <p:tgtEl>
                                          <p:spTgt spid="81"/>
                                        </p:tgtEl>
                                        <p:attrNameLst>
                                          <p:attrName>style.visibility</p:attrName>
                                        </p:attrNameLst>
                                      </p:cBhvr>
                                      <p:to>
                                        <p:strVal val="hidden"/>
                                      </p:to>
                                    </p:set>
                                  </p:childTnLst>
                                </p:cTn>
                              </p:par>
                              <p:par>
                                <p:cTn id="184" presetID="1" presetClass="exit" presetSubtype="0" fill="hold" grpId="1" nodeType="withEffect">
                                  <p:stCondLst>
                                    <p:cond delay="0"/>
                                  </p:stCondLst>
                                  <p:childTnLst>
                                    <p:set>
                                      <p:cBhvr>
                                        <p:cTn id="185" dur="1" fill="hold">
                                          <p:stCondLst>
                                            <p:cond delay="0"/>
                                          </p:stCondLst>
                                        </p:cTn>
                                        <p:tgtEl>
                                          <p:spTgt spid="82"/>
                                        </p:tgtEl>
                                        <p:attrNameLst>
                                          <p:attrName>style.visibility</p:attrName>
                                        </p:attrNameLst>
                                      </p:cBhvr>
                                      <p:to>
                                        <p:strVal val="hidden"/>
                                      </p:to>
                                    </p:set>
                                  </p:childTnLst>
                                </p:cTn>
                              </p:par>
                              <p:par>
                                <p:cTn id="186" presetID="1" presetClass="exit" presetSubtype="0" fill="hold" grpId="1" nodeType="withEffect">
                                  <p:stCondLst>
                                    <p:cond delay="0"/>
                                  </p:stCondLst>
                                  <p:childTnLst>
                                    <p:set>
                                      <p:cBhvr>
                                        <p:cTn id="187" dur="1" fill="hold">
                                          <p:stCondLst>
                                            <p:cond delay="0"/>
                                          </p:stCondLst>
                                        </p:cTn>
                                        <p:tgtEl>
                                          <p:spTgt spid="83"/>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84"/>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85"/>
                                        </p:tgtEl>
                                        <p:attrNameLst>
                                          <p:attrName>style.visibility</p:attrName>
                                        </p:attrNameLst>
                                      </p:cBhvr>
                                      <p:to>
                                        <p:strVal val="hidden"/>
                                      </p:to>
                                    </p:set>
                                  </p:childTnLst>
                                </p:cTn>
                              </p:par>
                              <p:par>
                                <p:cTn id="192" presetID="1" presetClass="exit" presetSubtype="0" fill="hold" grpId="1" nodeType="withEffect">
                                  <p:stCondLst>
                                    <p:cond delay="0"/>
                                  </p:stCondLst>
                                  <p:childTnLst>
                                    <p:set>
                                      <p:cBhvr>
                                        <p:cTn id="193" dur="1" fill="hold">
                                          <p:stCondLst>
                                            <p:cond delay="0"/>
                                          </p:stCondLst>
                                        </p:cTn>
                                        <p:tgtEl>
                                          <p:spTgt spid="86"/>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87"/>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88"/>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89"/>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90"/>
                                        </p:tgtEl>
                                        <p:attrNameLst>
                                          <p:attrName>style.visibility</p:attrName>
                                        </p:attrNameLst>
                                      </p:cBhvr>
                                      <p:to>
                                        <p:strVal val="hidden"/>
                                      </p:to>
                                    </p:set>
                                  </p:childTnLst>
                                </p:cTn>
                              </p:par>
                              <p:par>
                                <p:cTn id="202" presetID="1" presetClass="exit" presetSubtype="0" fill="hold" grpId="1" nodeType="withEffect">
                                  <p:stCondLst>
                                    <p:cond delay="0"/>
                                  </p:stCondLst>
                                  <p:childTnLst>
                                    <p:set>
                                      <p:cBhvr>
                                        <p:cTn id="203" dur="1" fill="hold">
                                          <p:stCondLst>
                                            <p:cond delay="0"/>
                                          </p:stCondLst>
                                        </p:cTn>
                                        <p:tgtEl>
                                          <p:spTgt spid="91"/>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92"/>
                                        </p:tgtEl>
                                        <p:attrNameLst>
                                          <p:attrName>style.visibility</p:attrName>
                                        </p:attrNameLst>
                                      </p:cBhvr>
                                      <p:to>
                                        <p:strVal val="hidden"/>
                                      </p:to>
                                    </p:set>
                                  </p:childTnLst>
                                </p:cTn>
                              </p:par>
                              <p:par>
                                <p:cTn id="206" presetID="1" presetClass="exit" presetSubtype="0" fill="hold" grpId="1" nodeType="withEffect">
                                  <p:stCondLst>
                                    <p:cond delay="0"/>
                                  </p:stCondLst>
                                  <p:childTnLst>
                                    <p:set>
                                      <p:cBhvr>
                                        <p:cTn id="207" dur="1" fill="hold">
                                          <p:stCondLst>
                                            <p:cond delay="0"/>
                                          </p:stCondLst>
                                        </p:cTn>
                                        <p:tgtEl>
                                          <p:spTgt spid="93"/>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94"/>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95"/>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96"/>
                                        </p:tgtEl>
                                        <p:attrNameLst>
                                          <p:attrName>style.visibility</p:attrName>
                                        </p:attrNameLst>
                                      </p:cBhvr>
                                      <p:to>
                                        <p:strVal val="hidden"/>
                                      </p:to>
                                    </p:set>
                                  </p:childTnLst>
                                </p:cTn>
                              </p:par>
                              <p:par>
                                <p:cTn id="214" presetID="1" presetClass="exit" presetSubtype="0" fill="hold" grpId="1" nodeType="withEffect">
                                  <p:stCondLst>
                                    <p:cond delay="0"/>
                                  </p:stCondLst>
                                  <p:childTnLst>
                                    <p:set>
                                      <p:cBhvr>
                                        <p:cTn id="215" dur="1" fill="hold">
                                          <p:stCondLst>
                                            <p:cond delay="0"/>
                                          </p:stCondLst>
                                        </p:cTn>
                                        <p:tgtEl>
                                          <p:spTgt spid="97"/>
                                        </p:tgtEl>
                                        <p:attrNameLst>
                                          <p:attrName>style.visibility</p:attrName>
                                        </p:attrNameLst>
                                      </p:cBhvr>
                                      <p:to>
                                        <p:strVal val="hidden"/>
                                      </p:to>
                                    </p:set>
                                  </p:childTnLst>
                                </p:cTn>
                              </p:par>
                              <p:par>
                                <p:cTn id="216" presetID="1" presetClass="exit" presetSubtype="0" fill="hold" grpId="1" nodeType="withEffect">
                                  <p:stCondLst>
                                    <p:cond delay="0"/>
                                  </p:stCondLst>
                                  <p:childTnLst>
                                    <p:set>
                                      <p:cBhvr>
                                        <p:cTn id="217" dur="1" fill="hold">
                                          <p:stCondLst>
                                            <p:cond delay="0"/>
                                          </p:stCondLst>
                                        </p:cTn>
                                        <p:tgtEl>
                                          <p:spTgt spid="98"/>
                                        </p:tgtEl>
                                        <p:attrNameLst>
                                          <p:attrName>style.visibility</p:attrName>
                                        </p:attrNameLst>
                                      </p:cBhvr>
                                      <p:to>
                                        <p:strVal val="hidden"/>
                                      </p:to>
                                    </p:set>
                                  </p:childTnLst>
                                </p:cTn>
                              </p:par>
                              <p:par>
                                <p:cTn id="218" presetID="1" presetClass="exit" presetSubtype="0" fill="hold" nodeType="withEffect">
                                  <p:stCondLst>
                                    <p:cond delay="0"/>
                                  </p:stCondLst>
                                  <p:childTnLst>
                                    <p:set>
                                      <p:cBhvr>
                                        <p:cTn id="219" dur="1" fill="hold">
                                          <p:stCondLst>
                                            <p:cond delay="0"/>
                                          </p:stCondLst>
                                        </p:cTn>
                                        <p:tgtEl>
                                          <p:spTgt spid="100"/>
                                        </p:tgtEl>
                                        <p:attrNameLst>
                                          <p:attrName>style.visibility</p:attrName>
                                        </p:attrNameLst>
                                      </p:cBhvr>
                                      <p:to>
                                        <p:strVal val="hidden"/>
                                      </p:to>
                                    </p:set>
                                  </p:childTnLst>
                                </p:cTn>
                              </p:par>
                              <p:par>
                                <p:cTn id="220" presetID="1" presetClass="exit" presetSubtype="0" fill="hold" grpId="2" nodeType="withEffect">
                                  <p:stCondLst>
                                    <p:cond delay="0"/>
                                  </p:stCondLst>
                                  <p:childTnLst>
                                    <p:set>
                                      <p:cBhvr>
                                        <p:cTn id="221" dur="1" fill="hold">
                                          <p:stCondLst>
                                            <p:cond delay="0"/>
                                          </p:stCondLst>
                                        </p:cTn>
                                        <p:tgtEl>
                                          <p:spTgt spid="3"/>
                                        </p:tgtEl>
                                        <p:attrNameLst>
                                          <p:attrName>style.visibility</p:attrName>
                                        </p:attrNameLst>
                                      </p:cBhvr>
                                      <p:to>
                                        <p:strVal val="hidden"/>
                                      </p:to>
                                    </p:set>
                                  </p:childTnLst>
                                </p:cTn>
                              </p:par>
                            </p:childTnLst>
                          </p:cTn>
                        </p:par>
                        <p:par>
                          <p:cTn id="222" fill="hold">
                            <p:stCondLst>
                              <p:cond delay="0"/>
                            </p:stCondLst>
                            <p:childTnLst>
                              <p:par>
                                <p:cTn id="223" presetID="1" presetClass="entr" presetSubtype="0" fill="hold" grpId="0" nodeType="afterEffect">
                                  <p:stCondLst>
                                    <p:cond delay="0"/>
                                  </p:stCondLst>
                                  <p:childTnLst>
                                    <p:set>
                                      <p:cBhvr>
                                        <p:cTn id="224" dur="1" fill="hold">
                                          <p:stCondLst>
                                            <p:cond delay="0"/>
                                          </p:stCondLst>
                                        </p:cTn>
                                        <p:tgtEl>
                                          <p:spTgt spid="10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nodeType="clickEffect">
                                  <p:stCondLst>
                                    <p:cond delay="0"/>
                                  </p:stCondLst>
                                  <p:childTnLst>
                                    <p:set>
                                      <p:cBhvr>
                                        <p:cTn id="228" dur="1" fill="hold">
                                          <p:stCondLst>
                                            <p:cond delay="0"/>
                                          </p:stCondLst>
                                        </p:cTn>
                                        <p:tgtEl>
                                          <p:spTgt spid="126"/>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31"/>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24"/>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nodeType="clickEffect">
                                  <p:stCondLst>
                                    <p:cond delay="0"/>
                                  </p:stCondLst>
                                  <p:childTnLst>
                                    <p:set>
                                      <p:cBhvr>
                                        <p:cTn id="236" dur="1" fill="hold">
                                          <p:stCondLst>
                                            <p:cond delay="0"/>
                                          </p:stCondLst>
                                        </p:cTn>
                                        <p:tgtEl>
                                          <p:spTgt spid="133"/>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135"/>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29"/>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163"/>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xit" presetSubtype="0" fill="hold" grpId="1" nodeType="clickEffect">
                                  <p:stCondLst>
                                    <p:cond delay="0"/>
                                  </p:stCondLst>
                                  <p:childTnLst>
                                    <p:set>
                                      <p:cBhvr>
                                        <p:cTn id="248" dur="1" fill="hold">
                                          <p:stCondLst>
                                            <p:cond delay="0"/>
                                          </p:stCondLst>
                                        </p:cTn>
                                        <p:tgtEl>
                                          <p:spTgt spid="102"/>
                                        </p:tgtEl>
                                        <p:attrNameLst>
                                          <p:attrName>style.visibility</p:attrName>
                                        </p:attrNameLst>
                                      </p:cBhvr>
                                      <p:to>
                                        <p:strVal val="hidden"/>
                                      </p:to>
                                    </p:set>
                                  </p:childTnLst>
                                </p:cTn>
                              </p:par>
                              <p:par>
                                <p:cTn id="249" presetID="1" presetClass="exit" presetSubtype="0" fill="hold" nodeType="withEffect">
                                  <p:stCondLst>
                                    <p:cond delay="0"/>
                                  </p:stCondLst>
                                  <p:childTnLst>
                                    <p:set>
                                      <p:cBhvr>
                                        <p:cTn id="250" dur="1" fill="hold">
                                          <p:stCondLst>
                                            <p:cond delay="0"/>
                                          </p:stCondLst>
                                        </p:cTn>
                                        <p:tgtEl>
                                          <p:spTgt spid="35"/>
                                        </p:tgtEl>
                                        <p:attrNameLst>
                                          <p:attrName>style.visibility</p:attrName>
                                        </p:attrNameLst>
                                      </p:cBhvr>
                                      <p:to>
                                        <p:strVal val="hidden"/>
                                      </p:to>
                                    </p:set>
                                  </p:childTnLst>
                                </p:cTn>
                              </p:par>
                              <p:par>
                                <p:cTn id="251" presetID="1" presetClass="exit" presetSubtype="0" fill="hold" grpId="1" nodeType="withEffect">
                                  <p:stCondLst>
                                    <p:cond delay="0"/>
                                  </p:stCondLst>
                                  <p:childTnLst>
                                    <p:set>
                                      <p:cBhvr>
                                        <p:cTn id="252" dur="1" fill="hold">
                                          <p:stCondLst>
                                            <p:cond delay="0"/>
                                          </p:stCondLst>
                                        </p:cTn>
                                        <p:tgtEl>
                                          <p:spTgt spid="101"/>
                                        </p:tgtEl>
                                        <p:attrNameLst>
                                          <p:attrName>style.visibility</p:attrName>
                                        </p:attrNameLst>
                                      </p:cBhvr>
                                      <p:to>
                                        <p:strVal val="hidden"/>
                                      </p:to>
                                    </p:set>
                                  </p:childTnLst>
                                </p:cTn>
                              </p:par>
                              <p:par>
                                <p:cTn id="253" presetID="1" presetClass="exit" presetSubtype="0" fill="hold" nodeType="withEffect">
                                  <p:stCondLst>
                                    <p:cond delay="0"/>
                                  </p:stCondLst>
                                  <p:childTnLst>
                                    <p:set>
                                      <p:cBhvr>
                                        <p:cTn id="254" dur="1" fill="hold">
                                          <p:stCondLst>
                                            <p:cond delay="0"/>
                                          </p:stCondLst>
                                        </p:cTn>
                                        <p:tgtEl>
                                          <p:spTgt spid="124"/>
                                        </p:tgtEl>
                                        <p:attrNameLst>
                                          <p:attrName>style.visibility</p:attrName>
                                        </p:attrNameLst>
                                      </p:cBhvr>
                                      <p:to>
                                        <p:strVal val="hidden"/>
                                      </p:to>
                                    </p:set>
                                  </p:childTnLst>
                                </p:cTn>
                              </p:par>
                              <p:par>
                                <p:cTn id="255" presetID="1" presetClass="exit" presetSubtype="0" fill="hold" nodeType="withEffect">
                                  <p:stCondLst>
                                    <p:cond delay="0"/>
                                  </p:stCondLst>
                                  <p:childTnLst>
                                    <p:set>
                                      <p:cBhvr>
                                        <p:cTn id="256" dur="1" fill="hold">
                                          <p:stCondLst>
                                            <p:cond delay="0"/>
                                          </p:stCondLst>
                                        </p:cTn>
                                        <p:tgtEl>
                                          <p:spTgt spid="126"/>
                                        </p:tgtEl>
                                        <p:attrNameLst>
                                          <p:attrName>style.visibility</p:attrName>
                                        </p:attrNameLst>
                                      </p:cBhvr>
                                      <p:to>
                                        <p:strVal val="hidden"/>
                                      </p:to>
                                    </p:set>
                                  </p:childTnLst>
                                </p:cTn>
                              </p:par>
                              <p:par>
                                <p:cTn id="257" presetID="1" presetClass="exit" presetSubtype="0" fill="hold" nodeType="withEffect">
                                  <p:stCondLst>
                                    <p:cond delay="0"/>
                                  </p:stCondLst>
                                  <p:childTnLst>
                                    <p:set>
                                      <p:cBhvr>
                                        <p:cTn id="258" dur="1" fill="hold">
                                          <p:stCondLst>
                                            <p:cond delay="0"/>
                                          </p:stCondLst>
                                        </p:cTn>
                                        <p:tgtEl>
                                          <p:spTgt spid="131"/>
                                        </p:tgtEl>
                                        <p:attrNameLst>
                                          <p:attrName>style.visibility</p:attrName>
                                        </p:attrNameLst>
                                      </p:cBhvr>
                                      <p:to>
                                        <p:strVal val="hidden"/>
                                      </p:to>
                                    </p:set>
                                  </p:childTnLst>
                                </p:cTn>
                              </p:par>
                              <p:par>
                                <p:cTn id="259" presetID="1" presetClass="exit" presetSubtype="0" fill="hold" nodeType="withEffect">
                                  <p:stCondLst>
                                    <p:cond delay="0"/>
                                  </p:stCondLst>
                                  <p:childTnLst>
                                    <p:set>
                                      <p:cBhvr>
                                        <p:cTn id="260" dur="1" fill="hold">
                                          <p:stCondLst>
                                            <p:cond delay="0"/>
                                          </p:stCondLst>
                                        </p:cTn>
                                        <p:tgtEl>
                                          <p:spTgt spid="135"/>
                                        </p:tgtEl>
                                        <p:attrNameLst>
                                          <p:attrName>style.visibility</p:attrName>
                                        </p:attrNameLst>
                                      </p:cBhvr>
                                      <p:to>
                                        <p:strVal val="hidden"/>
                                      </p:to>
                                    </p:set>
                                  </p:childTnLst>
                                </p:cTn>
                              </p:par>
                              <p:par>
                                <p:cTn id="261" presetID="1" presetClass="exit" presetSubtype="0" fill="hold" nodeType="withEffect">
                                  <p:stCondLst>
                                    <p:cond delay="0"/>
                                  </p:stCondLst>
                                  <p:childTnLst>
                                    <p:set>
                                      <p:cBhvr>
                                        <p:cTn id="262" dur="1" fill="hold">
                                          <p:stCondLst>
                                            <p:cond delay="0"/>
                                          </p:stCondLst>
                                        </p:cTn>
                                        <p:tgtEl>
                                          <p:spTgt spid="129"/>
                                        </p:tgtEl>
                                        <p:attrNameLst>
                                          <p:attrName>style.visibility</p:attrName>
                                        </p:attrNameLst>
                                      </p:cBhvr>
                                      <p:to>
                                        <p:strVal val="hidden"/>
                                      </p:to>
                                    </p:set>
                                  </p:childTnLst>
                                </p:cTn>
                              </p:par>
                              <p:par>
                                <p:cTn id="263" presetID="1" presetClass="exit" presetSubtype="0" fill="hold" nodeType="withEffect">
                                  <p:stCondLst>
                                    <p:cond delay="0"/>
                                  </p:stCondLst>
                                  <p:childTnLst>
                                    <p:set>
                                      <p:cBhvr>
                                        <p:cTn id="264" dur="1" fill="hold">
                                          <p:stCondLst>
                                            <p:cond delay="0"/>
                                          </p:stCondLst>
                                        </p:cTn>
                                        <p:tgtEl>
                                          <p:spTgt spid="133"/>
                                        </p:tgtEl>
                                        <p:attrNameLst>
                                          <p:attrName>style.visibility</p:attrName>
                                        </p:attrNameLst>
                                      </p:cBhvr>
                                      <p:to>
                                        <p:strVal val="hidden"/>
                                      </p:to>
                                    </p:set>
                                  </p:childTnLst>
                                </p:cTn>
                              </p:par>
                              <p:par>
                                <p:cTn id="265" presetID="1" presetClass="exit" presetSubtype="0" fill="hold" grpId="1" nodeType="withEffect">
                                  <p:stCondLst>
                                    <p:cond delay="0"/>
                                  </p:stCondLst>
                                  <p:childTnLst>
                                    <p:set>
                                      <p:cBhvr>
                                        <p:cTn id="266" dur="1" fill="hold">
                                          <p:stCondLst>
                                            <p:cond delay="0"/>
                                          </p:stCondLst>
                                        </p:cTn>
                                        <p:tgtEl>
                                          <p:spTgt spid="59"/>
                                        </p:tgtEl>
                                        <p:attrNameLst>
                                          <p:attrName>style.visibility</p:attrName>
                                        </p:attrNameLst>
                                      </p:cBhvr>
                                      <p:to>
                                        <p:strVal val="hidden"/>
                                      </p:to>
                                    </p:set>
                                  </p:childTnLst>
                                </p:cTn>
                              </p:par>
                              <p:par>
                                <p:cTn id="267" presetID="1" presetClass="exit" presetSubtype="0" fill="hold" grpId="1" nodeType="withEffect">
                                  <p:stCondLst>
                                    <p:cond delay="0"/>
                                  </p:stCondLst>
                                  <p:childTnLst>
                                    <p:set>
                                      <p:cBhvr>
                                        <p:cTn id="268" dur="1" fill="hold">
                                          <p:stCondLst>
                                            <p:cond delay="0"/>
                                          </p:stCondLst>
                                        </p:cTn>
                                        <p:tgtEl>
                                          <p:spTgt spid="163"/>
                                        </p:tgtEl>
                                        <p:attrNameLst>
                                          <p:attrName>style.visibility</p:attrName>
                                        </p:attrNameLst>
                                      </p:cBhvr>
                                      <p:to>
                                        <p:strVal val="hidden"/>
                                      </p:to>
                                    </p:set>
                                  </p:childTnLst>
                                </p:cTn>
                              </p:par>
                            </p:childTnLst>
                          </p:cTn>
                        </p:par>
                        <p:par>
                          <p:cTn id="269" fill="hold">
                            <p:stCondLst>
                              <p:cond delay="0"/>
                            </p:stCondLst>
                            <p:childTnLst>
                              <p:par>
                                <p:cTn id="270" presetID="1" presetClass="entr" presetSubtype="0" fill="hold" nodeType="afterEffect">
                                  <p:stCondLst>
                                    <p:cond delay="0"/>
                                  </p:stCondLst>
                                  <p:childTnLst>
                                    <p:set>
                                      <p:cBhvr>
                                        <p:cTn id="271" dur="1" fill="hold">
                                          <p:stCondLst>
                                            <p:cond delay="0"/>
                                          </p:stCondLst>
                                        </p:cTn>
                                        <p:tgtEl>
                                          <p:spTgt spid="136"/>
                                        </p:tgtEl>
                                        <p:attrNameLst>
                                          <p:attrName>style.visibility</p:attrName>
                                        </p:attrNameLst>
                                      </p:cBhvr>
                                      <p:to>
                                        <p:strVal val="visible"/>
                                      </p:to>
                                    </p:set>
                                  </p:childTnLst>
                                </p:cTn>
                              </p:par>
                            </p:childTnLst>
                          </p:cTn>
                        </p:par>
                        <p:par>
                          <p:cTn id="272" fill="hold">
                            <p:stCondLst>
                              <p:cond delay="0"/>
                            </p:stCondLst>
                            <p:childTnLst>
                              <p:par>
                                <p:cTn id="273" presetID="0" presetClass="path" presetSubtype="0" accel="50000" decel="50000" fill="hold" nodeType="afterEffect">
                                  <p:stCondLst>
                                    <p:cond delay="0"/>
                                  </p:stCondLst>
                                  <p:childTnLst>
                                    <p:animMotion origin="layout" path="M -0.02691 -0.03981 C -0.03108 -0.05493 -0.03542 -0.07006 -0.04011 -0.08302 C -0.04497 -0.09598 -0.04948 -0.10154 -0.05573 -0.11728 C -0.06198 -0.13302 -0.08039 -0.18271 -0.07778 -0.17716 C -0.07518 -0.17191 -0.05052 -0.11049 -0.03959 -0.08487 C -0.02865 -0.05926 -0.01945 -0.03672 -0.01198 -0.02314 C -0.00452 -0.00956 -0.00104 -0.00987 0.00521 -0.00339 C 0.01146 0.00309 0.01857 0.00926 0.02569 0.01544 " pathEditMode="relative" rAng="0" ptsTypes="AAAAAAAA">
                                      <p:cBhvr>
                                        <p:cTn id="274" dur="2000" fill="hold"/>
                                        <p:tgtEl>
                                          <p:spTgt spid="136"/>
                                        </p:tgtEl>
                                        <p:attrNameLst>
                                          <p:attrName>ppt_x</p:attrName>
                                          <p:attrName>ppt_y</p:attrName>
                                        </p:attrNameLst>
                                      </p:cBhvr>
                                      <p:rCtr x="69" y="-4136"/>
                                    </p:animMotion>
                                  </p:childTnLst>
                                </p:cTn>
                              </p:par>
                            </p:childTnLst>
                          </p:cTn>
                        </p:par>
                        <p:par>
                          <p:cTn id="275" fill="hold">
                            <p:stCondLst>
                              <p:cond delay="2000"/>
                            </p:stCondLst>
                            <p:childTnLst>
                              <p:par>
                                <p:cTn id="276" presetID="1" presetClass="exit" presetSubtype="0" fill="hold" nodeType="afterEffect">
                                  <p:stCondLst>
                                    <p:cond delay="0"/>
                                  </p:stCondLst>
                                  <p:childTnLst>
                                    <p:set>
                                      <p:cBhvr>
                                        <p:cTn id="277" dur="1" fill="hold">
                                          <p:stCondLst>
                                            <p:cond delay="0"/>
                                          </p:stCondLst>
                                        </p:cTn>
                                        <p:tgtEl>
                                          <p:spTgt spid="136"/>
                                        </p:tgtEl>
                                        <p:attrNameLst>
                                          <p:attrName>style.visibility</p:attrName>
                                        </p:attrNameLst>
                                      </p:cBhvr>
                                      <p:to>
                                        <p:strVal val="hidden"/>
                                      </p:to>
                                    </p:set>
                                  </p:childTnLst>
                                </p:cTn>
                              </p:par>
                            </p:childTnLst>
                          </p:cTn>
                        </p:par>
                        <p:par>
                          <p:cTn id="278" fill="hold">
                            <p:stCondLst>
                              <p:cond delay="2000"/>
                            </p:stCondLst>
                            <p:childTnLst>
                              <p:par>
                                <p:cTn id="279" presetID="1" presetClass="entr" presetSubtype="0" fill="hold" nodeType="afterEffect">
                                  <p:stCondLst>
                                    <p:cond delay="0"/>
                                  </p:stCondLst>
                                  <p:childTnLst>
                                    <p:set>
                                      <p:cBhvr>
                                        <p:cTn id="280" dur="1" fill="hold">
                                          <p:stCondLst>
                                            <p:cond delay="0"/>
                                          </p:stCondLst>
                                        </p:cTn>
                                        <p:tgtEl>
                                          <p:spTgt spid="137"/>
                                        </p:tgtEl>
                                        <p:attrNameLst>
                                          <p:attrName>style.visibility</p:attrName>
                                        </p:attrNameLst>
                                      </p:cBhvr>
                                      <p:to>
                                        <p:strVal val="visible"/>
                                      </p:to>
                                    </p:set>
                                  </p:childTnLst>
                                </p:cTn>
                              </p:par>
                            </p:childTnLst>
                          </p:cTn>
                        </p:par>
                        <p:par>
                          <p:cTn id="281" fill="hold">
                            <p:stCondLst>
                              <p:cond delay="2000"/>
                            </p:stCondLst>
                            <p:childTnLst>
                              <p:par>
                                <p:cTn id="282" presetID="0" presetClass="path" presetSubtype="0" accel="50000" decel="50000" fill="hold" nodeType="afterEffect">
                                  <p:stCondLst>
                                    <p:cond delay="0"/>
                                  </p:stCondLst>
                                  <p:childTnLst>
                                    <p:animMotion origin="layout" path="M 0.03958 -0.01821 L 0.06076 -0.07531 C 0.06736 -0.09321 0.07257 -0.10525 0.07934 -0.12377 C 0.08594 -0.14229 0.09427 -0.16945 0.10052 -0.18673 C 0.10694 -0.20371 0.11163 -0.21389 0.11701 -0.22716 C 0.12257 -0.24013 0.1342 -0.26482 0.1342 -0.26451 C 0.13906 -0.27562 0.14028 -0.28581 0.14635 -0.29167 C 0.15243 -0.29784 0.16319 -0.29877 0.17031 -0.30062 C 0.17743 -0.30247 0.18316 -0.30309 0.18906 -0.30309 " pathEditMode="relative" rAng="0" ptsTypes="AAAAAAAAA">
                                      <p:cBhvr>
                                        <p:cTn id="283" dur="2000" fill="hold"/>
                                        <p:tgtEl>
                                          <p:spTgt spid="137"/>
                                        </p:tgtEl>
                                        <p:attrNameLst>
                                          <p:attrName>ppt_x</p:attrName>
                                          <p:attrName>ppt_y</p:attrName>
                                        </p:attrNameLst>
                                      </p:cBhvr>
                                      <p:rCtr x="7465" y="-14259"/>
                                    </p:animMotion>
                                  </p:childTnLst>
                                </p:cTn>
                              </p:par>
                            </p:childTnLst>
                          </p:cTn>
                        </p:par>
                        <p:par>
                          <p:cTn id="284" fill="hold">
                            <p:stCondLst>
                              <p:cond delay="4000"/>
                            </p:stCondLst>
                            <p:childTnLst>
                              <p:par>
                                <p:cTn id="285" presetID="1" presetClass="entr" presetSubtype="0" fill="hold" grpId="0" nodeType="afterEffect">
                                  <p:stCondLst>
                                    <p:cond delay="0"/>
                                  </p:stCondLst>
                                  <p:childTnLst>
                                    <p:set>
                                      <p:cBhvr>
                                        <p:cTn id="286" dur="1" fill="hold">
                                          <p:stCondLst>
                                            <p:cond delay="0"/>
                                          </p:stCondLst>
                                        </p:cTn>
                                        <p:tgtEl>
                                          <p:spTgt spid="138"/>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139"/>
                                        </p:tgtEl>
                                        <p:attrNameLst>
                                          <p:attrName>style.visibility</p:attrName>
                                        </p:attrNameLst>
                                      </p:cBhvr>
                                      <p:to>
                                        <p:strVal val="visible"/>
                                      </p:to>
                                    </p:set>
                                  </p:childTnLst>
                                </p:cTn>
                              </p:par>
                              <p:par>
                                <p:cTn id="291" presetID="1" presetClass="entr" presetSubtype="0" fill="hold" nodeType="withEffect">
                                  <p:stCondLst>
                                    <p:cond delay="0"/>
                                  </p:stCondLst>
                                  <p:childTnLst>
                                    <p:set>
                                      <p:cBhvr>
                                        <p:cTn id="292" dur="1" fill="hold">
                                          <p:stCondLst>
                                            <p:cond delay="0"/>
                                          </p:stCondLst>
                                        </p:cTn>
                                        <p:tgtEl>
                                          <p:spTgt spid="143"/>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grpId="0" nodeType="clickEffect">
                                  <p:stCondLst>
                                    <p:cond delay="0"/>
                                  </p:stCondLst>
                                  <p:childTnLst>
                                    <p:set>
                                      <p:cBhvr>
                                        <p:cTn id="296" dur="1" fill="hold">
                                          <p:stCondLst>
                                            <p:cond delay="0"/>
                                          </p:stCondLst>
                                        </p:cTn>
                                        <p:tgtEl>
                                          <p:spTgt spid="140"/>
                                        </p:tgtEl>
                                        <p:attrNameLst>
                                          <p:attrName>style.visibility</p:attrName>
                                        </p:attrNameLst>
                                      </p:cBhvr>
                                      <p:to>
                                        <p:strVal val="visible"/>
                                      </p:to>
                                    </p:set>
                                  </p:childTnLst>
                                </p:cTn>
                              </p:par>
                              <p:par>
                                <p:cTn id="297" presetID="1" presetClass="entr" presetSubtype="0" fill="hold" nodeType="withEffect">
                                  <p:stCondLst>
                                    <p:cond delay="0"/>
                                  </p:stCondLst>
                                  <p:childTnLst>
                                    <p:set>
                                      <p:cBhvr>
                                        <p:cTn id="298" dur="1" fill="hold">
                                          <p:stCondLst>
                                            <p:cond delay="0"/>
                                          </p:stCondLst>
                                        </p:cTn>
                                        <p:tgtEl>
                                          <p:spTgt spid="144"/>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141"/>
                                        </p:tgtEl>
                                        <p:attrNameLst>
                                          <p:attrName>style.visibility</p:attrName>
                                        </p:attrNameLst>
                                      </p:cBhvr>
                                      <p:to>
                                        <p:strVal val="visible"/>
                                      </p:to>
                                    </p:set>
                                  </p:childTnLst>
                                </p:cTn>
                              </p:par>
                              <p:par>
                                <p:cTn id="303" presetID="1" presetClass="entr" presetSubtype="0" fill="hold" nodeType="withEffect">
                                  <p:stCondLst>
                                    <p:cond delay="0"/>
                                  </p:stCondLst>
                                  <p:childTnLst>
                                    <p:set>
                                      <p:cBhvr>
                                        <p:cTn id="304" dur="1" fill="hold">
                                          <p:stCondLst>
                                            <p:cond delay="0"/>
                                          </p:stCondLst>
                                        </p:cTn>
                                        <p:tgtEl>
                                          <p:spTgt spid="145"/>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grpId="0" nodeType="clickEffect">
                                  <p:stCondLst>
                                    <p:cond delay="0"/>
                                  </p:stCondLst>
                                  <p:childTnLst>
                                    <p:set>
                                      <p:cBhvr>
                                        <p:cTn id="308" dur="1" fill="hold">
                                          <p:stCondLst>
                                            <p:cond delay="0"/>
                                          </p:stCondLst>
                                        </p:cTn>
                                        <p:tgtEl>
                                          <p:spTgt spid="142"/>
                                        </p:tgtEl>
                                        <p:attrNameLst>
                                          <p:attrName>style.visibility</p:attrName>
                                        </p:attrNameLst>
                                      </p:cBhvr>
                                      <p:to>
                                        <p:strVal val="visible"/>
                                      </p:to>
                                    </p:set>
                                  </p:childTnLst>
                                </p:cTn>
                              </p:par>
                              <p:par>
                                <p:cTn id="309" presetID="1" presetClass="exit" presetSubtype="0" fill="hold" grpId="1" nodeType="withEffect">
                                  <p:stCondLst>
                                    <p:cond delay="0"/>
                                  </p:stCondLst>
                                  <p:childTnLst>
                                    <p:set>
                                      <p:cBhvr>
                                        <p:cTn id="310" dur="1" fill="hold">
                                          <p:stCondLst>
                                            <p:cond delay="0"/>
                                          </p:stCondLst>
                                        </p:cTn>
                                        <p:tgtEl>
                                          <p:spTgt spid="53"/>
                                        </p:tgtEl>
                                        <p:attrNameLst>
                                          <p:attrName>style.visibility</p:attrName>
                                        </p:attrNameLst>
                                      </p:cBhvr>
                                      <p:to>
                                        <p:strVal val="hidden"/>
                                      </p:to>
                                    </p:set>
                                  </p:childTnLst>
                                </p:cTn>
                              </p:par>
                              <p:par>
                                <p:cTn id="311" presetID="1" presetClass="exit" presetSubtype="0" fill="hold" grpId="1" nodeType="withEffect">
                                  <p:stCondLst>
                                    <p:cond delay="0"/>
                                  </p:stCondLst>
                                  <p:childTnLst>
                                    <p:set>
                                      <p:cBhvr>
                                        <p:cTn id="312" dur="1" fill="hold">
                                          <p:stCondLst>
                                            <p:cond delay="0"/>
                                          </p:stCondLst>
                                        </p:cTn>
                                        <p:tgtEl>
                                          <p:spTgt spid="54"/>
                                        </p:tgtEl>
                                        <p:attrNameLst>
                                          <p:attrName>style.visibility</p:attrName>
                                        </p:attrNameLst>
                                      </p:cBhvr>
                                      <p:to>
                                        <p:strVal val="hidden"/>
                                      </p:to>
                                    </p:set>
                                  </p:childTnLst>
                                </p:cTn>
                              </p:par>
                              <p:par>
                                <p:cTn id="313" presetID="1" presetClass="exit" presetSubtype="0" fill="hold" grpId="1" nodeType="withEffect">
                                  <p:stCondLst>
                                    <p:cond delay="0"/>
                                  </p:stCondLst>
                                  <p:childTnLst>
                                    <p:set>
                                      <p:cBhvr>
                                        <p:cTn id="314" dur="1" fill="hold">
                                          <p:stCondLst>
                                            <p:cond delay="0"/>
                                          </p:stCondLst>
                                        </p:cTn>
                                        <p:tgtEl>
                                          <p:spTgt spid="55"/>
                                        </p:tgtEl>
                                        <p:attrNameLst>
                                          <p:attrName>style.visibility</p:attrName>
                                        </p:attrNameLst>
                                      </p:cBhvr>
                                      <p:to>
                                        <p:strVal val="hidden"/>
                                      </p:to>
                                    </p:set>
                                  </p:childTnLst>
                                </p:cTn>
                              </p:par>
                              <p:par>
                                <p:cTn id="315" presetID="1" presetClass="exit" presetSubtype="0" fill="hold" grpId="1" nodeType="withEffect">
                                  <p:stCondLst>
                                    <p:cond delay="0"/>
                                  </p:stCondLst>
                                  <p:childTnLst>
                                    <p:set>
                                      <p:cBhvr>
                                        <p:cTn id="316" dur="1" fill="hold">
                                          <p:stCondLst>
                                            <p:cond delay="0"/>
                                          </p:stCondLst>
                                        </p:cTn>
                                        <p:tgtEl>
                                          <p:spTgt spid="56"/>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grpId="0" nodeType="clickEffect">
                                  <p:stCondLst>
                                    <p:cond delay="0"/>
                                  </p:stCondLst>
                                  <p:childTnLst>
                                    <p:set>
                                      <p:cBhvr>
                                        <p:cTn id="320" dur="1" fill="hold">
                                          <p:stCondLst>
                                            <p:cond delay="0"/>
                                          </p:stCondLst>
                                        </p:cTn>
                                        <p:tgtEl>
                                          <p:spTgt spid="161"/>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9" grpId="0" animBg="1"/>
      <p:bldP spid="61" grpId="0" animBg="1"/>
      <p:bldP spid="70" grpId="0" animBg="1"/>
      <p:bldP spid="71" grpId="0" animBg="1"/>
      <p:bldP spid="72" grpId="0"/>
      <p:bldP spid="75" grpId="0"/>
      <p:bldP spid="76" grpId="0"/>
      <p:bldP spid="102" grpId="0"/>
      <p:bldP spid="102" grpId="1"/>
      <p:bldP spid="7" grpId="0" animBg="1"/>
      <p:bldP spid="16" grpId="0" animBg="1"/>
      <p:bldP spid="20" grpId="0" animBg="1"/>
      <p:bldP spid="21" grpId="0"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0" grpId="0" animBg="1"/>
      <p:bldP spid="60"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3" grpId="0" animBg="1"/>
      <p:bldP spid="73" grpId="1" animBg="1"/>
      <p:bldP spid="74" grpId="0" animBg="1"/>
      <p:bldP spid="74"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Graphic spid="101" grpId="0">
        <p:bldAsOne/>
      </p:bldGraphic>
      <p:bldGraphic spid="101" grpId="1">
        <p:bldAsOne/>
      </p:bldGraphic>
      <p:bldP spid="138" grpId="0"/>
      <p:bldP spid="139" grpId="0" animBg="1"/>
      <p:bldP spid="140" grpId="0" animBg="1"/>
      <p:bldP spid="141" grpId="0" animBg="1"/>
      <p:bldP spid="142" grpId="0" animBg="1"/>
      <p:bldP spid="161" grpId="0" animBg="1"/>
      <p:bldP spid="162" grpId="0" animBg="1"/>
      <p:bldP spid="163" grpId="0" animBg="1"/>
      <p:bldP spid="163" grpId="1" animBg="1"/>
      <p:bldP spid="3" grpId="1"/>
      <p:bldP spid="3"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8DF88-5969-76AB-C094-0CEF847601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B3BD0C-E6F2-82AA-3015-1D26A5196941}"/>
              </a:ext>
            </a:extLst>
          </p:cNvPr>
          <p:cNvSpPr>
            <a:spLocks noGrp="1"/>
          </p:cNvSpPr>
          <p:nvPr>
            <p:ph type="title"/>
          </p:nvPr>
        </p:nvSpPr>
        <p:spPr>
          <a:xfrm>
            <a:off x="720000" y="445025"/>
            <a:ext cx="8388636" cy="572700"/>
          </a:xfrm>
        </p:spPr>
        <p:txBody>
          <a:bodyPr/>
          <a:lstStyle/>
          <a:p>
            <a:r>
              <a:rPr lang="en-US" dirty="0">
                <a:latin typeface="Aharoni" panose="02010803020104030203" pitchFamily="2" charset="-79"/>
                <a:cs typeface="Aharoni" panose="02010803020104030203" pitchFamily="2" charset="-79"/>
              </a:rPr>
              <a:t>SMT Based Discovery of Actual Cause </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AFDF946D-983F-A5EB-ECC2-533CA97B6A60}"/>
              </a:ext>
            </a:extLst>
          </p:cNvPr>
          <p:cNvPicPr>
            <a:picLocks noChangeAspect="1"/>
          </p:cNvPicPr>
          <p:nvPr/>
        </p:nvPicPr>
        <p:blipFill>
          <a:blip r:embed="rId3"/>
          <a:stretch>
            <a:fillRect/>
          </a:stretch>
        </p:blipFill>
        <p:spPr>
          <a:xfrm>
            <a:off x="3654600" y="1232093"/>
            <a:ext cx="1834799" cy="1834799"/>
          </a:xfrm>
          <a:prstGeom prst="rect">
            <a:avLst/>
          </a:prstGeom>
        </p:spPr>
      </p:pic>
      <p:sp>
        <p:nvSpPr>
          <p:cNvPr id="8" name="TextBox 7">
            <a:extLst>
              <a:ext uri="{FF2B5EF4-FFF2-40B4-BE49-F238E27FC236}">
                <a16:creationId xmlns:a16="http://schemas.microsoft.com/office/drawing/2014/main" id="{3F3AEF73-3CA7-0325-06A0-5C6F55FDCD8E}"/>
              </a:ext>
            </a:extLst>
          </p:cNvPr>
          <p:cNvSpPr txBox="1"/>
          <p:nvPr/>
        </p:nvSpPr>
        <p:spPr>
          <a:xfrm>
            <a:off x="720000" y="2607813"/>
            <a:ext cx="2177199" cy="369332"/>
          </a:xfrm>
          <a:prstGeom prst="rect">
            <a:avLst/>
          </a:prstGeom>
          <a:noFill/>
        </p:spPr>
        <p:txBody>
          <a:bodyPr wrap="none" rtlCol="0">
            <a:spAutoFit/>
          </a:bodyPr>
          <a:lstStyle/>
          <a:p>
            <a:r>
              <a:rPr lang="en-US" sz="1800" b="1" dirty="0">
                <a:latin typeface="Andale Mono" panose="020B0509000000000004" pitchFamily="49" charset="0"/>
                <a:cs typeface="Arima Madurai Bold" pitchFamily="2" charset="77"/>
              </a:rPr>
              <a:t>HP Constraints</a:t>
            </a:r>
          </a:p>
        </p:txBody>
      </p:sp>
      <p:sp>
        <p:nvSpPr>
          <p:cNvPr id="9" name="TextBox 8">
            <a:extLst>
              <a:ext uri="{FF2B5EF4-FFF2-40B4-BE49-F238E27FC236}">
                <a16:creationId xmlns:a16="http://schemas.microsoft.com/office/drawing/2014/main" id="{213C41DF-5F8B-60FA-3C1C-9871C294C328}"/>
              </a:ext>
            </a:extLst>
          </p:cNvPr>
          <p:cNvSpPr txBox="1"/>
          <p:nvPr/>
        </p:nvSpPr>
        <p:spPr>
          <a:xfrm>
            <a:off x="857857" y="1532173"/>
            <a:ext cx="1891865" cy="369332"/>
          </a:xfrm>
          <a:prstGeom prst="rect">
            <a:avLst/>
          </a:prstGeom>
          <a:noFill/>
        </p:spPr>
        <p:txBody>
          <a:bodyPr wrap="none" rtlCol="0">
            <a:spAutoFit/>
          </a:bodyPr>
          <a:lstStyle/>
          <a:p>
            <a:r>
              <a:rPr lang="en-US" sz="1800" b="1" dirty="0">
                <a:latin typeface="Andale Mono" panose="020B0509000000000004" pitchFamily="49" charset="0"/>
                <a:cs typeface="Arima Madurai Bold" pitchFamily="2" charset="77"/>
              </a:rPr>
              <a:t>Causal Model</a:t>
            </a:r>
          </a:p>
        </p:txBody>
      </p:sp>
      <p:sp>
        <p:nvSpPr>
          <p:cNvPr id="10" name="Right Arrow 9">
            <a:extLst>
              <a:ext uri="{FF2B5EF4-FFF2-40B4-BE49-F238E27FC236}">
                <a16:creationId xmlns:a16="http://schemas.microsoft.com/office/drawing/2014/main" id="{70E1AD39-3EA2-2A83-CE8A-36CC09943CE3}"/>
              </a:ext>
            </a:extLst>
          </p:cNvPr>
          <p:cNvSpPr/>
          <p:nvPr/>
        </p:nvSpPr>
        <p:spPr>
          <a:xfrm>
            <a:off x="2833370" y="1594157"/>
            <a:ext cx="737582" cy="245364"/>
          </a:xfrm>
          <a:prstGeom prst="rightArrow">
            <a:avLst/>
          </a:prstGeom>
          <a:solidFill>
            <a:schemeClr val="accent3">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6DA855B-5421-D80A-DF49-EB8D902759B8}"/>
              </a:ext>
            </a:extLst>
          </p:cNvPr>
          <p:cNvSpPr/>
          <p:nvPr/>
        </p:nvSpPr>
        <p:spPr>
          <a:xfrm>
            <a:off x="2875194" y="2669797"/>
            <a:ext cx="737582" cy="245364"/>
          </a:xfrm>
          <a:prstGeom prst="rightArrow">
            <a:avLst/>
          </a:prstGeom>
          <a:solidFill>
            <a:schemeClr val="accent3">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2E92CE50-F440-AF28-83A8-F00ED4F942CA}"/>
              </a:ext>
            </a:extLst>
          </p:cNvPr>
          <p:cNvSpPr/>
          <p:nvPr/>
        </p:nvSpPr>
        <p:spPr>
          <a:xfrm rot="19840749">
            <a:off x="5506232" y="1977091"/>
            <a:ext cx="824945" cy="243713"/>
          </a:xfrm>
          <a:prstGeom prst="rightArrow">
            <a:avLst/>
          </a:prstGeom>
          <a:solidFill>
            <a:schemeClr val="accent3">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0E0343F7-33AE-8598-5D47-2F0EBFF0FA60}"/>
              </a:ext>
            </a:extLst>
          </p:cNvPr>
          <p:cNvSpPr/>
          <p:nvPr/>
        </p:nvSpPr>
        <p:spPr>
          <a:xfrm rot="1831538">
            <a:off x="5508338" y="2599797"/>
            <a:ext cx="824945" cy="243713"/>
          </a:xfrm>
          <a:prstGeom prst="rightArrow">
            <a:avLst/>
          </a:prstGeom>
          <a:solidFill>
            <a:schemeClr val="accent3">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FB6B697-0317-E493-7229-1686A149788B}"/>
              </a:ext>
            </a:extLst>
          </p:cNvPr>
          <p:cNvSpPr txBox="1"/>
          <p:nvPr/>
        </p:nvSpPr>
        <p:spPr>
          <a:xfrm>
            <a:off x="6338009" y="1729616"/>
            <a:ext cx="2177199" cy="369332"/>
          </a:xfrm>
          <a:prstGeom prst="rect">
            <a:avLst/>
          </a:prstGeom>
          <a:noFill/>
        </p:spPr>
        <p:txBody>
          <a:bodyPr wrap="none" rtlCol="0">
            <a:spAutoFit/>
          </a:bodyPr>
          <a:lstStyle/>
          <a:p>
            <a:r>
              <a:rPr lang="en-US" sz="1800" b="1" dirty="0">
                <a:solidFill>
                  <a:srgbClr val="042962"/>
                </a:solidFill>
                <a:latin typeface="Andale Mono" panose="020B0509000000000004" pitchFamily="49" charset="0"/>
                <a:cs typeface="Arima Madurai Bold" pitchFamily="2" charset="77"/>
              </a:rPr>
              <a:t>Yes (+witness)</a:t>
            </a:r>
          </a:p>
        </p:txBody>
      </p:sp>
      <p:sp>
        <p:nvSpPr>
          <p:cNvPr id="16" name="TextBox 15">
            <a:extLst>
              <a:ext uri="{FF2B5EF4-FFF2-40B4-BE49-F238E27FC236}">
                <a16:creationId xmlns:a16="http://schemas.microsoft.com/office/drawing/2014/main" id="{09BE2EA4-7EDF-768D-6D46-F1164571A2F4}"/>
              </a:ext>
            </a:extLst>
          </p:cNvPr>
          <p:cNvSpPr txBox="1"/>
          <p:nvPr/>
        </p:nvSpPr>
        <p:spPr>
          <a:xfrm>
            <a:off x="6338008" y="2669797"/>
            <a:ext cx="470000" cy="369332"/>
          </a:xfrm>
          <a:prstGeom prst="rect">
            <a:avLst/>
          </a:prstGeom>
          <a:noFill/>
        </p:spPr>
        <p:txBody>
          <a:bodyPr wrap="none" rtlCol="0">
            <a:spAutoFit/>
          </a:bodyPr>
          <a:lstStyle/>
          <a:p>
            <a:r>
              <a:rPr lang="en-US" sz="1800" b="1">
                <a:solidFill>
                  <a:schemeClr val="bg2"/>
                </a:solidFill>
                <a:latin typeface="Andale Mono" panose="020B0509000000000004" pitchFamily="49" charset="0"/>
                <a:cs typeface="Arima Madurai Bold" pitchFamily="2" charset="77"/>
              </a:rPr>
              <a:t>No</a:t>
            </a:r>
          </a:p>
        </p:txBody>
      </p:sp>
      <p:sp>
        <p:nvSpPr>
          <p:cNvPr id="2" name="TextBox 1">
            <a:extLst>
              <a:ext uri="{FF2B5EF4-FFF2-40B4-BE49-F238E27FC236}">
                <a16:creationId xmlns:a16="http://schemas.microsoft.com/office/drawing/2014/main" id="{00045843-2119-6507-1294-696EF6292DEE}"/>
              </a:ext>
            </a:extLst>
          </p:cNvPr>
          <p:cNvSpPr txBox="1"/>
          <p:nvPr/>
        </p:nvSpPr>
        <p:spPr>
          <a:xfrm>
            <a:off x="149331" y="1503633"/>
            <a:ext cx="2747868" cy="369332"/>
          </a:xfrm>
          <a:prstGeom prst="rect">
            <a:avLst/>
          </a:prstGeom>
          <a:noFill/>
        </p:spPr>
        <p:txBody>
          <a:bodyPr wrap="none" rtlCol="0">
            <a:spAutoFit/>
          </a:bodyPr>
          <a:lstStyle/>
          <a:p>
            <a:r>
              <a:rPr lang="en-US" sz="1800" b="1" dirty="0">
                <a:latin typeface="Andale Mono" panose="020B0509000000000004" pitchFamily="49" charset="0"/>
                <a:cs typeface="Arima Madurai Bold" pitchFamily="2" charset="77"/>
              </a:rPr>
              <a:t>Transition Systems</a:t>
            </a:r>
          </a:p>
        </p:txBody>
      </p:sp>
      <p:sp>
        <p:nvSpPr>
          <p:cNvPr id="4" name="TextBox 3">
            <a:extLst>
              <a:ext uri="{FF2B5EF4-FFF2-40B4-BE49-F238E27FC236}">
                <a16:creationId xmlns:a16="http://schemas.microsoft.com/office/drawing/2014/main" id="{99038680-25A0-BB9E-8D97-4011962BBD58}"/>
              </a:ext>
            </a:extLst>
          </p:cNvPr>
          <p:cNvSpPr txBox="1"/>
          <p:nvPr/>
        </p:nvSpPr>
        <p:spPr>
          <a:xfrm>
            <a:off x="486124" y="2607813"/>
            <a:ext cx="2319866" cy="369332"/>
          </a:xfrm>
          <a:prstGeom prst="rect">
            <a:avLst/>
          </a:prstGeom>
          <a:noFill/>
        </p:spPr>
        <p:txBody>
          <a:bodyPr wrap="none" rtlCol="0">
            <a:spAutoFit/>
          </a:bodyPr>
          <a:lstStyle/>
          <a:p>
            <a:r>
              <a:rPr lang="en-US" sz="1800" b="1" dirty="0">
                <a:latin typeface="Andale Mono" panose="020B0509000000000004" pitchFamily="49" charset="0"/>
                <a:cs typeface="Arima Madurai Bold" pitchFamily="2" charset="77"/>
              </a:rPr>
              <a:t>SMT Constraints</a:t>
            </a:r>
          </a:p>
        </p:txBody>
      </p:sp>
      <p:sp>
        <p:nvSpPr>
          <p:cNvPr id="6" name="TextBox 5">
            <a:extLst>
              <a:ext uri="{FF2B5EF4-FFF2-40B4-BE49-F238E27FC236}">
                <a16:creationId xmlns:a16="http://schemas.microsoft.com/office/drawing/2014/main" id="{86749CBB-EDE9-FBB4-1E1C-674A26796E27}"/>
              </a:ext>
            </a:extLst>
          </p:cNvPr>
          <p:cNvSpPr txBox="1"/>
          <p:nvPr/>
        </p:nvSpPr>
        <p:spPr>
          <a:xfrm>
            <a:off x="3768734" y="3431976"/>
            <a:ext cx="1606530" cy="369332"/>
          </a:xfrm>
          <a:prstGeom prst="rect">
            <a:avLst/>
          </a:prstGeom>
          <a:noFill/>
        </p:spPr>
        <p:txBody>
          <a:bodyPr wrap="none" rtlCol="0">
            <a:spAutoFit/>
          </a:bodyPr>
          <a:lstStyle/>
          <a:p>
            <a:r>
              <a:rPr lang="en-US" sz="1800" b="1" dirty="0">
                <a:latin typeface="Andale Mono" panose="020B0509000000000004" pitchFamily="49" charset="0"/>
                <a:cs typeface="Arima Madurai Bold" pitchFamily="2" charset="77"/>
              </a:rPr>
              <a:t>SMT Solver</a:t>
            </a:r>
          </a:p>
        </p:txBody>
      </p:sp>
      <p:sp>
        <p:nvSpPr>
          <p:cNvPr id="7" name="TextBox 6">
            <a:extLst>
              <a:ext uri="{FF2B5EF4-FFF2-40B4-BE49-F238E27FC236}">
                <a16:creationId xmlns:a16="http://schemas.microsoft.com/office/drawing/2014/main" id="{1A1C8640-E638-5D84-7DD8-45165D897063}"/>
              </a:ext>
            </a:extLst>
          </p:cNvPr>
          <p:cNvSpPr txBox="1"/>
          <p:nvPr/>
        </p:nvSpPr>
        <p:spPr>
          <a:xfrm>
            <a:off x="8576216" y="4871519"/>
            <a:ext cx="567784" cy="276999"/>
          </a:xfrm>
          <a:prstGeom prst="rect">
            <a:avLst/>
          </a:prstGeom>
          <a:noFill/>
        </p:spPr>
        <p:txBody>
          <a:bodyPr wrap="none" rtlCol="0">
            <a:spAutoFit/>
          </a:bodyPr>
          <a:lstStyle/>
          <a:p>
            <a:r>
              <a:rPr lang="en-US" sz="1200" dirty="0"/>
              <a:t>16/34</a:t>
            </a:r>
          </a:p>
        </p:txBody>
      </p:sp>
      <p:sp>
        <p:nvSpPr>
          <p:cNvPr id="13" name="TextBox 12">
            <a:extLst>
              <a:ext uri="{FF2B5EF4-FFF2-40B4-BE49-F238E27FC236}">
                <a16:creationId xmlns:a16="http://schemas.microsoft.com/office/drawing/2014/main" id="{7C5BC7E6-2561-C5A0-166A-C86F3830723E}"/>
              </a:ext>
            </a:extLst>
          </p:cNvPr>
          <p:cNvSpPr txBox="1"/>
          <p:nvPr/>
        </p:nvSpPr>
        <p:spPr>
          <a:xfrm>
            <a:off x="411769" y="3773200"/>
            <a:ext cx="3356965" cy="646331"/>
          </a:xfrm>
          <a:prstGeom prst="rect">
            <a:avLst/>
          </a:prstGeom>
          <a:noFill/>
        </p:spPr>
        <p:txBody>
          <a:bodyPr wrap="square" rtlCol="0">
            <a:spAutoFit/>
          </a:bodyPr>
          <a:lstStyle/>
          <a:p>
            <a:r>
              <a:rPr lang="en-US" sz="3600" b="1" dirty="0">
                <a:solidFill>
                  <a:schemeClr val="bg2"/>
                </a:solidFill>
                <a:latin typeface="Aharoni" panose="02010803020104030203" pitchFamily="2" charset="-79"/>
                <a:cs typeface="Aharoni" panose="02010803020104030203" pitchFamily="2" charset="-79"/>
              </a:rPr>
              <a:t>DP-Complete!</a:t>
            </a:r>
          </a:p>
        </p:txBody>
      </p:sp>
      <p:sp>
        <p:nvSpPr>
          <p:cNvPr id="17" name="TextBox 16">
            <a:extLst>
              <a:ext uri="{FF2B5EF4-FFF2-40B4-BE49-F238E27FC236}">
                <a16:creationId xmlns:a16="http://schemas.microsoft.com/office/drawing/2014/main" id="{94A2FC2D-8500-030D-7402-D9DF7DD173A8}"/>
              </a:ext>
            </a:extLst>
          </p:cNvPr>
          <p:cNvSpPr txBox="1"/>
          <p:nvPr/>
        </p:nvSpPr>
        <p:spPr>
          <a:xfrm>
            <a:off x="513851" y="4764528"/>
            <a:ext cx="6055468" cy="338554"/>
          </a:xfrm>
          <a:prstGeom prst="rect">
            <a:avLst/>
          </a:prstGeom>
          <a:noFill/>
        </p:spPr>
        <p:txBody>
          <a:bodyPr wrap="square">
            <a:spAutoFit/>
          </a:bodyPr>
          <a:lstStyle/>
          <a:p>
            <a:r>
              <a:rPr lang="en-US" sz="800" dirty="0" err="1"/>
              <a:t>Aleksandrowicz</a:t>
            </a:r>
            <a:r>
              <a:rPr lang="en-US" sz="800" dirty="0"/>
              <a:t>, G., </a:t>
            </a:r>
            <a:r>
              <a:rPr lang="en-US" sz="800" dirty="0" err="1"/>
              <a:t>Chockler</a:t>
            </a:r>
            <a:r>
              <a:rPr lang="en-US" sz="800" dirty="0"/>
              <a:t>, H., Halpern, J.Y. and </a:t>
            </a:r>
            <a:r>
              <a:rPr lang="en-US" sz="800" dirty="0" err="1"/>
              <a:t>Ivrii</a:t>
            </a:r>
            <a:r>
              <a:rPr lang="en-US" sz="800" dirty="0"/>
              <a:t>, A., 2017. The computational complexity of structure-based causality. Journal of Artificial Intelligence Research, 58, pp.431-451.</a:t>
            </a:r>
          </a:p>
        </p:txBody>
      </p:sp>
      <p:pic>
        <p:nvPicPr>
          <p:cNvPr id="21" name="Picture 20">
            <a:extLst>
              <a:ext uri="{FF2B5EF4-FFF2-40B4-BE49-F238E27FC236}">
                <a16:creationId xmlns:a16="http://schemas.microsoft.com/office/drawing/2014/main" id="{7D0DAA53-A740-8D36-ADA0-EF4EC3327493}"/>
              </a:ext>
            </a:extLst>
          </p:cNvPr>
          <p:cNvPicPr>
            <a:picLocks noChangeAspect="1"/>
          </p:cNvPicPr>
          <p:nvPr/>
        </p:nvPicPr>
        <p:blipFill>
          <a:blip r:embed="rId4"/>
          <a:stretch>
            <a:fillRect/>
          </a:stretch>
        </p:blipFill>
        <p:spPr>
          <a:xfrm>
            <a:off x="6405970" y="3075218"/>
            <a:ext cx="2077531" cy="1992486"/>
          </a:xfrm>
          <a:prstGeom prst="rect">
            <a:avLst/>
          </a:prstGeom>
          <a:solidFill>
            <a:schemeClr val="bg1"/>
          </a:solidFill>
        </p:spPr>
      </p:pic>
    </p:spTree>
    <p:extLst>
      <p:ext uri="{BB962C8B-B14F-4D97-AF65-F5344CB8AC3E}">
        <p14:creationId xmlns:p14="http://schemas.microsoft.com/office/powerpoint/2010/main" val="415266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grpId="0" nodeType="clickEffect">
                                  <p:stCondLst>
                                    <p:cond delay="0"/>
                                  </p:stCondLst>
                                  <p:childTnLst>
                                    <p:anim calcmode="lin" valueType="num">
                                      <p:cBhvr additive="base">
                                        <p:cTn id="6" dur="500"/>
                                        <p:tgtEl>
                                          <p:spTgt spid="9"/>
                                        </p:tgtEl>
                                        <p:attrNameLst>
                                          <p:attrName>ppt_y</p:attrName>
                                        </p:attrNameLst>
                                      </p:cBhvr>
                                      <p:tavLst>
                                        <p:tav tm="0">
                                          <p:val>
                                            <p:strVal val="#ppt_y"/>
                                          </p:val>
                                        </p:tav>
                                        <p:tav tm="100000">
                                          <p:val>
                                            <p:strVal val="#ppt_y+#ppt_h*1.125000"/>
                                          </p:val>
                                        </p:tav>
                                      </p:tavLst>
                                    </p:anim>
                                    <p:animEffect transition="out" filter="wipe(down)">
                                      <p:cBhvr>
                                        <p:cTn id="7" dur="500"/>
                                        <p:tgtEl>
                                          <p:spTgt spid="9"/>
                                        </p:tgtEl>
                                      </p:cBhvr>
                                    </p:animEffect>
                                    <p:set>
                                      <p:cBhvr>
                                        <p:cTn id="8" dur="1" fill="hold">
                                          <p:stCondLst>
                                            <p:cond delay="499"/>
                                          </p:stCondLst>
                                        </p:cTn>
                                        <p:tgtEl>
                                          <p:spTgt spid="9"/>
                                        </p:tgtEl>
                                        <p:attrNameLst>
                                          <p:attrName>style.visibility</p:attrName>
                                        </p:attrNameLst>
                                      </p:cBhvr>
                                      <p:to>
                                        <p:strVal val="hidden"/>
                                      </p:to>
                                    </p:set>
                                  </p:childTnLst>
                                </p:cTn>
                              </p:par>
                              <p:par>
                                <p:cTn id="9" presetID="12" presetClass="exit" presetSubtype="4" fill="hold" grpId="0" nodeType="withEffect">
                                  <p:stCondLst>
                                    <p:cond delay="0"/>
                                  </p:stCondLst>
                                  <p:childTnLst>
                                    <p:anim calcmode="lin" valueType="num">
                                      <p:cBhvr additive="base">
                                        <p:cTn id="10" dur="500"/>
                                        <p:tgtEl>
                                          <p:spTgt spid="8"/>
                                        </p:tgtEl>
                                        <p:attrNameLst>
                                          <p:attrName>ppt_y</p:attrName>
                                        </p:attrNameLst>
                                      </p:cBhvr>
                                      <p:tavLst>
                                        <p:tav tm="0">
                                          <p:val>
                                            <p:strVal val="#ppt_y"/>
                                          </p:val>
                                        </p:tav>
                                        <p:tav tm="100000">
                                          <p:val>
                                            <p:strVal val="#ppt_y+#ppt_h*1.125000"/>
                                          </p:val>
                                        </p:tav>
                                      </p:tavLst>
                                    </p:anim>
                                    <p:animEffect transition="out" filter="wipe(down)">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ppt_y</p:attrName>
                                        </p:attrNameLst>
                                      </p:cBhvr>
                                      <p:tavLst>
                                        <p:tav tm="0">
                                          <p:val>
                                            <p:strVal val="#ppt_y+#ppt_h*1.125000"/>
                                          </p:val>
                                        </p:tav>
                                        <p:tav tm="100000">
                                          <p:val>
                                            <p:strVal val="#ppt_y"/>
                                          </p:val>
                                        </p:tav>
                                      </p:tavLst>
                                    </p:anim>
                                    <p:animEffect transition="in" filter="wipe(up)">
                                      <p:cBhvr>
                                        <p:cTn id="17" dur="500"/>
                                        <p:tgtEl>
                                          <p:spTgt spid="2"/>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par>
                          <p:cTn id="23" fill="hold">
                            <p:stCondLst>
                              <p:cond delay="15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P spid="4" grpId="0"/>
      <p:bldP spid="6" grpId="0"/>
      <p:bldP spid="13"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F374C-C772-6CC5-DED9-772980D14D39}"/>
              </a:ext>
            </a:extLst>
          </p:cNvPr>
          <p:cNvSpPr>
            <a:spLocks noGrp="1"/>
          </p:cNvSpPr>
          <p:nvPr>
            <p:ph type="body" idx="1"/>
          </p:nvPr>
        </p:nvSpPr>
        <p:spPr>
          <a:xfrm>
            <a:off x="720000" y="1517405"/>
            <a:ext cx="7704000" cy="3416400"/>
          </a:xfrm>
        </p:spPr>
        <p:txBody>
          <a:bodyPr anchor="t"/>
          <a:lstStyle/>
          <a:p>
            <a:pPr marL="152400" indent="0" algn="just">
              <a:buNone/>
            </a:pPr>
            <a:endParaRPr lang="en-US" sz="1600" dirty="0">
              <a:solidFill>
                <a:schemeClr val="accent1"/>
              </a:solidFill>
              <a:latin typeface="+mn-lt"/>
            </a:endParaRPr>
          </a:p>
          <a:p>
            <a:pPr algn="just">
              <a:buFont typeface="Arial" panose="020B0604020202020204" pitchFamily="34" charset="0"/>
              <a:buChar char="•"/>
            </a:pPr>
            <a:r>
              <a:rPr lang="en-US" sz="1600" dirty="0" err="1">
                <a:solidFill>
                  <a:schemeClr val="accent1"/>
                </a:solidFill>
                <a:latin typeface="+mn-lt"/>
              </a:rPr>
              <a:t>Aleksandrowicz</a:t>
            </a:r>
            <a:r>
              <a:rPr lang="en-US" sz="1600" dirty="0">
                <a:solidFill>
                  <a:schemeClr val="accent1"/>
                </a:solidFill>
                <a:latin typeface="+mn-lt"/>
              </a:rPr>
              <a:t> et al.</a:t>
            </a:r>
            <a:r>
              <a:rPr lang="en-US" sz="1600" baseline="30000" dirty="0">
                <a:solidFill>
                  <a:schemeClr val="accent1"/>
                </a:solidFill>
                <a:latin typeface="+mn-lt"/>
              </a:rPr>
              <a:t>1</a:t>
            </a:r>
            <a:r>
              <a:rPr lang="en-US" sz="1600" dirty="0">
                <a:solidFill>
                  <a:schemeClr val="accent1"/>
                </a:solidFill>
                <a:latin typeface="+mn-lt"/>
              </a:rPr>
              <a:t> established that the problem of determining causality is </a:t>
            </a:r>
            <a:r>
              <a:rPr lang="en-US" sz="1600" dirty="0">
                <a:solidFill>
                  <a:schemeClr val="bg2"/>
                </a:solidFill>
                <a:latin typeface="+mn-lt"/>
              </a:rPr>
              <a:t>DP-complete.</a:t>
            </a:r>
          </a:p>
          <a:p>
            <a:pPr marL="152400" indent="0" algn="just">
              <a:buNone/>
            </a:pPr>
            <a:endParaRPr lang="en-US" sz="1600" dirty="0">
              <a:solidFill>
                <a:schemeClr val="accent1"/>
              </a:solidFill>
              <a:latin typeface="+mn-lt"/>
            </a:endParaRPr>
          </a:p>
          <a:p>
            <a:pPr marL="152400" indent="0" algn="just">
              <a:buNone/>
            </a:pPr>
            <a:endParaRPr lang="en-US" sz="1600" dirty="0">
              <a:solidFill>
                <a:schemeClr val="accent1"/>
              </a:solidFill>
              <a:latin typeface="+mn-lt"/>
            </a:endParaRPr>
          </a:p>
          <a:p>
            <a:pPr marL="152400" indent="0" algn="just">
              <a:buNone/>
            </a:pPr>
            <a:endParaRPr lang="en-US" sz="1600" dirty="0">
              <a:solidFill>
                <a:schemeClr val="accent1"/>
              </a:solidFill>
              <a:latin typeface="+mn-lt"/>
            </a:endParaRPr>
          </a:p>
          <a:p>
            <a:pPr>
              <a:buFont typeface="Arial" panose="020B0604020202020204" pitchFamily="34" charset="0"/>
              <a:buChar char="•"/>
            </a:pPr>
            <a:endParaRPr lang="en-US" sz="1600" dirty="0">
              <a:solidFill>
                <a:schemeClr val="accent1"/>
              </a:solidFill>
              <a:latin typeface="+mn-lt"/>
            </a:endParaRPr>
          </a:p>
        </p:txBody>
      </p:sp>
      <p:sp>
        <p:nvSpPr>
          <p:cNvPr id="3" name="Title 2">
            <a:extLst>
              <a:ext uri="{FF2B5EF4-FFF2-40B4-BE49-F238E27FC236}">
                <a16:creationId xmlns:a16="http://schemas.microsoft.com/office/drawing/2014/main" id="{3F966571-DE76-2499-2BFB-13CE1DFB8BB0}"/>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Complexity of Actual Causality</a:t>
            </a:r>
          </a:p>
        </p:txBody>
      </p:sp>
      <p:sp>
        <p:nvSpPr>
          <p:cNvPr id="4" name="TextBox 3">
            <a:extLst>
              <a:ext uri="{FF2B5EF4-FFF2-40B4-BE49-F238E27FC236}">
                <a16:creationId xmlns:a16="http://schemas.microsoft.com/office/drawing/2014/main" id="{7103955E-C101-F692-7269-65C7E75DF83F}"/>
              </a:ext>
            </a:extLst>
          </p:cNvPr>
          <p:cNvSpPr txBox="1"/>
          <p:nvPr/>
        </p:nvSpPr>
        <p:spPr>
          <a:xfrm>
            <a:off x="513851" y="4764528"/>
            <a:ext cx="6055468" cy="338554"/>
          </a:xfrm>
          <a:prstGeom prst="rect">
            <a:avLst/>
          </a:prstGeom>
          <a:noFill/>
        </p:spPr>
        <p:txBody>
          <a:bodyPr wrap="square">
            <a:spAutoFit/>
          </a:bodyPr>
          <a:lstStyle/>
          <a:p>
            <a:pPr marL="228600" indent="-228600">
              <a:buFont typeface="+mj-lt"/>
              <a:buAutoNum type="arabicPeriod"/>
            </a:pPr>
            <a:r>
              <a:rPr lang="en-US" sz="800" dirty="0" err="1"/>
              <a:t>Aleksandrowicz</a:t>
            </a:r>
            <a:r>
              <a:rPr lang="en-US" sz="800" dirty="0"/>
              <a:t>, G., </a:t>
            </a:r>
            <a:r>
              <a:rPr lang="en-US" sz="800" dirty="0" err="1"/>
              <a:t>Chockler</a:t>
            </a:r>
            <a:r>
              <a:rPr lang="en-US" sz="800" dirty="0"/>
              <a:t>, H., Halpern, J.Y. and </a:t>
            </a:r>
            <a:r>
              <a:rPr lang="en-US" sz="800" dirty="0" err="1"/>
              <a:t>Ivrii</a:t>
            </a:r>
            <a:r>
              <a:rPr lang="en-US" sz="800" dirty="0"/>
              <a:t>, A., 2017. The computational complexity of structure-based causality. Journal of Artificial Intelligence Research, 58, pp.431-451.</a:t>
            </a:r>
          </a:p>
        </p:txBody>
      </p:sp>
      <p:sp>
        <p:nvSpPr>
          <p:cNvPr id="5" name="TextBox 4">
            <a:extLst>
              <a:ext uri="{FF2B5EF4-FFF2-40B4-BE49-F238E27FC236}">
                <a16:creationId xmlns:a16="http://schemas.microsoft.com/office/drawing/2014/main" id="{9A843E91-6FC0-8879-D60A-F4461F3533D2}"/>
              </a:ext>
            </a:extLst>
          </p:cNvPr>
          <p:cNvSpPr txBox="1"/>
          <p:nvPr/>
        </p:nvSpPr>
        <p:spPr>
          <a:xfrm>
            <a:off x="8576216" y="4871519"/>
            <a:ext cx="567784" cy="276999"/>
          </a:xfrm>
          <a:prstGeom prst="rect">
            <a:avLst/>
          </a:prstGeom>
          <a:noFill/>
        </p:spPr>
        <p:txBody>
          <a:bodyPr wrap="none" rtlCol="0">
            <a:spAutoFit/>
          </a:bodyPr>
          <a:lstStyle/>
          <a:p>
            <a:r>
              <a:rPr lang="en-US" sz="1200" dirty="0"/>
              <a:t>18/34</a:t>
            </a:r>
          </a:p>
        </p:txBody>
      </p:sp>
    </p:spTree>
    <p:extLst>
      <p:ext uri="{BB962C8B-B14F-4D97-AF65-F5344CB8AC3E}">
        <p14:creationId xmlns:p14="http://schemas.microsoft.com/office/powerpoint/2010/main" val="42808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035B55-89A5-94F7-C36C-DE2C67C31212}"/>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Our Idea</a:t>
            </a:r>
          </a:p>
        </p:txBody>
      </p:sp>
      <p:sp>
        <p:nvSpPr>
          <p:cNvPr id="4" name="Oval 3">
            <a:extLst>
              <a:ext uri="{FF2B5EF4-FFF2-40B4-BE49-F238E27FC236}">
                <a16:creationId xmlns:a16="http://schemas.microsoft.com/office/drawing/2014/main" id="{42AE73B3-29BF-0441-73CE-2BE008B29A14}"/>
              </a:ext>
            </a:extLst>
          </p:cNvPr>
          <p:cNvSpPr/>
          <p:nvPr/>
        </p:nvSpPr>
        <p:spPr>
          <a:xfrm>
            <a:off x="92933" y="1267599"/>
            <a:ext cx="7246269" cy="3766413"/>
          </a:xfrm>
          <a:prstGeom prst="ellipse">
            <a:avLst/>
          </a:prstGeom>
          <a:solidFill>
            <a:srgbClr val="075063">
              <a:alpha val="41008"/>
            </a:srgbClr>
          </a:solidFill>
          <a:ln w="4445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sp>
        <p:nvSpPr>
          <p:cNvPr id="5" name="Oval 4">
            <a:extLst>
              <a:ext uri="{FF2B5EF4-FFF2-40B4-BE49-F238E27FC236}">
                <a16:creationId xmlns:a16="http://schemas.microsoft.com/office/drawing/2014/main" id="{F94939B9-6A82-78C1-DD3A-7B08E3D56700}"/>
              </a:ext>
            </a:extLst>
          </p:cNvPr>
          <p:cNvSpPr/>
          <p:nvPr/>
        </p:nvSpPr>
        <p:spPr>
          <a:xfrm>
            <a:off x="1156764" y="2043053"/>
            <a:ext cx="5031982" cy="2382623"/>
          </a:xfrm>
          <a:prstGeom prst="ellipse">
            <a:avLst/>
          </a:prstGeom>
          <a:solidFill>
            <a:srgbClr val="075063">
              <a:alpha val="62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p:sp>
        <p:nvSpPr>
          <p:cNvPr id="7" name="Oval 6">
            <a:extLst>
              <a:ext uri="{FF2B5EF4-FFF2-40B4-BE49-F238E27FC236}">
                <a16:creationId xmlns:a16="http://schemas.microsoft.com/office/drawing/2014/main" id="{583B151B-072F-9F52-E772-90ECC6768EE2}"/>
              </a:ext>
            </a:extLst>
          </p:cNvPr>
          <p:cNvSpPr/>
          <p:nvPr/>
        </p:nvSpPr>
        <p:spPr>
          <a:xfrm>
            <a:off x="1695140" y="2441546"/>
            <a:ext cx="3955223" cy="1566556"/>
          </a:xfrm>
          <a:prstGeom prst="ellipse">
            <a:avLst/>
          </a:prstGeom>
          <a:solidFill>
            <a:srgbClr val="075063"/>
          </a:solidFill>
          <a:ln w="44450">
            <a:solidFill>
              <a:schemeClr val="accent1">
                <a:shade val="1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25DE967-6C60-6DC5-5E2B-8336C35AF2FE}"/>
                  </a:ext>
                </a:extLst>
              </p:cNvPr>
              <p:cNvSpPr txBox="1"/>
              <p:nvPr/>
            </p:nvSpPr>
            <p:spPr>
              <a:xfrm>
                <a:off x="2619662" y="1375969"/>
                <a:ext cx="2095445" cy="313612"/>
              </a:xfrm>
              <a:prstGeom prst="rect">
                <a:avLst/>
              </a:prstGeom>
              <a:noFill/>
            </p:spPr>
            <p:txBody>
              <a:bodyPr wrap="none" rtlCol="0">
                <a:spAutoFit/>
              </a:bodyPr>
              <a:lstStyle/>
              <a:p>
                <a:r>
                  <a:rPr lang="en-US" b="1">
                    <a:solidFill>
                      <a:schemeClr val="bg1"/>
                    </a:solidFill>
                  </a:rPr>
                  <a:t>Over-Approximation</a:t>
                </a:r>
                <a:r>
                  <a:rPr lang="en-US" b="1"/>
                  <a:t> </a:t>
                </a:r>
                <a14:m>
                  <m:oMath xmlns:m="http://schemas.openxmlformats.org/officeDocument/2006/math">
                    <m:acc>
                      <m:accPr>
                        <m:chr m:val="̂"/>
                        <m:ctrlPr>
                          <a:rPr lang="en-US" b="1" i="1" dirty="0" smtClean="0">
                            <a:solidFill>
                              <a:schemeClr val="bg1"/>
                            </a:solidFill>
                            <a:latin typeface="Cambria Math" panose="02040503050406030204" pitchFamily="18" charset="0"/>
                          </a:rPr>
                        </m:ctrlPr>
                      </m:accPr>
                      <m:e>
                        <m:r>
                          <a:rPr lang="en-US" b="1" i="1">
                            <a:solidFill>
                              <a:schemeClr val="bg1"/>
                            </a:solidFill>
                            <a:latin typeface="Cambria Math" panose="02040503050406030204" pitchFamily="18" charset="0"/>
                            <a:ea typeface="Cambria Math" panose="02040503050406030204" pitchFamily="18" charset="0"/>
                          </a:rPr>
                          <m:t>𝓣</m:t>
                        </m:r>
                      </m:e>
                    </m:acc>
                  </m:oMath>
                </a14:m>
                <a:endParaRPr lang="en-US" b="1"/>
              </a:p>
            </p:txBody>
          </p:sp>
        </mc:Choice>
        <mc:Fallback xmlns="">
          <p:sp>
            <p:nvSpPr>
              <p:cNvPr id="12" name="TextBox 11">
                <a:extLst>
                  <a:ext uri="{FF2B5EF4-FFF2-40B4-BE49-F238E27FC236}">
                    <a16:creationId xmlns:a16="http://schemas.microsoft.com/office/drawing/2014/main" id="{E25DE967-6C60-6DC5-5E2B-8336C35AF2FE}"/>
                  </a:ext>
                </a:extLst>
              </p:cNvPr>
              <p:cNvSpPr txBox="1">
                <a:spLocks noRot="1" noChangeAspect="1" noMove="1" noResize="1" noEditPoints="1" noAdjustHandles="1" noChangeArrowheads="1" noChangeShapeType="1" noTextEdit="1"/>
              </p:cNvSpPr>
              <p:nvPr/>
            </p:nvSpPr>
            <p:spPr>
              <a:xfrm>
                <a:off x="2619662" y="1375969"/>
                <a:ext cx="2095445" cy="313612"/>
              </a:xfrm>
              <a:prstGeom prst="rect">
                <a:avLst/>
              </a:prstGeom>
              <a:blipFill>
                <a:blip r:embed="rId3"/>
                <a:stretch>
                  <a:fillRect l="-875" t="-1961" r="-11953"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677DE4-295D-A3F9-59DD-382A9439373B}"/>
                  </a:ext>
                </a:extLst>
              </p:cNvPr>
              <p:cNvSpPr txBox="1"/>
              <p:nvPr/>
            </p:nvSpPr>
            <p:spPr>
              <a:xfrm>
                <a:off x="3044553" y="1666166"/>
                <a:ext cx="1274131" cy="307777"/>
              </a:xfrm>
              <a:prstGeom prst="rect">
                <a:avLst/>
              </a:prstGeom>
              <a:noFill/>
            </p:spPr>
            <p:txBody>
              <a:bodyPr wrap="none" rtlCol="0">
                <a:spAutoFit/>
              </a:bodyPr>
              <a:lstStyle/>
              <a:p>
                <a:r>
                  <a:rPr lang="en-US" b="1">
                    <a:solidFill>
                      <a:schemeClr val="bg1"/>
                    </a:solidFill>
                  </a:rPr>
                  <a:t>AC2(b) : </a:t>
                </a:r>
                <a14:m>
                  <m:oMath xmlns:m="http://schemas.openxmlformats.org/officeDocument/2006/math">
                    <m:r>
                      <a:rPr lang="en-US" b="1" i="1" smtClean="0">
                        <a:solidFill>
                          <a:schemeClr val="bg1"/>
                        </a:solidFill>
                        <a:latin typeface="Cambria Math" panose="02040503050406030204" pitchFamily="18" charset="0"/>
                      </a:rPr>
                      <m:t>∀ </m:t>
                    </m:r>
                    <m:sSup>
                      <m:sSupPr>
                        <m:ctrlPr>
                          <a:rPr lang="en-US" b="1" i="1" smtClean="0">
                            <a:solidFill>
                              <a:schemeClr val="bg1"/>
                            </a:solidFill>
                            <a:latin typeface="Cambria Math" panose="02040503050406030204" pitchFamily="18" charset="0"/>
                          </a:rPr>
                        </m:ctrlPr>
                      </m:sSupPr>
                      <m:e>
                        <m:r>
                          <a:rPr lang="en-US" b="1" i="1" smtClean="0">
                            <a:solidFill>
                              <a:schemeClr val="bg1"/>
                            </a:solidFill>
                            <a:latin typeface="Cambria Math" panose="02040503050406030204" pitchFamily="18" charset="0"/>
                          </a:rPr>
                          <m:t>𝝉</m:t>
                        </m:r>
                      </m:e>
                      <m:sup>
                        <m:r>
                          <a:rPr lang="en-US" b="1" i="1" smtClean="0">
                            <a:solidFill>
                              <a:schemeClr val="bg1"/>
                            </a:solidFill>
                            <a:latin typeface="Cambria Math" panose="02040503050406030204" pitchFamily="18" charset="0"/>
                          </a:rPr>
                          <m:t>′′</m:t>
                        </m:r>
                      </m:sup>
                    </m:sSup>
                  </m:oMath>
                </a14:m>
                <a:endParaRPr lang="en-US" b="1">
                  <a:solidFill>
                    <a:schemeClr val="bg1"/>
                  </a:solidFill>
                </a:endParaRPr>
              </a:p>
            </p:txBody>
          </p:sp>
        </mc:Choice>
        <mc:Fallback xmlns="">
          <p:sp>
            <p:nvSpPr>
              <p:cNvPr id="14" name="TextBox 13">
                <a:extLst>
                  <a:ext uri="{FF2B5EF4-FFF2-40B4-BE49-F238E27FC236}">
                    <a16:creationId xmlns:a16="http://schemas.microsoft.com/office/drawing/2014/main" id="{6B677DE4-295D-A3F9-59DD-382A9439373B}"/>
                  </a:ext>
                </a:extLst>
              </p:cNvPr>
              <p:cNvSpPr txBox="1">
                <a:spLocks noRot="1" noChangeAspect="1" noMove="1" noResize="1" noEditPoints="1" noAdjustHandles="1" noChangeArrowheads="1" noChangeShapeType="1" noTextEdit="1"/>
              </p:cNvSpPr>
              <p:nvPr/>
            </p:nvSpPr>
            <p:spPr>
              <a:xfrm>
                <a:off x="3044553" y="1666166"/>
                <a:ext cx="1274131" cy="307777"/>
              </a:xfrm>
              <a:prstGeom prst="rect">
                <a:avLst/>
              </a:prstGeom>
              <a:blipFill>
                <a:blip r:embed="rId4"/>
                <a:stretch>
                  <a:fillRect l="-1435"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AC400B-6B82-8809-2259-FFE0AA5B521E}"/>
                  </a:ext>
                </a:extLst>
              </p:cNvPr>
              <p:cNvSpPr txBox="1"/>
              <p:nvPr/>
            </p:nvSpPr>
            <p:spPr>
              <a:xfrm>
                <a:off x="2828660" y="2099214"/>
                <a:ext cx="1705916" cy="307777"/>
              </a:xfrm>
              <a:prstGeom prst="rect">
                <a:avLst/>
              </a:prstGeom>
              <a:noFill/>
            </p:spPr>
            <p:txBody>
              <a:bodyPr wrap="none" rtlCol="0">
                <a:spAutoFit/>
              </a:bodyPr>
              <a:lstStyle/>
              <a:p>
                <a:r>
                  <a:rPr lang="en-US" b="1">
                    <a:solidFill>
                      <a:schemeClr val="bg1"/>
                    </a:solidFill>
                  </a:rPr>
                  <a:t>Concrete Model </a:t>
                </a:r>
                <a14:m>
                  <m:oMath xmlns:m="http://schemas.openxmlformats.org/officeDocument/2006/math">
                    <m:r>
                      <a:rPr lang="en-US" b="1" i="1" smtClean="0">
                        <a:solidFill>
                          <a:schemeClr val="bg1"/>
                        </a:solidFill>
                        <a:latin typeface="Cambria Math" panose="02040503050406030204" pitchFamily="18" charset="0"/>
                        <a:ea typeface="Cambria Math" panose="02040503050406030204" pitchFamily="18" charset="0"/>
                      </a:rPr>
                      <m:t>𝓣</m:t>
                    </m:r>
                  </m:oMath>
                </a14:m>
                <a:endParaRPr lang="en-US" b="1">
                  <a:solidFill>
                    <a:schemeClr val="bg1"/>
                  </a:solidFill>
                </a:endParaRPr>
              </a:p>
            </p:txBody>
          </p:sp>
        </mc:Choice>
        <mc:Fallback xmlns="">
          <p:sp>
            <p:nvSpPr>
              <p:cNvPr id="15" name="TextBox 14">
                <a:extLst>
                  <a:ext uri="{FF2B5EF4-FFF2-40B4-BE49-F238E27FC236}">
                    <a16:creationId xmlns:a16="http://schemas.microsoft.com/office/drawing/2014/main" id="{B6AC400B-6B82-8809-2259-FFE0AA5B521E}"/>
                  </a:ext>
                </a:extLst>
              </p:cNvPr>
              <p:cNvSpPr txBox="1">
                <a:spLocks noRot="1" noChangeAspect="1" noMove="1" noResize="1" noEditPoints="1" noAdjustHandles="1" noChangeArrowheads="1" noChangeShapeType="1" noTextEdit="1"/>
              </p:cNvSpPr>
              <p:nvPr/>
            </p:nvSpPr>
            <p:spPr>
              <a:xfrm>
                <a:off x="2828660" y="2099214"/>
                <a:ext cx="1705916" cy="307777"/>
              </a:xfrm>
              <a:prstGeom prst="rect">
                <a:avLst/>
              </a:prstGeom>
              <a:blipFill>
                <a:blip r:embed="rId5"/>
                <a:stretch>
                  <a:fillRect l="-1071" t="-1961" b="-19608"/>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E965D46-76A3-0D1D-4932-B82183F258CB}"/>
              </a:ext>
            </a:extLst>
          </p:cNvPr>
          <p:cNvSpPr txBox="1"/>
          <p:nvPr/>
        </p:nvSpPr>
        <p:spPr>
          <a:xfrm>
            <a:off x="3215555" y="2100713"/>
            <a:ext cx="65" cy="215444"/>
          </a:xfrm>
          <a:prstGeom prst="rect">
            <a:avLst/>
          </a:prstGeom>
          <a:noFill/>
        </p:spPr>
        <p:txBody>
          <a:bodyPr wrap="none" lIns="0" tIns="0" rIns="0" bIns="0" rtlCol="0">
            <a:spAutoFit/>
          </a:bodyPr>
          <a:lstStyle/>
          <a:p>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220C485-19BB-4BB6-92DA-23EC53BB8D86}"/>
                  </a:ext>
                </a:extLst>
              </p:cNvPr>
              <p:cNvSpPr txBox="1"/>
              <p:nvPr/>
            </p:nvSpPr>
            <p:spPr>
              <a:xfrm>
                <a:off x="2644833" y="2709633"/>
                <a:ext cx="2204450" cy="314830"/>
              </a:xfrm>
              <a:prstGeom prst="rect">
                <a:avLst/>
              </a:prstGeom>
              <a:noFill/>
            </p:spPr>
            <p:txBody>
              <a:bodyPr wrap="none" rtlCol="0">
                <a:spAutoFit/>
              </a:bodyPr>
              <a:lstStyle/>
              <a:p>
                <a:r>
                  <a:rPr lang="en-US" b="1">
                    <a:solidFill>
                      <a:schemeClr val="bg1"/>
                    </a:solidFill>
                  </a:rPr>
                  <a:t>Under-Approximation </a:t>
                </a:r>
                <a14:m>
                  <m:oMath xmlns:m="http://schemas.openxmlformats.org/officeDocument/2006/math">
                    <m:acc>
                      <m:accPr>
                        <m:chr m:val="̌"/>
                        <m:ctrlPr>
                          <a:rPr lang="en-US" b="1" i="1" smtClean="0">
                            <a:solidFill>
                              <a:schemeClr val="bg1"/>
                            </a:solidFill>
                            <a:latin typeface="Cambria Math" panose="02040503050406030204" pitchFamily="18" charset="0"/>
                          </a:rPr>
                        </m:ctrlPr>
                      </m:accPr>
                      <m:e>
                        <m:r>
                          <a:rPr lang="en-US" b="1" i="1" smtClean="0">
                            <a:solidFill>
                              <a:schemeClr val="bg1"/>
                            </a:solidFill>
                            <a:latin typeface="Cambria Math" panose="02040503050406030204" pitchFamily="18" charset="0"/>
                            <a:ea typeface="Cambria Math" panose="02040503050406030204" pitchFamily="18" charset="0"/>
                          </a:rPr>
                          <m:t>𝓣</m:t>
                        </m:r>
                      </m:e>
                    </m:acc>
                  </m:oMath>
                </a14:m>
                <a:endParaRPr lang="en-US" b="1"/>
              </a:p>
            </p:txBody>
          </p:sp>
        </mc:Choice>
        <mc:Fallback xmlns="">
          <p:sp>
            <p:nvSpPr>
              <p:cNvPr id="17" name="TextBox 16">
                <a:extLst>
                  <a:ext uri="{FF2B5EF4-FFF2-40B4-BE49-F238E27FC236}">
                    <a16:creationId xmlns:a16="http://schemas.microsoft.com/office/drawing/2014/main" id="{B220C485-19BB-4BB6-92DA-23EC53BB8D86}"/>
                  </a:ext>
                </a:extLst>
              </p:cNvPr>
              <p:cNvSpPr txBox="1">
                <a:spLocks noRot="1" noChangeAspect="1" noMove="1" noResize="1" noEditPoints="1" noAdjustHandles="1" noChangeArrowheads="1" noChangeShapeType="1" noTextEdit="1"/>
              </p:cNvSpPr>
              <p:nvPr/>
            </p:nvSpPr>
            <p:spPr>
              <a:xfrm>
                <a:off x="2644833" y="2709633"/>
                <a:ext cx="2204450" cy="314830"/>
              </a:xfrm>
              <a:prstGeom prst="rect">
                <a:avLst/>
              </a:prstGeom>
              <a:blipFill>
                <a:blip r:embed="rId6"/>
                <a:stretch>
                  <a:fillRect l="-831" r="-11357"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5C93B69-C8B4-F3C1-74B5-483EB927C29B}"/>
                  </a:ext>
                </a:extLst>
              </p:cNvPr>
              <p:cNvSpPr txBox="1"/>
              <p:nvPr/>
            </p:nvSpPr>
            <p:spPr>
              <a:xfrm>
                <a:off x="3030318" y="3024463"/>
                <a:ext cx="1522083" cy="307777"/>
              </a:xfrm>
              <a:prstGeom prst="rect">
                <a:avLst/>
              </a:prstGeom>
              <a:noFill/>
            </p:spPr>
            <p:txBody>
              <a:bodyPr wrap="none" rtlCol="0">
                <a:spAutoFit/>
              </a:bodyPr>
              <a:lstStyle/>
              <a:p>
                <a:r>
                  <a:rPr lang="en-US" b="1">
                    <a:solidFill>
                      <a:schemeClr val="bg1"/>
                    </a:solidFill>
                  </a:rPr>
                  <a:t>AC2(a) : </a:t>
                </a:r>
                <a14:m>
                  <m:oMath xmlns:m="http://schemas.openxmlformats.org/officeDocument/2006/math">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𝝉</m:t>
                    </m:r>
                    <m:r>
                      <a:rPr lang="en-US" b="1" i="1" smtClean="0">
                        <a:solidFill>
                          <a:schemeClr val="bg1"/>
                        </a:solidFill>
                        <a:latin typeface="Cambria Math" panose="02040503050406030204" pitchFamily="18" charset="0"/>
                      </a:rPr>
                      <m:t>.∃ </m:t>
                    </m:r>
                    <m:sSup>
                      <m:sSupPr>
                        <m:ctrlPr>
                          <a:rPr lang="en-US" b="1" i="1" smtClean="0">
                            <a:solidFill>
                              <a:schemeClr val="bg1"/>
                            </a:solidFill>
                            <a:latin typeface="Cambria Math" panose="02040503050406030204" pitchFamily="18" charset="0"/>
                          </a:rPr>
                        </m:ctrlPr>
                      </m:sSupPr>
                      <m:e>
                        <m:r>
                          <a:rPr lang="en-US" b="1" i="1" smtClean="0">
                            <a:solidFill>
                              <a:schemeClr val="bg1"/>
                            </a:solidFill>
                            <a:latin typeface="Cambria Math" panose="02040503050406030204" pitchFamily="18" charset="0"/>
                          </a:rPr>
                          <m:t>𝝉</m:t>
                        </m:r>
                      </m:e>
                      <m:sup>
                        <m:r>
                          <a:rPr lang="en-US" b="1" i="1" smtClean="0">
                            <a:solidFill>
                              <a:schemeClr val="bg1"/>
                            </a:solidFill>
                            <a:latin typeface="Cambria Math" panose="02040503050406030204" pitchFamily="18" charset="0"/>
                          </a:rPr>
                          <m:t>′′</m:t>
                        </m:r>
                      </m:sup>
                    </m:sSup>
                  </m:oMath>
                </a14:m>
                <a:endParaRPr lang="en-US" b="1">
                  <a:solidFill>
                    <a:schemeClr val="bg1"/>
                  </a:solidFill>
                </a:endParaRPr>
              </a:p>
            </p:txBody>
          </p:sp>
        </mc:Choice>
        <mc:Fallback xmlns="">
          <p:sp>
            <p:nvSpPr>
              <p:cNvPr id="18" name="TextBox 17">
                <a:extLst>
                  <a:ext uri="{FF2B5EF4-FFF2-40B4-BE49-F238E27FC236}">
                    <a16:creationId xmlns:a16="http://schemas.microsoft.com/office/drawing/2014/main" id="{35C93B69-C8B4-F3C1-74B5-483EB927C29B}"/>
                  </a:ext>
                </a:extLst>
              </p:cNvPr>
              <p:cNvSpPr txBox="1">
                <a:spLocks noRot="1" noChangeAspect="1" noMove="1" noResize="1" noEditPoints="1" noAdjustHandles="1" noChangeArrowheads="1" noChangeShapeType="1" noTextEdit="1"/>
              </p:cNvSpPr>
              <p:nvPr/>
            </p:nvSpPr>
            <p:spPr>
              <a:xfrm>
                <a:off x="3030318" y="3024463"/>
                <a:ext cx="1522083" cy="307777"/>
              </a:xfrm>
              <a:prstGeom prst="rect">
                <a:avLst/>
              </a:prstGeom>
              <a:blipFill>
                <a:blip r:embed="rId7"/>
                <a:stretch>
                  <a:fillRect l="-1200" t="-3922" b="-1960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14C5293-5652-5C47-8EA3-092A33B17FFE}"/>
              </a:ext>
            </a:extLst>
          </p:cNvPr>
          <p:cNvPicPr>
            <a:picLocks noChangeAspect="1"/>
          </p:cNvPicPr>
          <p:nvPr/>
        </p:nvPicPr>
        <p:blipFill>
          <a:blip r:embed="rId8"/>
          <a:stretch>
            <a:fillRect/>
          </a:stretch>
        </p:blipFill>
        <p:spPr>
          <a:xfrm>
            <a:off x="6166326" y="1464510"/>
            <a:ext cx="2151019" cy="190816"/>
          </a:xfrm>
          <a:prstGeom prst="rect">
            <a:avLst/>
          </a:prstGeom>
        </p:spPr>
      </p:pic>
      <p:pic>
        <p:nvPicPr>
          <p:cNvPr id="10" name="Picture 9">
            <a:extLst>
              <a:ext uri="{FF2B5EF4-FFF2-40B4-BE49-F238E27FC236}">
                <a16:creationId xmlns:a16="http://schemas.microsoft.com/office/drawing/2014/main" id="{40448F76-A003-B6F2-7818-12DBC30136A0}"/>
              </a:ext>
            </a:extLst>
          </p:cNvPr>
          <p:cNvPicPr>
            <a:picLocks noChangeAspect="1"/>
          </p:cNvPicPr>
          <p:nvPr/>
        </p:nvPicPr>
        <p:blipFill>
          <a:blip r:embed="rId9"/>
          <a:stretch>
            <a:fillRect/>
          </a:stretch>
        </p:blipFill>
        <p:spPr>
          <a:xfrm>
            <a:off x="5296224" y="1186433"/>
            <a:ext cx="3729586" cy="190816"/>
          </a:xfrm>
          <a:prstGeom prst="rect">
            <a:avLst/>
          </a:prstGeom>
        </p:spPr>
      </p:pic>
      <p:pic>
        <p:nvPicPr>
          <p:cNvPr id="11" name="Picture 10">
            <a:extLst>
              <a:ext uri="{FF2B5EF4-FFF2-40B4-BE49-F238E27FC236}">
                <a16:creationId xmlns:a16="http://schemas.microsoft.com/office/drawing/2014/main" id="{11127A41-CE5C-A2FF-D16C-6FB54AC9251C}"/>
              </a:ext>
            </a:extLst>
          </p:cNvPr>
          <p:cNvPicPr>
            <a:picLocks noChangeAspect="1"/>
          </p:cNvPicPr>
          <p:nvPr/>
        </p:nvPicPr>
        <p:blipFill>
          <a:blip r:embed="rId10"/>
          <a:stretch>
            <a:fillRect/>
          </a:stretch>
        </p:blipFill>
        <p:spPr>
          <a:xfrm>
            <a:off x="7558645" y="2697508"/>
            <a:ext cx="1460500" cy="469900"/>
          </a:xfrm>
          <a:prstGeom prst="rect">
            <a:avLst/>
          </a:prstGeom>
        </p:spPr>
      </p:pic>
      <p:sp>
        <p:nvSpPr>
          <p:cNvPr id="13" name="Rounded Rectangle 12">
            <a:extLst>
              <a:ext uri="{FF2B5EF4-FFF2-40B4-BE49-F238E27FC236}">
                <a16:creationId xmlns:a16="http://schemas.microsoft.com/office/drawing/2014/main" id="{3203B835-7C99-58F6-63D6-93C9F522EF37}"/>
              </a:ext>
            </a:extLst>
          </p:cNvPr>
          <p:cNvSpPr/>
          <p:nvPr/>
        </p:nvSpPr>
        <p:spPr>
          <a:xfrm>
            <a:off x="7424512" y="2630209"/>
            <a:ext cx="1118308" cy="594590"/>
          </a:xfrm>
          <a:prstGeom prst="roundRect">
            <a:avLst/>
          </a:prstGeom>
          <a:solidFill>
            <a:schemeClr val="accent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BE542C82-699F-3C03-3731-F35D820F70D0}"/>
              </a:ext>
            </a:extLst>
          </p:cNvPr>
          <p:cNvSpPr/>
          <p:nvPr/>
        </p:nvSpPr>
        <p:spPr>
          <a:xfrm>
            <a:off x="5224861" y="1177853"/>
            <a:ext cx="305640" cy="190817"/>
          </a:xfrm>
          <a:prstGeom prst="roundRect">
            <a:avLst/>
          </a:prstGeom>
          <a:solidFill>
            <a:schemeClr val="accent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ED18549D-4A83-6805-C08D-7BA58050180B}"/>
              </a:ext>
            </a:extLst>
          </p:cNvPr>
          <p:cNvSpPr/>
          <p:nvPr/>
        </p:nvSpPr>
        <p:spPr>
          <a:xfrm>
            <a:off x="6096001" y="1450224"/>
            <a:ext cx="290286" cy="190817"/>
          </a:xfrm>
          <a:prstGeom prst="roundRect">
            <a:avLst/>
          </a:prstGeom>
          <a:solidFill>
            <a:schemeClr val="accent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DF24693-FA74-7CCF-2B27-8B5680F1DC17}"/>
              </a:ext>
            </a:extLst>
          </p:cNvPr>
          <p:cNvPicPr>
            <a:picLocks noChangeAspect="1"/>
          </p:cNvPicPr>
          <p:nvPr/>
        </p:nvPicPr>
        <p:blipFill>
          <a:blip r:embed="rId11"/>
          <a:stretch>
            <a:fillRect/>
          </a:stretch>
        </p:blipFill>
        <p:spPr>
          <a:xfrm>
            <a:off x="5309079" y="1185154"/>
            <a:ext cx="3618740" cy="190815"/>
          </a:xfrm>
          <a:prstGeom prst="rect">
            <a:avLst/>
          </a:prstGeom>
        </p:spPr>
      </p:pic>
      <p:sp>
        <p:nvSpPr>
          <p:cNvPr id="22" name="Rounded Rectangle 21">
            <a:extLst>
              <a:ext uri="{FF2B5EF4-FFF2-40B4-BE49-F238E27FC236}">
                <a16:creationId xmlns:a16="http://schemas.microsoft.com/office/drawing/2014/main" id="{C069FE08-9373-1043-A3D6-206E07801AE5}"/>
              </a:ext>
            </a:extLst>
          </p:cNvPr>
          <p:cNvSpPr/>
          <p:nvPr/>
        </p:nvSpPr>
        <p:spPr>
          <a:xfrm>
            <a:off x="8542820" y="2630234"/>
            <a:ext cx="596970" cy="594590"/>
          </a:xfrm>
          <a:prstGeom prst="roundRect">
            <a:avLst/>
          </a:prstGeom>
          <a:solidFill>
            <a:schemeClr val="accent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3ABD3C3-A782-04E9-350F-CECFEEB2E10C}"/>
              </a:ext>
            </a:extLst>
          </p:cNvPr>
          <p:cNvSpPr/>
          <p:nvPr/>
        </p:nvSpPr>
        <p:spPr>
          <a:xfrm>
            <a:off x="5224861" y="1172190"/>
            <a:ext cx="305640" cy="190817"/>
          </a:xfrm>
          <a:prstGeom prst="roundRect">
            <a:avLst/>
          </a:prstGeom>
          <a:solidFill>
            <a:schemeClr val="accent1">
              <a:alpha val="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240775F-3F17-F93A-AB47-E7CFEB96531D}"/>
              </a:ext>
            </a:extLst>
          </p:cNvPr>
          <p:cNvSpPr txBox="1"/>
          <p:nvPr/>
        </p:nvSpPr>
        <p:spPr>
          <a:xfrm>
            <a:off x="8576216" y="4871519"/>
            <a:ext cx="567784" cy="276999"/>
          </a:xfrm>
          <a:prstGeom prst="rect">
            <a:avLst/>
          </a:prstGeom>
          <a:noFill/>
        </p:spPr>
        <p:txBody>
          <a:bodyPr wrap="none" rtlCol="0">
            <a:spAutoFit/>
          </a:bodyPr>
          <a:lstStyle/>
          <a:p>
            <a:r>
              <a:rPr lang="en-US" sz="1200" dirty="0"/>
              <a:t>19/34</a:t>
            </a:r>
          </a:p>
        </p:txBody>
      </p:sp>
      <p:pic>
        <p:nvPicPr>
          <p:cNvPr id="6" name="Picture 5">
            <a:extLst>
              <a:ext uri="{FF2B5EF4-FFF2-40B4-BE49-F238E27FC236}">
                <a16:creationId xmlns:a16="http://schemas.microsoft.com/office/drawing/2014/main" id="{02ACA220-10B8-5836-0004-EAED022D6A7E}"/>
              </a:ext>
            </a:extLst>
          </p:cNvPr>
          <p:cNvPicPr>
            <a:picLocks noChangeAspect="1"/>
          </p:cNvPicPr>
          <p:nvPr/>
        </p:nvPicPr>
        <p:blipFill>
          <a:blip r:embed="rId12"/>
          <a:stretch>
            <a:fillRect/>
          </a:stretch>
        </p:blipFill>
        <p:spPr>
          <a:xfrm>
            <a:off x="5273290" y="1188627"/>
            <a:ext cx="3777777" cy="193282"/>
          </a:xfrm>
          <a:prstGeom prst="rect">
            <a:avLst/>
          </a:prstGeom>
        </p:spPr>
      </p:pic>
    </p:spTree>
    <p:extLst>
      <p:ext uri="{BB962C8B-B14F-4D97-AF65-F5344CB8AC3E}">
        <p14:creationId xmlns:p14="http://schemas.microsoft.com/office/powerpoint/2010/main" val="327580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0"/>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9"/>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6"/>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0"/>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9"/>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3"/>
                                        </p:tgtEl>
                                        <p:attrNameLst>
                                          <p:attrName>style.visibility</p:attrName>
                                        </p:attrNameLst>
                                      </p:cBhvr>
                                      <p:to>
                                        <p:strVal val="hidden"/>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2" grpId="0"/>
      <p:bldP spid="14" grpId="0"/>
      <p:bldP spid="15" grpId="0"/>
      <p:bldP spid="17" grpId="0"/>
      <p:bldP spid="18" grpId="0"/>
      <p:bldP spid="13" grpId="0" animBg="1"/>
      <p:bldP spid="13" grpId="1" animBg="1"/>
      <p:bldP spid="19" grpId="0" animBg="1"/>
      <p:bldP spid="19" grpId="1" animBg="1"/>
      <p:bldP spid="20" grpId="0" animBg="1"/>
      <p:bldP spid="20" grpId="1"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04A56A-A058-BDA9-202D-14DB6E22E66D}"/>
              </a:ext>
            </a:extLst>
          </p:cNvPr>
          <p:cNvSpPr>
            <a:spLocks noGrp="1"/>
          </p:cNvSpPr>
          <p:nvPr>
            <p:ph type="title"/>
          </p:nvPr>
        </p:nvSpPr>
        <p:spPr>
          <a:xfrm>
            <a:off x="720000" y="445025"/>
            <a:ext cx="7875360" cy="572700"/>
          </a:xfrm>
        </p:spPr>
        <p:txBody>
          <a:bodyPr/>
          <a:lstStyle/>
          <a:p>
            <a:r>
              <a:rPr lang="en-US">
                <a:latin typeface="Aharoni" panose="02010803020104030203" pitchFamily="2" charset="-79"/>
                <a:cs typeface="Aharoni" panose="02010803020104030203" pitchFamily="2" charset="-79"/>
              </a:rPr>
              <a:t>Abstraction-Refinement Algorithm </a:t>
            </a:r>
          </a:p>
        </p:txBody>
      </p:sp>
      <p:pic>
        <p:nvPicPr>
          <p:cNvPr id="5" name="Picture 4" descr="A white sheet with black text&#10;&#10;Description automatically generated">
            <a:extLst>
              <a:ext uri="{FF2B5EF4-FFF2-40B4-BE49-F238E27FC236}">
                <a16:creationId xmlns:a16="http://schemas.microsoft.com/office/drawing/2014/main" id="{418077A9-D316-90FC-9F40-AA771D770556}"/>
              </a:ext>
            </a:extLst>
          </p:cNvPr>
          <p:cNvPicPr>
            <a:picLocks noChangeAspect="1"/>
          </p:cNvPicPr>
          <p:nvPr/>
        </p:nvPicPr>
        <p:blipFill>
          <a:blip r:embed="rId3"/>
          <a:stretch>
            <a:fillRect/>
          </a:stretch>
        </p:blipFill>
        <p:spPr>
          <a:xfrm>
            <a:off x="783589" y="1150714"/>
            <a:ext cx="3542184" cy="289518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3DE384C-61B6-92F8-2291-9046D89D1E34}"/>
                  </a:ext>
                </a:extLst>
              </p:cNvPr>
              <p:cNvSpPr txBox="1"/>
              <p:nvPr/>
            </p:nvSpPr>
            <p:spPr>
              <a:xfrm>
                <a:off x="5985071" y="1195739"/>
                <a:ext cx="1705916" cy="307777"/>
              </a:xfrm>
              <a:prstGeom prst="rect">
                <a:avLst/>
              </a:prstGeom>
              <a:solidFill>
                <a:srgbClr val="075063">
                  <a:alpha val="29891"/>
                </a:srgbClr>
              </a:solidFill>
            </p:spPr>
            <p:txBody>
              <a:bodyPr wrap="none" rtlCol="0">
                <a:spAutoFit/>
              </a:bodyPr>
              <a:lstStyle/>
              <a:p>
                <a:r>
                  <a:rPr lang="en-US" b="1">
                    <a:solidFill>
                      <a:schemeClr val="accent1"/>
                    </a:solidFill>
                  </a:rPr>
                  <a:t>Concrete Model </a:t>
                </a:r>
                <a14:m>
                  <m:oMath xmlns:m="http://schemas.openxmlformats.org/officeDocument/2006/math">
                    <m:r>
                      <a:rPr lang="en-US" b="1" i="1" smtClean="0">
                        <a:solidFill>
                          <a:schemeClr val="accent1"/>
                        </a:solidFill>
                        <a:latin typeface="Cambria Math" panose="02040503050406030204" pitchFamily="18" charset="0"/>
                        <a:ea typeface="Cambria Math" panose="02040503050406030204" pitchFamily="18" charset="0"/>
                      </a:rPr>
                      <m:t>𝓣</m:t>
                    </m:r>
                  </m:oMath>
                </a14:m>
                <a:endParaRPr lang="en-US" b="1">
                  <a:solidFill>
                    <a:schemeClr val="accent1"/>
                  </a:solidFill>
                </a:endParaRPr>
              </a:p>
            </p:txBody>
          </p:sp>
        </mc:Choice>
        <mc:Fallback xmlns="">
          <p:sp>
            <p:nvSpPr>
              <p:cNvPr id="31" name="TextBox 30">
                <a:extLst>
                  <a:ext uri="{FF2B5EF4-FFF2-40B4-BE49-F238E27FC236}">
                    <a16:creationId xmlns:a16="http://schemas.microsoft.com/office/drawing/2014/main" id="{63DE384C-61B6-92F8-2291-9046D89D1E34}"/>
                  </a:ext>
                </a:extLst>
              </p:cNvPr>
              <p:cNvSpPr txBox="1">
                <a:spLocks noRot="1" noChangeAspect="1" noMove="1" noResize="1" noEditPoints="1" noAdjustHandles="1" noChangeArrowheads="1" noChangeShapeType="1" noTextEdit="1"/>
              </p:cNvSpPr>
              <p:nvPr/>
            </p:nvSpPr>
            <p:spPr>
              <a:xfrm>
                <a:off x="5985071" y="1195739"/>
                <a:ext cx="1705916" cy="307777"/>
              </a:xfrm>
              <a:prstGeom prst="rect">
                <a:avLst/>
              </a:prstGeom>
              <a:blipFill>
                <a:blip r:embed="rId4"/>
                <a:stretch>
                  <a:fillRect l="-1481"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CC74E7F-3C83-49D5-A635-2CE565BEDCEA}"/>
                  </a:ext>
                </a:extLst>
              </p:cNvPr>
              <p:cNvSpPr txBox="1"/>
              <p:nvPr/>
            </p:nvSpPr>
            <p:spPr>
              <a:xfrm>
                <a:off x="5793513" y="1781627"/>
                <a:ext cx="2204450" cy="314830"/>
              </a:xfrm>
              <a:prstGeom prst="rect">
                <a:avLst/>
              </a:prstGeom>
              <a:solidFill>
                <a:srgbClr val="075063">
                  <a:alpha val="29779"/>
                </a:srgbClr>
              </a:solidFill>
            </p:spPr>
            <p:txBody>
              <a:bodyPr wrap="none" rtlCol="0">
                <a:spAutoFit/>
              </a:bodyPr>
              <a:lstStyle/>
              <a:p>
                <a:r>
                  <a:rPr lang="en-US" b="1">
                    <a:solidFill>
                      <a:schemeClr val="accent1"/>
                    </a:solidFill>
                  </a:rPr>
                  <a:t>Under-Approximation </a:t>
                </a:r>
                <a14:m>
                  <m:oMath xmlns:m="http://schemas.openxmlformats.org/officeDocument/2006/math">
                    <m:acc>
                      <m:accPr>
                        <m:chr m:val="̌"/>
                        <m:ctrlPr>
                          <a:rPr lang="en-US" b="1" i="1" smtClean="0">
                            <a:solidFill>
                              <a:schemeClr val="accent1"/>
                            </a:solidFill>
                            <a:latin typeface="Cambria Math" panose="02040503050406030204" pitchFamily="18" charset="0"/>
                          </a:rPr>
                        </m:ctrlPr>
                      </m:accPr>
                      <m:e>
                        <m:r>
                          <a:rPr lang="en-US" b="1" i="1" smtClean="0">
                            <a:solidFill>
                              <a:schemeClr val="accent1"/>
                            </a:solidFill>
                            <a:latin typeface="Cambria Math" panose="02040503050406030204" pitchFamily="18" charset="0"/>
                            <a:ea typeface="Cambria Math" panose="02040503050406030204" pitchFamily="18" charset="0"/>
                          </a:rPr>
                          <m:t>𝓣</m:t>
                        </m:r>
                      </m:e>
                    </m:acc>
                  </m:oMath>
                </a14:m>
                <a:endParaRPr lang="en-US" b="1">
                  <a:solidFill>
                    <a:schemeClr val="accent1"/>
                  </a:solidFill>
                </a:endParaRPr>
              </a:p>
            </p:txBody>
          </p:sp>
        </mc:Choice>
        <mc:Fallback xmlns="">
          <p:sp>
            <p:nvSpPr>
              <p:cNvPr id="32" name="TextBox 31">
                <a:extLst>
                  <a:ext uri="{FF2B5EF4-FFF2-40B4-BE49-F238E27FC236}">
                    <a16:creationId xmlns:a16="http://schemas.microsoft.com/office/drawing/2014/main" id="{ECC74E7F-3C83-49D5-A635-2CE565BEDCEA}"/>
                  </a:ext>
                </a:extLst>
              </p:cNvPr>
              <p:cNvSpPr txBox="1">
                <a:spLocks noRot="1" noChangeAspect="1" noMove="1" noResize="1" noEditPoints="1" noAdjustHandles="1" noChangeArrowheads="1" noChangeShapeType="1" noTextEdit="1"/>
              </p:cNvSpPr>
              <p:nvPr/>
            </p:nvSpPr>
            <p:spPr>
              <a:xfrm>
                <a:off x="5793513" y="1781627"/>
                <a:ext cx="2204450" cy="314830"/>
              </a:xfrm>
              <a:prstGeom prst="rect">
                <a:avLst/>
              </a:prstGeom>
              <a:blipFill>
                <a:blip r:embed="rId5"/>
                <a:stretch>
                  <a:fillRect l="-1149"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FBA79B9-EEB6-23B2-1022-216490D429CA}"/>
                  </a:ext>
                </a:extLst>
              </p:cNvPr>
              <p:cNvSpPr txBox="1"/>
              <p:nvPr/>
            </p:nvSpPr>
            <p:spPr>
              <a:xfrm>
                <a:off x="5848015" y="3278863"/>
                <a:ext cx="2095445" cy="313612"/>
              </a:xfrm>
              <a:prstGeom prst="rect">
                <a:avLst/>
              </a:prstGeom>
              <a:solidFill>
                <a:srgbClr val="075063">
                  <a:alpha val="36000"/>
                </a:srgbClr>
              </a:solidFill>
            </p:spPr>
            <p:txBody>
              <a:bodyPr wrap="none" rtlCol="0">
                <a:spAutoFit/>
              </a:bodyPr>
              <a:lstStyle/>
              <a:p>
                <a:r>
                  <a:rPr lang="en-US" b="1">
                    <a:solidFill>
                      <a:schemeClr val="accent1"/>
                    </a:solidFill>
                  </a:rPr>
                  <a:t>Over-Approximation </a:t>
                </a:r>
                <a14:m>
                  <m:oMath xmlns:m="http://schemas.openxmlformats.org/officeDocument/2006/math">
                    <m:acc>
                      <m:accPr>
                        <m:chr m:val="̂"/>
                        <m:ctrlPr>
                          <a:rPr lang="en-US" b="1" i="1" dirty="0" smtClean="0">
                            <a:solidFill>
                              <a:schemeClr val="accent1"/>
                            </a:solidFill>
                            <a:latin typeface="Cambria Math" panose="02040503050406030204" pitchFamily="18" charset="0"/>
                          </a:rPr>
                        </m:ctrlPr>
                      </m:accPr>
                      <m:e>
                        <m:r>
                          <a:rPr lang="en-US" b="1" i="1">
                            <a:solidFill>
                              <a:schemeClr val="accent1"/>
                            </a:solidFill>
                            <a:latin typeface="Cambria Math" panose="02040503050406030204" pitchFamily="18" charset="0"/>
                            <a:ea typeface="Cambria Math" panose="02040503050406030204" pitchFamily="18" charset="0"/>
                          </a:rPr>
                          <m:t>𝓣</m:t>
                        </m:r>
                      </m:e>
                    </m:acc>
                  </m:oMath>
                </a14:m>
                <a:endParaRPr lang="en-US" b="1">
                  <a:solidFill>
                    <a:schemeClr val="accent1"/>
                  </a:solidFill>
                </a:endParaRPr>
              </a:p>
            </p:txBody>
          </p:sp>
        </mc:Choice>
        <mc:Fallback xmlns="">
          <p:sp>
            <p:nvSpPr>
              <p:cNvPr id="33" name="TextBox 32">
                <a:extLst>
                  <a:ext uri="{FF2B5EF4-FFF2-40B4-BE49-F238E27FC236}">
                    <a16:creationId xmlns:a16="http://schemas.microsoft.com/office/drawing/2014/main" id="{0FBA79B9-EEB6-23B2-1022-216490D429CA}"/>
                  </a:ext>
                </a:extLst>
              </p:cNvPr>
              <p:cNvSpPr txBox="1">
                <a:spLocks noRot="1" noChangeAspect="1" noMove="1" noResize="1" noEditPoints="1" noAdjustHandles="1" noChangeArrowheads="1" noChangeShapeType="1" noTextEdit="1"/>
              </p:cNvSpPr>
              <p:nvPr/>
            </p:nvSpPr>
            <p:spPr>
              <a:xfrm>
                <a:off x="5848015" y="3278863"/>
                <a:ext cx="2095445" cy="313612"/>
              </a:xfrm>
              <a:prstGeom prst="rect">
                <a:avLst/>
              </a:prstGeom>
              <a:blipFill>
                <a:blip r:embed="rId6"/>
                <a:stretch>
                  <a:fillRect l="-1205" t="-4000" b="-20000"/>
                </a:stretch>
              </a:blipFill>
            </p:spPr>
            <p:txBody>
              <a:bodyPr/>
              <a:lstStyle/>
              <a:p>
                <a:r>
                  <a:rPr lang="en-US">
                    <a:noFill/>
                  </a:rPr>
                  <a:t> </a:t>
                </a:r>
              </a:p>
            </p:txBody>
          </p:sp>
        </mc:Fallback>
      </mc:AlternateContent>
      <p:sp>
        <p:nvSpPr>
          <p:cNvPr id="34" name="Down Arrow 33">
            <a:extLst>
              <a:ext uri="{FF2B5EF4-FFF2-40B4-BE49-F238E27FC236}">
                <a16:creationId xmlns:a16="http://schemas.microsoft.com/office/drawing/2014/main" id="{7B73D708-DE4A-AD61-7E26-3290C96C2E36}"/>
              </a:ext>
            </a:extLst>
          </p:cNvPr>
          <p:cNvSpPr/>
          <p:nvPr/>
        </p:nvSpPr>
        <p:spPr>
          <a:xfrm>
            <a:off x="6780277" y="1511956"/>
            <a:ext cx="115504" cy="2736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013495-311E-06F1-1386-8BDFC5D76627}"/>
                  </a:ext>
                </a:extLst>
              </p:cNvPr>
              <p:cNvSpPr txBox="1"/>
              <p:nvPr/>
            </p:nvSpPr>
            <p:spPr>
              <a:xfrm>
                <a:off x="5210360" y="2430651"/>
                <a:ext cx="130779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accent1"/>
                          </a:solidFill>
                          <a:latin typeface="Cambria Math" panose="02040503050406030204" pitchFamily="18" charset="0"/>
                        </a:rPr>
                        <m:t>𝑨𝑪</m:t>
                      </m:r>
                      <m:r>
                        <a:rPr lang="en-US" sz="1200" b="1" i="1" smtClean="0">
                          <a:solidFill>
                            <a:schemeClr val="accent1"/>
                          </a:solidFill>
                          <a:latin typeface="Cambria Math" panose="02040503050406030204" pitchFamily="18" charset="0"/>
                        </a:rPr>
                        <m:t>𝟏</m:t>
                      </m:r>
                      <m:r>
                        <a:rPr lang="en-US" sz="1200" b="1" i="1" smtClean="0">
                          <a:solidFill>
                            <a:schemeClr val="accent1"/>
                          </a:solidFill>
                          <a:latin typeface="Cambria Math" panose="02040503050406030204" pitchFamily="18" charset="0"/>
                        </a:rPr>
                        <m:t>∧¬</m:t>
                      </m:r>
                      <m:r>
                        <a:rPr lang="en-US" sz="1200" b="1" i="1" smtClean="0">
                          <a:solidFill>
                            <a:schemeClr val="bg2"/>
                          </a:solidFill>
                          <a:latin typeface="Cambria Math" panose="02040503050406030204" pitchFamily="18" charset="0"/>
                        </a:rPr>
                        <m:t>𝑨𝑪</m:t>
                      </m:r>
                      <m:r>
                        <a:rPr lang="en-US" sz="1200" b="1" i="1" smtClean="0">
                          <a:solidFill>
                            <a:schemeClr val="bg2"/>
                          </a:solidFill>
                          <a:latin typeface="Cambria Math" panose="02040503050406030204" pitchFamily="18" charset="0"/>
                        </a:rPr>
                        <m:t>𝟐</m:t>
                      </m:r>
                      <m:r>
                        <a:rPr lang="en-US" sz="1200" b="1" i="1" smtClean="0">
                          <a:solidFill>
                            <a:schemeClr val="bg2"/>
                          </a:solidFill>
                          <a:latin typeface="Cambria Math" panose="02040503050406030204" pitchFamily="18" charset="0"/>
                        </a:rPr>
                        <m:t>(</m:t>
                      </m:r>
                      <m:r>
                        <a:rPr lang="en-US" sz="1200" b="1" i="1" smtClean="0">
                          <a:solidFill>
                            <a:schemeClr val="bg2"/>
                          </a:solidFill>
                          <a:latin typeface="Cambria Math" panose="02040503050406030204" pitchFamily="18" charset="0"/>
                        </a:rPr>
                        <m:t>𝒂</m:t>
                      </m:r>
                      <m:r>
                        <a:rPr lang="en-US" sz="1200" b="1" i="1" smtClean="0">
                          <a:solidFill>
                            <a:schemeClr val="bg2"/>
                          </a:solidFill>
                          <a:latin typeface="Cambria Math" panose="02040503050406030204" pitchFamily="18" charset="0"/>
                        </a:rPr>
                        <m:t>)</m:t>
                      </m:r>
                    </m:oMath>
                  </m:oMathPara>
                </a14:m>
                <a:endParaRPr lang="en-US" sz="1200" b="1">
                  <a:solidFill>
                    <a:schemeClr val="accent1"/>
                  </a:solidFill>
                </a:endParaRPr>
              </a:p>
            </p:txBody>
          </p:sp>
        </mc:Choice>
        <mc:Fallback xmlns="">
          <p:sp>
            <p:nvSpPr>
              <p:cNvPr id="37" name="TextBox 36">
                <a:extLst>
                  <a:ext uri="{FF2B5EF4-FFF2-40B4-BE49-F238E27FC236}">
                    <a16:creationId xmlns:a16="http://schemas.microsoft.com/office/drawing/2014/main" id="{FD013495-311E-06F1-1386-8BDFC5D76627}"/>
                  </a:ext>
                </a:extLst>
              </p:cNvPr>
              <p:cNvSpPr txBox="1">
                <a:spLocks noRot="1" noChangeAspect="1" noMove="1" noResize="1" noEditPoints="1" noAdjustHandles="1" noChangeArrowheads="1" noChangeShapeType="1" noTextEdit="1"/>
              </p:cNvSpPr>
              <p:nvPr/>
            </p:nvSpPr>
            <p:spPr>
              <a:xfrm>
                <a:off x="5210360" y="2430651"/>
                <a:ext cx="1307794" cy="276999"/>
              </a:xfrm>
              <a:prstGeom prst="rect">
                <a:avLst/>
              </a:prstGeom>
              <a:blipFill>
                <a:blip r:embed="rId7"/>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26CFDD9-9600-6A87-12F0-52A3AC9D1362}"/>
                  </a:ext>
                </a:extLst>
              </p:cNvPr>
              <p:cNvSpPr txBox="1"/>
              <p:nvPr/>
            </p:nvSpPr>
            <p:spPr>
              <a:xfrm>
                <a:off x="6340342" y="2823992"/>
                <a:ext cx="119237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accent1"/>
                          </a:solidFill>
                          <a:latin typeface="Cambria Math" panose="02040503050406030204" pitchFamily="18" charset="0"/>
                        </a:rPr>
                        <m:t>𝑨𝑪</m:t>
                      </m:r>
                      <m:r>
                        <a:rPr lang="en-US" sz="1200" b="1" i="1" smtClean="0">
                          <a:solidFill>
                            <a:schemeClr val="accent1"/>
                          </a:solidFill>
                          <a:latin typeface="Cambria Math" panose="02040503050406030204" pitchFamily="18" charset="0"/>
                        </a:rPr>
                        <m:t>𝟏</m:t>
                      </m:r>
                      <m:r>
                        <a:rPr lang="en-US" sz="1200" b="1" i="1" smtClean="0">
                          <a:solidFill>
                            <a:schemeClr val="accent1"/>
                          </a:solidFill>
                          <a:latin typeface="Cambria Math" panose="02040503050406030204" pitchFamily="18" charset="0"/>
                        </a:rPr>
                        <m:t>∧</m:t>
                      </m:r>
                      <m:r>
                        <a:rPr lang="en-US" sz="1200" b="1" i="1" smtClean="0">
                          <a:solidFill>
                            <a:schemeClr val="accent1"/>
                          </a:solidFill>
                          <a:latin typeface="Cambria Math" panose="02040503050406030204" pitchFamily="18" charset="0"/>
                        </a:rPr>
                        <m:t>𝑨𝑪</m:t>
                      </m:r>
                      <m:r>
                        <a:rPr lang="en-US" sz="1200" b="1" i="1" smtClean="0">
                          <a:solidFill>
                            <a:schemeClr val="accent1"/>
                          </a:solidFill>
                          <a:latin typeface="Cambria Math" panose="02040503050406030204" pitchFamily="18" charset="0"/>
                        </a:rPr>
                        <m:t>𝟐</m:t>
                      </m:r>
                      <m:r>
                        <a:rPr lang="en-US" sz="1200" b="1" i="1" smtClean="0">
                          <a:solidFill>
                            <a:schemeClr val="accent1"/>
                          </a:solidFill>
                          <a:latin typeface="Cambria Math" panose="02040503050406030204" pitchFamily="18" charset="0"/>
                        </a:rPr>
                        <m:t>(</m:t>
                      </m:r>
                      <m:r>
                        <a:rPr lang="en-US" sz="1200" b="1" i="1" smtClean="0">
                          <a:solidFill>
                            <a:schemeClr val="accent1"/>
                          </a:solidFill>
                          <a:latin typeface="Cambria Math" panose="02040503050406030204" pitchFamily="18" charset="0"/>
                        </a:rPr>
                        <m:t>𝒂</m:t>
                      </m:r>
                      <m:r>
                        <a:rPr lang="en-US" sz="1200" b="1" i="1" smtClean="0">
                          <a:solidFill>
                            <a:schemeClr val="accent1"/>
                          </a:solidFill>
                          <a:latin typeface="Cambria Math" panose="02040503050406030204" pitchFamily="18" charset="0"/>
                        </a:rPr>
                        <m:t>)</m:t>
                      </m:r>
                    </m:oMath>
                  </m:oMathPara>
                </a14:m>
                <a:endParaRPr lang="en-US" sz="1200" b="1" dirty="0">
                  <a:solidFill>
                    <a:schemeClr val="accent1"/>
                  </a:solidFill>
                </a:endParaRPr>
              </a:p>
            </p:txBody>
          </p:sp>
        </mc:Choice>
        <mc:Fallback xmlns="">
          <p:sp>
            <p:nvSpPr>
              <p:cNvPr id="38" name="TextBox 37">
                <a:extLst>
                  <a:ext uri="{FF2B5EF4-FFF2-40B4-BE49-F238E27FC236}">
                    <a16:creationId xmlns:a16="http://schemas.microsoft.com/office/drawing/2014/main" id="{726CFDD9-9600-6A87-12F0-52A3AC9D1362}"/>
                  </a:ext>
                </a:extLst>
              </p:cNvPr>
              <p:cNvSpPr txBox="1">
                <a:spLocks noRot="1" noChangeAspect="1" noMove="1" noResize="1" noEditPoints="1" noAdjustHandles="1" noChangeArrowheads="1" noChangeShapeType="1" noTextEdit="1"/>
              </p:cNvSpPr>
              <p:nvPr/>
            </p:nvSpPr>
            <p:spPr>
              <a:xfrm>
                <a:off x="6340342" y="2823992"/>
                <a:ext cx="1192378" cy="276999"/>
              </a:xfrm>
              <a:prstGeom prst="rect">
                <a:avLst/>
              </a:prstGeom>
              <a:blipFill>
                <a:blip r:embed="rId8"/>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7616D9A-C13B-0159-E12A-CC31072DD756}"/>
                  </a:ext>
                </a:extLst>
              </p:cNvPr>
              <p:cNvSpPr txBox="1"/>
              <p:nvPr/>
            </p:nvSpPr>
            <p:spPr>
              <a:xfrm>
                <a:off x="7055318" y="2430651"/>
                <a:ext cx="130779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2"/>
                          </a:solidFill>
                          <a:latin typeface="Cambria Math" panose="02040503050406030204" pitchFamily="18" charset="0"/>
                        </a:rPr>
                        <m:t>¬</m:t>
                      </m:r>
                      <m:r>
                        <a:rPr lang="en-US" sz="1200" b="1" i="1" smtClean="0">
                          <a:solidFill>
                            <a:schemeClr val="bg2"/>
                          </a:solidFill>
                          <a:latin typeface="Cambria Math" panose="02040503050406030204" pitchFamily="18" charset="0"/>
                        </a:rPr>
                        <m:t>𝑨𝑪</m:t>
                      </m:r>
                      <m:r>
                        <a:rPr lang="en-US" sz="1200" b="1" i="1" smtClean="0">
                          <a:solidFill>
                            <a:schemeClr val="bg2"/>
                          </a:solidFill>
                          <a:latin typeface="Cambria Math" panose="02040503050406030204" pitchFamily="18" charset="0"/>
                        </a:rPr>
                        <m:t>𝟏</m:t>
                      </m:r>
                      <m:r>
                        <a:rPr lang="en-US" sz="1200" b="1" i="1" smtClean="0">
                          <a:solidFill>
                            <a:schemeClr val="accent1"/>
                          </a:solidFill>
                          <a:latin typeface="Cambria Math" panose="02040503050406030204" pitchFamily="18" charset="0"/>
                        </a:rPr>
                        <m:t>∧</m:t>
                      </m:r>
                      <m:r>
                        <a:rPr lang="en-US" sz="1200" b="1" i="1" smtClean="0">
                          <a:solidFill>
                            <a:schemeClr val="accent1"/>
                          </a:solidFill>
                          <a:latin typeface="Cambria Math" panose="02040503050406030204" pitchFamily="18" charset="0"/>
                        </a:rPr>
                        <m:t>𝑨𝑪</m:t>
                      </m:r>
                      <m:r>
                        <a:rPr lang="en-US" sz="1200" b="1" i="1" smtClean="0">
                          <a:solidFill>
                            <a:schemeClr val="accent1"/>
                          </a:solidFill>
                          <a:latin typeface="Cambria Math" panose="02040503050406030204" pitchFamily="18" charset="0"/>
                        </a:rPr>
                        <m:t>𝟐</m:t>
                      </m:r>
                      <m:r>
                        <a:rPr lang="en-US" sz="1200" b="1" i="1" smtClean="0">
                          <a:solidFill>
                            <a:schemeClr val="accent1"/>
                          </a:solidFill>
                          <a:latin typeface="Cambria Math" panose="02040503050406030204" pitchFamily="18" charset="0"/>
                        </a:rPr>
                        <m:t>(</m:t>
                      </m:r>
                      <m:r>
                        <a:rPr lang="en-US" sz="1200" b="1" i="1" smtClean="0">
                          <a:solidFill>
                            <a:schemeClr val="accent1"/>
                          </a:solidFill>
                          <a:latin typeface="Cambria Math" panose="02040503050406030204" pitchFamily="18" charset="0"/>
                        </a:rPr>
                        <m:t>𝒂</m:t>
                      </m:r>
                      <m:r>
                        <a:rPr lang="en-US" sz="1200" b="1" i="1" smtClean="0">
                          <a:solidFill>
                            <a:schemeClr val="accent1"/>
                          </a:solidFill>
                          <a:latin typeface="Cambria Math" panose="02040503050406030204" pitchFamily="18" charset="0"/>
                        </a:rPr>
                        <m:t>)</m:t>
                      </m:r>
                    </m:oMath>
                  </m:oMathPara>
                </a14:m>
                <a:endParaRPr lang="en-US" sz="1200" b="1">
                  <a:solidFill>
                    <a:schemeClr val="accent1"/>
                  </a:solidFill>
                </a:endParaRPr>
              </a:p>
            </p:txBody>
          </p:sp>
        </mc:Choice>
        <mc:Fallback xmlns="">
          <p:sp>
            <p:nvSpPr>
              <p:cNvPr id="39" name="TextBox 38">
                <a:extLst>
                  <a:ext uri="{FF2B5EF4-FFF2-40B4-BE49-F238E27FC236}">
                    <a16:creationId xmlns:a16="http://schemas.microsoft.com/office/drawing/2014/main" id="{D7616D9A-C13B-0159-E12A-CC31072DD756}"/>
                  </a:ext>
                </a:extLst>
              </p:cNvPr>
              <p:cNvSpPr txBox="1">
                <a:spLocks noRot="1" noChangeAspect="1" noMove="1" noResize="1" noEditPoints="1" noAdjustHandles="1" noChangeArrowheads="1" noChangeShapeType="1" noTextEdit="1"/>
              </p:cNvSpPr>
              <p:nvPr/>
            </p:nvSpPr>
            <p:spPr>
              <a:xfrm>
                <a:off x="7055318" y="2430651"/>
                <a:ext cx="1307794" cy="276999"/>
              </a:xfrm>
              <a:prstGeom prst="rect">
                <a:avLst/>
              </a:prstGeom>
              <a:blipFill>
                <a:blip r:embed="rId9"/>
                <a:stretch>
                  <a:fillRect b="-8696"/>
                </a:stretch>
              </a:blipFill>
            </p:spPr>
            <p:txBody>
              <a:bodyPr/>
              <a:lstStyle/>
              <a:p>
                <a:r>
                  <a:rPr lang="en-US">
                    <a:noFill/>
                  </a:rPr>
                  <a:t> </a:t>
                </a:r>
              </a:p>
            </p:txBody>
          </p:sp>
        </mc:Fallback>
      </mc:AlternateContent>
      <p:sp>
        <p:nvSpPr>
          <p:cNvPr id="40" name="Down Arrow 39">
            <a:extLst>
              <a:ext uri="{FF2B5EF4-FFF2-40B4-BE49-F238E27FC236}">
                <a16:creationId xmlns:a16="http://schemas.microsoft.com/office/drawing/2014/main" id="{47912F01-6391-4BD9-9210-484F0852032B}"/>
              </a:ext>
            </a:extLst>
          </p:cNvPr>
          <p:cNvSpPr/>
          <p:nvPr/>
        </p:nvSpPr>
        <p:spPr>
          <a:xfrm>
            <a:off x="6780233" y="2087893"/>
            <a:ext cx="115504" cy="7799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Down Arrow 40">
            <a:extLst>
              <a:ext uri="{FF2B5EF4-FFF2-40B4-BE49-F238E27FC236}">
                <a16:creationId xmlns:a16="http://schemas.microsoft.com/office/drawing/2014/main" id="{8D365683-D299-B66E-5A7A-47680ADC9340}"/>
              </a:ext>
            </a:extLst>
          </p:cNvPr>
          <p:cNvSpPr/>
          <p:nvPr/>
        </p:nvSpPr>
        <p:spPr>
          <a:xfrm rot="4202726">
            <a:off x="6346113" y="1844082"/>
            <a:ext cx="115504" cy="883986"/>
          </a:xfrm>
          <a:prstGeom prst="downArrow">
            <a:avLst>
              <a:gd name="adj1" fmla="val 50000"/>
              <a:gd name="adj2" fmla="val 458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wn Arrow 41">
            <a:extLst>
              <a:ext uri="{FF2B5EF4-FFF2-40B4-BE49-F238E27FC236}">
                <a16:creationId xmlns:a16="http://schemas.microsoft.com/office/drawing/2014/main" id="{D7421E67-1A0E-C27B-E9A9-0943E6A83008}"/>
              </a:ext>
            </a:extLst>
          </p:cNvPr>
          <p:cNvSpPr/>
          <p:nvPr/>
        </p:nvSpPr>
        <p:spPr>
          <a:xfrm rot="17449929">
            <a:off x="7199597" y="1840756"/>
            <a:ext cx="115504" cy="883986"/>
          </a:xfrm>
          <a:prstGeom prst="downArrow">
            <a:avLst>
              <a:gd name="adj1" fmla="val 50000"/>
              <a:gd name="adj2" fmla="val 458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ACD7F5F7-0091-158B-A7D3-2DFD275BD0D0}"/>
              </a:ext>
            </a:extLst>
          </p:cNvPr>
          <p:cNvSpPr/>
          <p:nvPr/>
        </p:nvSpPr>
        <p:spPr>
          <a:xfrm>
            <a:off x="6780233" y="3040846"/>
            <a:ext cx="115504" cy="2380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23DB19B-3E5B-7F4C-1BC8-0BA76AB57D6C}"/>
                  </a:ext>
                </a:extLst>
              </p:cNvPr>
              <p:cNvSpPr txBox="1"/>
              <p:nvPr/>
            </p:nvSpPr>
            <p:spPr>
              <a:xfrm>
                <a:off x="4893131" y="3297169"/>
                <a:ext cx="73930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accent1"/>
                          </a:solidFill>
                          <a:latin typeface="Cambria Math" panose="02040503050406030204" pitchFamily="18" charset="0"/>
                        </a:rPr>
                        <m:t>𝑨𝑪</m:t>
                      </m:r>
                      <m:r>
                        <a:rPr lang="en-US" sz="1200" b="1" i="1" smtClean="0">
                          <a:solidFill>
                            <a:schemeClr val="accent1"/>
                          </a:solidFill>
                          <a:latin typeface="Cambria Math" panose="02040503050406030204" pitchFamily="18" charset="0"/>
                        </a:rPr>
                        <m:t>𝟐</m:t>
                      </m:r>
                      <m:r>
                        <a:rPr lang="en-US" sz="1200" b="1" i="1" smtClean="0">
                          <a:solidFill>
                            <a:schemeClr val="accent1"/>
                          </a:solidFill>
                          <a:latin typeface="Cambria Math" panose="02040503050406030204" pitchFamily="18" charset="0"/>
                        </a:rPr>
                        <m:t>(</m:t>
                      </m:r>
                      <m:r>
                        <a:rPr lang="en-US" sz="1200" b="1" i="1" smtClean="0">
                          <a:solidFill>
                            <a:schemeClr val="accent1"/>
                          </a:solidFill>
                          <a:latin typeface="Cambria Math" panose="02040503050406030204" pitchFamily="18" charset="0"/>
                        </a:rPr>
                        <m:t>𝒃</m:t>
                      </m:r>
                      <m:r>
                        <a:rPr lang="en-US" sz="1200" b="1" i="1" smtClean="0">
                          <a:solidFill>
                            <a:schemeClr val="accent1"/>
                          </a:solidFill>
                          <a:latin typeface="Cambria Math" panose="02040503050406030204" pitchFamily="18" charset="0"/>
                        </a:rPr>
                        <m:t>)</m:t>
                      </m:r>
                    </m:oMath>
                  </m:oMathPara>
                </a14:m>
                <a:endParaRPr lang="en-US" sz="1200" b="1">
                  <a:solidFill>
                    <a:schemeClr val="accent1"/>
                  </a:solidFill>
                </a:endParaRPr>
              </a:p>
            </p:txBody>
          </p:sp>
        </mc:Choice>
        <mc:Fallback xmlns="">
          <p:sp>
            <p:nvSpPr>
              <p:cNvPr id="44" name="TextBox 43">
                <a:extLst>
                  <a:ext uri="{FF2B5EF4-FFF2-40B4-BE49-F238E27FC236}">
                    <a16:creationId xmlns:a16="http://schemas.microsoft.com/office/drawing/2014/main" id="{123DB19B-3E5B-7F4C-1BC8-0BA76AB57D6C}"/>
                  </a:ext>
                </a:extLst>
              </p:cNvPr>
              <p:cNvSpPr txBox="1">
                <a:spLocks noRot="1" noChangeAspect="1" noMove="1" noResize="1" noEditPoints="1" noAdjustHandles="1" noChangeArrowheads="1" noChangeShapeType="1" noTextEdit="1"/>
              </p:cNvSpPr>
              <p:nvPr/>
            </p:nvSpPr>
            <p:spPr>
              <a:xfrm>
                <a:off x="4893131" y="3297169"/>
                <a:ext cx="739305" cy="276999"/>
              </a:xfrm>
              <a:prstGeom prst="rect">
                <a:avLst/>
              </a:prstGeom>
              <a:blipFill>
                <a:blip r:embed="rId10"/>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3AFF750-2F34-A895-6B99-F7E325906525}"/>
                  </a:ext>
                </a:extLst>
              </p:cNvPr>
              <p:cNvSpPr txBox="1"/>
              <p:nvPr/>
            </p:nvSpPr>
            <p:spPr>
              <a:xfrm>
                <a:off x="8115725" y="3297169"/>
                <a:ext cx="85472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2"/>
                          </a:solidFill>
                          <a:latin typeface="Cambria Math" panose="02040503050406030204" pitchFamily="18" charset="0"/>
                        </a:rPr>
                        <m:t>¬</m:t>
                      </m:r>
                      <m:r>
                        <a:rPr lang="en-US" sz="1200" b="1" i="1" smtClean="0">
                          <a:solidFill>
                            <a:schemeClr val="bg2"/>
                          </a:solidFill>
                          <a:latin typeface="Cambria Math" panose="02040503050406030204" pitchFamily="18" charset="0"/>
                        </a:rPr>
                        <m:t>𝑨𝑪</m:t>
                      </m:r>
                      <m:r>
                        <a:rPr lang="en-US" sz="1200" b="1" i="1" smtClean="0">
                          <a:solidFill>
                            <a:schemeClr val="bg2"/>
                          </a:solidFill>
                          <a:latin typeface="Cambria Math" panose="02040503050406030204" pitchFamily="18" charset="0"/>
                        </a:rPr>
                        <m:t>𝟐</m:t>
                      </m:r>
                      <m:r>
                        <a:rPr lang="en-US" sz="1200" b="1" i="1" smtClean="0">
                          <a:solidFill>
                            <a:schemeClr val="bg2"/>
                          </a:solidFill>
                          <a:latin typeface="Cambria Math" panose="02040503050406030204" pitchFamily="18" charset="0"/>
                        </a:rPr>
                        <m:t>(</m:t>
                      </m:r>
                      <m:r>
                        <a:rPr lang="en-US" sz="1200" b="1" i="1" smtClean="0">
                          <a:solidFill>
                            <a:schemeClr val="bg2"/>
                          </a:solidFill>
                          <a:latin typeface="Cambria Math" panose="02040503050406030204" pitchFamily="18" charset="0"/>
                        </a:rPr>
                        <m:t>𝒃</m:t>
                      </m:r>
                      <m:r>
                        <a:rPr lang="en-US" sz="1200" b="1" i="1" smtClean="0">
                          <a:solidFill>
                            <a:schemeClr val="bg2"/>
                          </a:solidFill>
                          <a:latin typeface="Cambria Math" panose="02040503050406030204" pitchFamily="18" charset="0"/>
                        </a:rPr>
                        <m:t>)</m:t>
                      </m:r>
                    </m:oMath>
                  </m:oMathPara>
                </a14:m>
                <a:endParaRPr lang="en-US" sz="1200" b="1">
                  <a:solidFill>
                    <a:schemeClr val="bg2"/>
                  </a:solidFill>
                </a:endParaRPr>
              </a:p>
            </p:txBody>
          </p:sp>
        </mc:Choice>
        <mc:Fallback xmlns="">
          <p:sp>
            <p:nvSpPr>
              <p:cNvPr id="45" name="TextBox 44">
                <a:extLst>
                  <a:ext uri="{FF2B5EF4-FFF2-40B4-BE49-F238E27FC236}">
                    <a16:creationId xmlns:a16="http://schemas.microsoft.com/office/drawing/2014/main" id="{03AFF750-2F34-A895-6B99-F7E325906525}"/>
                  </a:ext>
                </a:extLst>
              </p:cNvPr>
              <p:cNvSpPr txBox="1">
                <a:spLocks noRot="1" noChangeAspect="1" noMove="1" noResize="1" noEditPoints="1" noAdjustHandles="1" noChangeArrowheads="1" noChangeShapeType="1" noTextEdit="1"/>
              </p:cNvSpPr>
              <p:nvPr/>
            </p:nvSpPr>
            <p:spPr>
              <a:xfrm>
                <a:off x="8115725" y="3297169"/>
                <a:ext cx="854721" cy="276999"/>
              </a:xfrm>
              <a:prstGeom prst="rect">
                <a:avLst/>
              </a:prstGeom>
              <a:blipFill>
                <a:blip r:embed="rId11"/>
                <a:stretch>
                  <a:fillRect b="-13043"/>
                </a:stretch>
              </a:blipFill>
            </p:spPr>
            <p:txBody>
              <a:bodyPr/>
              <a:lstStyle/>
              <a:p>
                <a:r>
                  <a:rPr lang="en-US">
                    <a:noFill/>
                  </a:rPr>
                  <a:t> </a:t>
                </a:r>
              </a:p>
            </p:txBody>
          </p:sp>
        </mc:Fallback>
      </mc:AlternateContent>
      <p:sp>
        <p:nvSpPr>
          <p:cNvPr id="46" name="Right Arrow 45">
            <a:extLst>
              <a:ext uri="{FF2B5EF4-FFF2-40B4-BE49-F238E27FC236}">
                <a16:creationId xmlns:a16="http://schemas.microsoft.com/office/drawing/2014/main" id="{81FAF339-15F3-B502-2196-EDCFBC002F85}"/>
              </a:ext>
            </a:extLst>
          </p:cNvPr>
          <p:cNvSpPr/>
          <p:nvPr/>
        </p:nvSpPr>
        <p:spPr>
          <a:xfrm>
            <a:off x="7937210" y="3428786"/>
            <a:ext cx="231637"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082F23EE-860E-1CC4-D90C-A60A73DDDF29}"/>
              </a:ext>
            </a:extLst>
          </p:cNvPr>
          <p:cNvSpPr/>
          <p:nvPr/>
        </p:nvSpPr>
        <p:spPr>
          <a:xfrm rot="10800000">
            <a:off x="5561875" y="3426229"/>
            <a:ext cx="28614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urved Connector 48">
            <a:extLst>
              <a:ext uri="{FF2B5EF4-FFF2-40B4-BE49-F238E27FC236}">
                <a16:creationId xmlns:a16="http://schemas.microsoft.com/office/drawing/2014/main" id="{9AC5D97E-2843-FAFD-1912-12BA537AE58E}"/>
              </a:ext>
            </a:extLst>
          </p:cNvPr>
          <p:cNvCxnSpPr>
            <a:cxnSpLocks/>
            <a:stCxn id="45" idx="0"/>
            <a:endCxn id="33" idx="0"/>
          </p:cNvCxnSpPr>
          <p:nvPr/>
        </p:nvCxnSpPr>
        <p:spPr>
          <a:xfrm rot="16200000" flipV="1">
            <a:off x="7710259" y="2464342"/>
            <a:ext cx="18306" cy="1647348"/>
          </a:xfrm>
          <a:prstGeom prst="curvedConnector3">
            <a:avLst>
              <a:gd name="adj1" fmla="val 1348771"/>
            </a:avLst>
          </a:prstGeom>
          <a:ln w="28575">
            <a:prstDash val="sysDash"/>
            <a:tailEnd type="triangle"/>
          </a:ln>
        </p:spPr>
        <p:style>
          <a:lnRef idx="1">
            <a:schemeClr val="accent4"/>
          </a:lnRef>
          <a:fillRef idx="0">
            <a:schemeClr val="accent4"/>
          </a:fillRef>
          <a:effectRef idx="0">
            <a:schemeClr val="accent4"/>
          </a:effectRef>
          <a:fontRef idx="minor">
            <a:schemeClr val="tx1"/>
          </a:fontRef>
        </p:style>
      </p:cxnSp>
      <p:cxnSp>
        <p:nvCxnSpPr>
          <p:cNvPr id="52" name="Curved Connector 51">
            <a:extLst>
              <a:ext uri="{FF2B5EF4-FFF2-40B4-BE49-F238E27FC236}">
                <a16:creationId xmlns:a16="http://schemas.microsoft.com/office/drawing/2014/main" id="{82F91A22-E30E-AFA7-4B95-3BC1CB32562E}"/>
              </a:ext>
            </a:extLst>
          </p:cNvPr>
          <p:cNvCxnSpPr>
            <a:stCxn id="39" idx="3"/>
            <a:endCxn id="32" idx="3"/>
          </p:cNvCxnSpPr>
          <p:nvPr/>
        </p:nvCxnSpPr>
        <p:spPr>
          <a:xfrm flipH="1" flipV="1">
            <a:off x="7997963" y="1939042"/>
            <a:ext cx="365149" cy="630109"/>
          </a:xfrm>
          <a:prstGeom prst="curvedConnector3">
            <a:avLst>
              <a:gd name="adj1" fmla="val -8567"/>
            </a:avLst>
          </a:prstGeom>
          <a:ln w="28575">
            <a:prstDash val="sysDash"/>
            <a:tailEnd type="triangle"/>
          </a:ln>
        </p:spPr>
        <p:style>
          <a:lnRef idx="1">
            <a:schemeClr val="accent4"/>
          </a:lnRef>
          <a:fillRef idx="0">
            <a:schemeClr val="accent4"/>
          </a:fillRef>
          <a:effectRef idx="0">
            <a:schemeClr val="accent4"/>
          </a:effectRef>
          <a:fontRef idx="minor">
            <a:schemeClr val="tx1"/>
          </a:fontRef>
        </p:style>
      </p:cxnSp>
      <p:cxnSp>
        <p:nvCxnSpPr>
          <p:cNvPr id="55" name="Curved Connector 54">
            <a:extLst>
              <a:ext uri="{FF2B5EF4-FFF2-40B4-BE49-F238E27FC236}">
                <a16:creationId xmlns:a16="http://schemas.microsoft.com/office/drawing/2014/main" id="{BF757DD0-3D7C-B47E-8B00-A0BE54E8BDF3}"/>
              </a:ext>
            </a:extLst>
          </p:cNvPr>
          <p:cNvCxnSpPr>
            <a:stCxn id="37" idx="1"/>
            <a:endCxn id="32" idx="1"/>
          </p:cNvCxnSpPr>
          <p:nvPr/>
        </p:nvCxnSpPr>
        <p:spPr>
          <a:xfrm rot="10800000" flipH="1">
            <a:off x="5210359" y="1939043"/>
            <a:ext cx="583153" cy="630109"/>
          </a:xfrm>
          <a:prstGeom prst="curvedConnector3">
            <a:avLst>
              <a:gd name="adj1" fmla="val -1238"/>
            </a:avLst>
          </a:prstGeom>
          <a:ln w="28575">
            <a:prstDash val="sysDash"/>
            <a:tailEnd type="triangle"/>
          </a:ln>
        </p:spPr>
        <p:style>
          <a:lnRef idx="1">
            <a:schemeClr val="accent4"/>
          </a:lnRef>
          <a:fillRef idx="0">
            <a:schemeClr val="accent4"/>
          </a:fillRef>
          <a:effectRef idx="0">
            <a:schemeClr val="accent4"/>
          </a:effectRef>
          <a:fontRef idx="minor">
            <a:schemeClr val="tx1"/>
          </a:fontRef>
        </p:style>
      </p:cxnSp>
      <p:sp>
        <p:nvSpPr>
          <p:cNvPr id="57" name="TextBox 56">
            <a:extLst>
              <a:ext uri="{FF2B5EF4-FFF2-40B4-BE49-F238E27FC236}">
                <a16:creationId xmlns:a16="http://schemas.microsoft.com/office/drawing/2014/main" id="{95348C6B-3E51-B88A-EACE-2A19B942CD23}"/>
              </a:ext>
            </a:extLst>
          </p:cNvPr>
          <p:cNvSpPr txBox="1"/>
          <p:nvPr/>
        </p:nvSpPr>
        <p:spPr>
          <a:xfrm>
            <a:off x="4615075" y="1991897"/>
            <a:ext cx="631904" cy="307777"/>
          </a:xfrm>
          <a:prstGeom prst="rect">
            <a:avLst/>
          </a:prstGeom>
          <a:noFill/>
        </p:spPr>
        <p:txBody>
          <a:bodyPr wrap="none" rtlCol="0">
            <a:spAutoFit/>
          </a:bodyPr>
          <a:lstStyle/>
          <a:p>
            <a:r>
              <a:rPr lang="en-US">
                <a:solidFill>
                  <a:srgbClr val="075063"/>
                </a:solidFill>
              </a:rPr>
              <a:t>refine</a:t>
            </a:r>
          </a:p>
        </p:txBody>
      </p:sp>
      <p:sp>
        <p:nvSpPr>
          <p:cNvPr id="58" name="TextBox 57">
            <a:extLst>
              <a:ext uri="{FF2B5EF4-FFF2-40B4-BE49-F238E27FC236}">
                <a16:creationId xmlns:a16="http://schemas.microsoft.com/office/drawing/2014/main" id="{E9EECFEE-1AEF-54D2-8257-9EA35FCDD0A5}"/>
              </a:ext>
            </a:extLst>
          </p:cNvPr>
          <p:cNvSpPr txBox="1"/>
          <p:nvPr/>
        </p:nvSpPr>
        <p:spPr>
          <a:xfrm>
            <a:off x="8363112" y="1991896"/>
            <a:ext cx="631904" cy="307777"/>
          </a:xfrm>
          <a:prstGeom prst="rect">
            <a:avLst/>
          </a:prstGeom>
          <a:noFill/>
        </p:spPr>
        <p:txBody>
          <a:bodyPr wrap="none" rtlCol="0">
            <a:spAutoFit/>
          </a:bodyPr>
          <a:lstStyle/>
          <a:p>
            <a:r>
              <a:rPr lang="en-US">
                <a:solidFill>
                  <a:srgbClr val="075063"/>
                </a:solidFill>
              </a:rPr>
              <a:t>refine</a:t>
            </a:r>
          </a:p>
        </p:txBody>
      </p:sp>
      <p:sp>
        <p:nvSpPr>
          <p:cNvPr id="59" name="TextBox 58">
            <a:extLst>
              <a:ext uri="{FF2B5EF4-FFF2-40B4-BE49-F238E27FC236}">
                <a16:creationId xmlns:a16="http://schemas.microsoft.com/office/drawing/2014/main" id="{34076138-4ECB-9627-748B-D6F02E4F6F18}"/>
              </a:ext>
            </a:extLst>
          </p:cNvPr>
          <p:cNvSpPr txBox="1"/>
          <p:nvPr/>
        </p:nvSpPr>
        <p:spPr>
          <a:xfrm>
            <a:off x="8279408" y="2822054"/>
            <a:ext cx="631904" cy="307777"/>
          </a:xfrm>
          <a:prstGeom prst="rect">
            <a:avLst/>
          </a:prstGeom>
          <a:noFill/>
        </p:spPr>
        <p:txBody>
          <a:bodyPr wrap="none" rtlCol="0">
            <a:spAutoFit/>
          </a:bodyPr>
          <a:lstStyle/>
          <a:p>
            <a:r>
              <a:rPr lang="en-US">
                <a:solidFill>
                  <a:srgbClr val="075063"/>
                </a:solidFill>
              </a:rPr>
              <a:t>refine</a:t>
            </a:r>
          </a:p>
        </p:txBody>
      </p:sp>
      <p:sp>
        <p:nvSpPr>
          <p:cNvPr id="60" name="Rounded Rectangle 59">
            <a:extLst>
              <a:ext uri="{FF2B5EF4-FFF2-40B4-BE49-F238E27FC236}">
                <a16:creationId xmlns:a16="http://schemas.microsoft.com/office/drawing/2014/main" id="{BCB617A3-4856-7B0C-B133-3EE5D3038F7B}"/>
              </a:ext>
            </a:extLst>
          </p:cNvPr>
          <p:cNvSpPr/>
          <p:nvPr/>
        </p:nvSpPr>
        <p:spPr>
          <a:xfrm>
            <a:off x="1179095" y="2030164"/>
            <a:ext cx="2050181" cy="178180"/>
          </a:xfrm>
          <a:prstGeom prst="roundRect">
            <a:avLst/>
          </a:prstGeom>
          <a:solidFill>
            <a:srgbClr val="FFFF00">
              <a:alpha val="34000"/>
            </a:srgbClr>
          </a:solidFill>
          <a:ln>
            <a:solidFill>
              <a:srgbClr val="FFFF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5C3CCCCE-72E0-182C-CA68-86C0D28B8753}"/>
              </a:ext>
            </a:extLst>
          </p:cNvPr>
          <p:cNvSpPr/>
          <p:nvPr/>
        </p:nvSpPr>
        <p:spPr>
          <a:xfrm>
            <a:off x="1179094" y="3549351"/>
            <a:ext cx="2050181" cy="267063"/>
          </a:xfrm>
          <a:prstGeom prst="roundRect">
            <a:avLst/>
          </a:prstGeom>
          <a:solidFill>
            <a:srgbClr val="FFFF00">
              <a:alpha val="34000"/>
            </a:srgbClr>
          </a:solidFill>
          <a:ln>
            <a:solidFill>
              <a:srgbClr val="FFFF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C1EE89E3-26F9-7C1C-1A57-E234AD95AEC8}"/>
              </a:ext>
            </a:extLst>
          </p:cNvPr>
          <p:cNvSpPr/>
          <p:nvPr/>
        </p:nvSpPr>
        <p:spPr>
          <a:xfrm>
            <a:off x="1373606" y="2299642"/>
            <a:ext cx="1408095" cy="139481"/>
          </a:xfrm>
          <a:prstGeom prst="roundRect">
            <a:avLst/>
          </a:prstGeom>
          <a:solidFill>
            <a:srgbClr val="FFFF00">
              <a:alpha val="34000"/>
            </a:srgbClr>
          </a:solidFill>
          <a:ln>
            <a:solidFill>
              <a:srgbClr val="FFFF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78E04145-CF3A-8E69-A403-CDABB7C17D82}"/>
              </a:ext>
            </a:extLst>
          </p:cNvPr>
          <p:cNvSpPr/>
          <p:nvPr/>
        </p:nvSpPr>
        <p:spPr>
          <a:xfrm>
            <a:off x="1519742" y="2532188"/>
            <a:ext cx="1550717" cy="178180"/>
          </a:xfrm>
          <a:prstGeom prst="roundRect">
            <a:avLst/>
          </a:prstGeom>
          <a:solidFill>
            <a:srgbClr val="FFFF00">
              <a:alpha val="34000"/>
            </a:srgbClr>
          </a:solidFill>
          <a:ln>
            <a:solidFill>
              <a:srgbClr val="FFFF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E38A3EA4-24DE-186C-B6B9-4DBC280BEB4C}"/>
              </a:ext>
            </a:extLst>
          </p:cNvPr>
          <p:cNvSpPr/>
          <p:nvPr/>
        </p:nvSpPr>
        <p:spPr>
          <a:xfrm>
            <a:off x="1544139" y="2706433"/>
            <a:ext cx="1685136" cy="647065"/>
          </a:xfrm>
          <a:prstGeom prst="roundRect">
            <a:avLst/>
          </a:prstGeom>
          <a:solidFill>
            <a:srgbClr val="FFFF00">
              <a:alpha val="34000"/>
            </a:srgbClr>
          </a:solidFill>
          <a:ln>
            <a:solidFill>
              <a:srgbClr val="FFFF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79B6D228-6191-A428-423A-4A9C88C9FBCC}"/>
              </a:ext>
            </a:extLst>
          </p:cNvPr>
          <p:cNvSpPr txBox="1"/>
          <p:nvPr/>
        </p:nvSpPr>
        <p:spPr>
          <a:xfrm>
            <a:off x="4491578" y="3688831"/>
            <a:ext cx="1648208" cy="338554"/>
          </a:xfrm>
          <a:prstGeom prst="rect">
            <a:avLst/>
          </a:prstGeom>
          <a:noFill/>
        </p:spPr>
        <p:txBody>
          <a:bodyPr wrap="none" rtlCol="0">
            <a:spAutoFit/>
          </a:bodyPr>
          <a:lstStyle/>
          <a:p>
            <a:r>
              <a:rPr lang="en-US" sz="1600">
                <a:solidFill>
                  <a:schemeClr val="bg2"/>
                </a:solidFill>
                <a:latin typeface="Aharoni" panose="02010803020104030203" pitchFamily="2" charset="-79"/>
                <a:cs typeface="Aharoni" panose="02010803020104030203" pitchFamily="2" charset="-79"/>
              </a:rPr>
              <a:t>CAUSE </a:t>
            </a:r>
            <a:r>
              <a:rPr lang="en-US" sz="1600" b="1">
                <a:solidFill>
                  <a:schemeClr val="bg2"/>
                </a:solidFill>
                <a:latin typeface="Aharoni" panose="02010803020104030203" pitchFamily="2" charset="-79"/>
                <a:cs typeface="Aharoni" panose="02010803020104030203" pitchFamily="2" charset="-79"/>
              </a:rPr>
              <a:t>FOUND</a:t>
            </a:r>
            <a:r>
              <a:rPr lang="en-US" sz="1600">
                <a:solidFill>
                  <a:schemeClr val="bg2"/>
                </a:solidFill>
                <a:latin typeface="Aharoni" panose="02010803020104030203" pitchFamily="2" charset="-79"/>
                <a:cs typeface="Aharoni" panose="02010803020104030203" pitchFamily="2" charset="-79"/>
              </a:rPr>
              <a:t>!</a:t>
            </a:r>
          </a:p>
        </p:txBody>
      </p:sp>
      <p:sp>
        <p:nvSpPr>
          <p:cNvPr id="70" name="Rounded Rectangle 69">
            <a:extLst>
              <a:ext uri="{FF2B5EF4-FFF2-40B4-BE49-F238E27FC236}">
                <a16:creationId xmlns:a16="http://schemas.microsoft.com/office/drawing/2014/main" id="{3607C99E-FB6C-BA97-E836-3AF56F81ECF3}"/>
              </a:ext>
            </a:extLst>
          </p:cNvPr>
          <p:cNvSpPr/>
          <p:nvPr/>
        </p:nvSpPr>
        <p:spPr>
          <a:xfrm flipV="1">
            <a:off x="1772533" y="2771337"/>
            <a:ext cx="614174" cy="205920"/>
          </a:xfrm>
          <a:prstGeom prst="roundRect">
            <a:avLst/>
          </a:prstGeom>
          <a:solidFill>
            <a:schemeClr val="bg2">
              <a:alpha val="34000"/>
            </a:schemeClr>
          </a:solidFill>
          <a:ln>
            <a:solidFill>
              <a:srgbClr val="FFFF00">
                <a:alpha val="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extBox 1">
            <a:extLst>
              <a:ext uri="{FF2B5EF4-FFF2-40B4-BE49-F238E27FC236}">
                <a16:creationId xmlns:a16="http://schemas.microsoft.com/office/drawing/2014/main" id="{99C9AB64-94A6-A197-A37C-3E3F1C04721C}"/>
              </a:ext>
            </a:extLst>
          </p:cNvPr>
          <p:cNvSpPr txBox="1"/>
          <p:nvPr/>
        </p:nvSpPr>
        <p:spPr>
          <a:xfrm>
            <a:off x="8576216" y="4871519"/>
            <a:ext cx="567784" cy="276999"/>
          </a:xfrm>
          <a:prstGeom prst="rect">
            <a:avLst/>
          </a:prstGeom>
          <a:noFill/>
        </p:spPr>
        <p:txBody>
          <a:bodyPr wrap="none" rtlCol="0">
            <a:spAutoFit/>
          </a:bodyPr>
          <a:lstStyle/>
          <a:p>
            <a:r>
              <a:rPr lang="en-US" sz="1200" dirty="0"/>
              <a:t>20/34</a:t>
            </a:r>
          </a:p>
        </p:txBody>
      </p:sp>
      <mc:AlternateContent xmlns:mc="http://schemas.openxmlformats.org/markup-compatibility/2006" xmlns:a14="http://schemas.microsoft.com/office/drawing/2010/main">
        <mc:Choice Requires="a14">
          <p:sp>
            <p:nvSpPr>
              <p:cNvPr id="4" name="Text Placeholder 1">
                <a:extLst>
                  <a:ext uri="{FF2B5EF4-FFF2-40B4-BE49-F238E27FC236}">
                    <a16:creationId xmlns:a16="http://schemas.microsoft.com/office/drawing/2014/main" id="{EA0180B8-BBEE-ADBB-21A8-C833DAAC1651}"/>
                  </a:ext>
                </a:extLst>
              </p:cNvPr>
              <p:cNvSpPr>
                <a:spLocks noGrp="1"/>
              </p:cNvSpPr>
              <p:nvPr>
                <p:ph type="body" idx="1"/>
              </p:nvPr>
            </p:nvSpPr>
            <p:spPr>
              <a:xfrm>
                <a:off x="1140190" y="4039109"/>
                <a:ext cx="7505882" cy="1085850"/>
              </a:xfrm>
            </p:spPr>
            <p:txBody>
              <a:bodyPr anchor="t"/>
              <a:lstStyle/>
              <a:p>
                <a:pPr marL="152400" indent="0" algn="just">
                  <a:buNone/>
                </a:pPr>
                <a:r>
                  <a:rPr lang="en-US" sz="1800" b="1" i="1" dirty="0">
                    <a:solidFill>
                      <a:schemeClr val="accent1"/>
                    </a:solidFill>
                  </a:rPr>
                  <a:t>Theorem</a:t>
                </a:r>
                <a:r>
                  <a:rPr lang="en-US" sz="1800" b="1" dirty="0">
                    <a:solidFill>
                      <a:schemeClr val="accent1"/>
                    </a:solidFill>
                  </a:rPr>
                  <a:t>:</a:t>
                </a:r>
                <a:r>
                  <a:rPr lang="en-US" sz="1800" dirty="0">
                    <a:solidFill>
                      <a:schemeClr val="accent1"/>
                    </a:solidFill>
                  </a:rPr>
                  <a:t> Let </a:t>
                </a:r>
                <a14:m>
                  <m:oMath xmlns:m="http://schemas.openxmlformats.org/officeDocument/2006/math">
                    <m:r>
                      <a:rPr lang="en-US" sz="1800" b="1" i="1" smtClean="0">
                        <a:solidFill>
                          <a:schemeClr val="accent1"/>
                        </a:solidFill>
                        <a:latin typeface="Cambria Math" panose="02040503050406030204" pitchFamily="18" charset="0"/>
                        <a:ea typeface="Cambria Math" panose="02040503050406030204" pitchFamily="18" charset="0"/>
                      </a:rPr>
                      <m:t>𝓣</m:t>
                    </m:r>
                    <m:r>
                      <a:rPr lang="en-US" sz="1800" b="1" i="1" smtClean="0">
                        <a:solidFill>
                          <a:schemeClr val="accent1"/>
                        </a:solidFill>
                        <a:latin typeface="Cambria Math" panose="02040503050406030204" pitchFamily="18" charset="0"/>
                        <a:ea typeface="Cambria Math" panose="02040503050406030204" pitchFamily="18" charset="0"/>
                      </a:rPr>
                      <m:t> </m:t>
                    </m:r>
                  </m:oMath>
                </a14:m>
                <a:r>
                  <a:rPr lang="en-US" sz="1800" dirty="0">
                    <a:solidFill>
                      <a:schemeClr val="accent1"/>
                    </a:solidFill>
                  </a:rPr>
                  <a:t>be a concrete causal transition system and </a:t>
                </a:r>
                <a14:m>
                  <m:oMath xmlns:m="http://schemas.openxmlformats.org/officeDocument/2006/math">
                    <m:sSub>
                      <m:sSubPr>
                        <m:ctrlPr>
                          <a:rPr lang="en-US" sz="1800" b="0" i="1" smtClean="0">
                            <a:solidFill>
                              <a:schemeClr val="accent1"/>
                            </a:solidFill>
                            <a:latin typeface="Cambria Math" panose="02040503050406030204" pitchFamily="18" charset="0"/>
                          </a:rPr>
                        </m:ctrlPr>
                      </m:sSubPr>
                      <m:e>
                        <m:r>
                          <a:rPr lang="en-US" sz="1800" b="0" i="1" smtClean="0">
                            <a:solidFill>
                              <a:schemeClr val="accent1"/>
                            </a:solidFill>
                            <a:latin typeface="Cambria Math" panose="02040503050406030204" pitchFamily="18" charset="0"/>
                          </a:rPr>
                          <m:t>𝜑</m:t>
                        </m:r>
                      </m:e>
                      <m:sub>
                        <m:r>
                          <a:rPr lang="en-US" sz="1800" b="0" i="1" smtClean="0">
                            <a:solidFill>
                              <a:schemeClr val="accent1"/>
                            </a:solidFill>
                            <a:latin typeface="Cambria Math" panose="02040503050406030204" pitchFamily="18" charset="0"/>
                          </a:rPr>
                          <m:t>𝑐</m:t>
                        </m:r>
                      </m:sub>
                    </m:sSub>
                  </m:oMath>
                </a14:m>
                <a:r>
                  <a:rPr lang="en-US" sz="1800" dirty="0">
                    <a:solidFill>
                      <a:schemeClr val="accent1"/>
                    </a:solidFill>
                  </a:rPr>
                  <a:t>and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b="0" i="1" smtClean="0">
                            <a:solidFill>
                              <a:schemeClr val="accent1"/>
                            </a:solidFill>
                            <a:latin typeface="Cambria Math" panose="02040503050406030204" pitchFamily="18" charset="0"/>
                          </a:rPr>
                          <m:t>𝑒</m:t>
                        </m:r>
                      </m:sub>
                    </m:sSub>
                    <m:r>
                      <a:rPr lang="en-US" sz="1800" i="1">
                        <a:solidFill>
                          <a:schemeClr val="accent1"/>
                        </a:solidFill>
                        <a:latin typeface="Cambria Math" panose="02040503050406030204" pitchFamily="18" charset="0"/>
                      </a:rPr>
                      <m:t> </m:t>
                    </m:r>
                  </m:oMath>
                </a14:m>
                <a:r>
                  <a:rPr lang="en-US" sz="1800" dirty="0">
                    <a:solidFill>
                      <a:schemeClr val="accent1"/>
                    </a:solidFill>
                  </a:rPr>
                  <a:t>be two causal formulas. If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i="1">
                            <a:solidFill>
                              <a:schemeClr val="accent1"/>
                            </a:solidFill>
                            <a:latin typeface="Cambria Math" panose="02040503050406030204" pitchFamily="18" charset="0"/>
                          </a:rPr>
                          <m:t>𝑐</m:t>
                        </m:r>
                      </m:sub>
                    </m:sSub>
                    <m:r>
                      <a:rPr lang="en-US" sz="1800" i="1">
                        <a:solidFill>
                          <a:schemeClr val="accent1"/>
                        </a:solidFill>
                        <a:latin typeface="Cambria Math" panose="02040503050406030204" pitchFamily="18" charset="0"/>
                      </a:rPr>
                      <m:t> </m:t>
                    </m:r>
                  </m:oMath>
                </a14:m>
                <a:r>
                  <a:rPr lang="en-US" sz="1800" dirty="0">
                    <a:solidFill>
                      <a:schemeClr val="accent1"/>
                    </a:solidFill>
                  </a:rPr>
                  <a:t>is an actual cause of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i="1">
                            <a:solidFill>
                              <a:schemeClr val="accent1"/>
                            </a:solidFill>
                            <a:latin typeface="Cambria Math" panose="02040503050406030204" pitchFamily="18" charset="0"/>
                          </a:rPr>
                          <m:t>𝑒</m:t>
                        </m:r>
                      </m:sub>
                    </m:sSub>
                    <m:r>
                      <a:rPr lang="en-US" sz="1800" i="1">
                        <a:solidFill>
                          <a:schemeClr val="accent1"/>
                        </a:solidFill>
                        <a:latin typeface="Cambria Math" panose="02040503050406030204" pitchFamily="18" charset="0"/>
                      </a:rPr>
                      <m:t> </m:t>
                    </m:r>
                  </m:oMath>
                </a14:m>
                <a:r>
                  <a:rPr lang="en-US" sz="1800" dirty="0">
                    <a:solidFill>
                      <a:schemeClr val="accent1"/>
                    </a:solidFill>
                  </a:rPr>
                  <a:t>identified by our algorithm (for</a:t>
                </a:r>
                <a:r>
                  <a:rPr lang="en-US" sz="1800" b="1" dirty="0">
                    <a:solidFill>
                      <a:schemeClr val="accent1"/>
                    </a:solidFill>
                  </a:rPr>
                  <a:t> </a:t>
                </a:r>
                <a14:m>
                  <m:oMath xmlns:m="http://schemas.openxmlformats.org/officeDocument/2006/math">
                    <m:acc>
                      <m:accPr>
                        <m:chr m:val="̂"/>
                        <m:ctrlPr>
                          <a:rPr lang="en-US" sz="1800" b="1" i="1" dirty="0">
                            <a:solidFill>
                              <a:schemeClr val="accent1"/>
                            </a:solidFill>
                            <a:latin typeface="Cambria Math" panose="02040503050406030204" pitchFamily="18" charset="0"/>
                          </a:rPr>
                        </m:ctrlPr>
                      </m:accPr>
                      <m:e>
                        <m:r>
                          <a:rPr lang="en-US" sz="1800" b="1" i="1">
                            <a:solidFill>
                              <a:schemeClr val="accent1"/>
                            </a:solidFill>
                            <a:latin typeface="Cambria Math" panose="02040503050406030204" pitchFamily="18" charset="0"/>
                            <a:ea typeface="Cambria Math" panose="02040503050406030204" pitchFamily="18" charset="0"/>
                          </a:rPr>
                          <m:t>𝓣</m:t>
                        </m:r>
                      </m:e>
                    </m:acc>
                    <m:r>
                      <a:rPr lang="en-US" sz="1800" b="1" i="1">
                        <a:solidFill>
                          <a:schemeClr val="accent1"/>
                        </a:solidFill>
                        <a:latin typeface="Cambria Math" panose="02040503050406030204" pitchFamily="18" charset="0"/>
                        <a:ea typeface="Cambria Math" panose="02040503050406030204" pitchFamily="18" charset="0"/>
                      </a:rPr>
                      <m:t> </m:t>
                    </m:r>
                  </m:oMath>
                </a14:m>
                <a:r>
                  <a:rPr lang="en-US" sz="1800" dirty="0">
                    <a:solidFill>
                      <a:schemeClr val="accent1"/>
                    </a:solidFill>
                  </a:rPr>
                  <a:t>and </a:t>
                </a:r>
                <a14:m>
                  <m:oMath xmlns:m="http://schemas.openxmlformats.org/officeDocument/2006/math">
                    <m:acc>
                      <m:accPr>
                        <m:chr m:val="̌"/>
                        <m:ctrlPr>
                          <a:rPr lang="en-US" sz="1800" b="1" i="1">
                            <a:solidFill>
                              <a:schemeClr val="accent1"/>
                            </a:solidFill>
                            <a:latin typeface="Cambria Math" panose="02040503050406030204" pitchFamily="18" charset="0"/>
                          </a:rPr>
                        </m:ctrlPr>
                      </m:accPr>
                      <m:e>
                        <m:r>
                          <a:rPr lang="en-US" sz="1800" b="1" i="1">
                            <a:solidFill>
                              <a:schemeClr val="accent1"/>
                            </a:solidFill>
                            <a:latin typeface="Cambria Math" panose="02040503050406030204" pitchFamily="18" charset="0"/>
                            <a:ea typeface="Cambria Math" panose="02040503050406030204" pitchFamily="18" charset="0"/>
                          </a:rPr>
                          <m:t>𝓣</m:t>
                        </m:r>
                      </m:e>
                    </m:acc>
                    <m:r>
                      <a:rPr lang="en-US" sz="1800" b="1" i="1">
                        <a:solidFill>
                          <a:schemeClr val="accent1"/>
                        </a:solidFill>
                        <a:latin typeface="Cambria Math" panose="02040503050406030204" pitchFamily="18" charset="0"/>
                        <a:ea typeface="Cambria Math" panose="02040503050406030204" pitchFamily="18" charset="0"/>
                      </a:rPr>
                      <m:t> </m:t>
                    </m:r>
                  </m:oMath>
                </a14:m>
                <a:r>
                  <a:rPr lang="en-US" sz="1800" dirty="0">
                    <a:solidFill>
                      <a:schemeClr val="accent1"/>
                    </a:solidFill>
                  </a:rPr>
                  <a:t>) then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i="1">
                            <a:solidFill>
                              <a:schemeClr val="accent1"/>
                            </a:solidFill>
                            <a:latin typeface="Cambria Math" panose="02040503050406030204" pitchFamily="18" charset="0"/>
                          </a:rPr>
                          <m:t>𝑐</m:t>
                        </m:r>
                      </m:sub>
                    </m:sSub>
                    <m:r>
                      <a:rPr lang="en-US" sz="1800" i="1">
                        <a:solidFill>
                          <a:schemeClr val="accent1"/>
                        </a:solidFill>
                        <a:latin typeface="Cambria Math" panose="02040503050406030204" pitchFamily="18" charset="0"/>
                      </a:rPr>
                      <m:t> </m:t>
                    </m:r>
                  </m:oMath>
                </a14:m>
                <a:r>
                  <a:rPr lang="en-US" sz="1800" dirty="0">
                    <a:solidFill>
                      <a:schemeClr val="accent1"/>
                    </a:solidFill>
                  </a:rPr>
                  <a:t> is an actual cause of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i="1">
                            <a:solidFill>
                              <a:schemeClr val="accent1"/>
                            </a:solidFill>
                            <a:latin typeface="Cambria Math" panose="02040503050406030204" pitchFamily="18" charset="0"/>
                          </a:rPr>
                          <m:t>𝑒</m:t>
                        </m:r>
                      </m:sub>
                    </m:sSub>
                    <m:r>
                      <a:rPr lang="en-US" sz="1800" i="1">
                        <a:solidFill>
                          <a:schemeClr val="accent1"/>
                        </a:solidFill>
                        <a:latin typeface="Cambria Math" panose="02040503050406030204" pitchFamily="18" charset="0"/>
                      </a:rPr>
                      <m:t> </m:t>
                    </m:r>
                  </m:oMath>
                </a14:m>
                <a:r>
                  <a:rPr lang="en-US" sz="1800" dirty="0">
                    <a:solidFill>
                      <a:schemeClr val="accent1"/>
                    </a:solidFill>
                  </a:rPr>
                  <a:t>in </a:t>
                </a:r>
                <a14:m>
                  <m:oMath xmlns:m="http://schemas.openxmlformats.org/officeDocument/2006/math">
                    <m:r>
                      <a:rPr lang="en-US" sz="1800" b="1" i="1">
                        <a:solidFill>
                          <a:schemeClr val="accent1"/>
                        </a:solidFill>
                        <a:latin typeface="Cambria Math" panose="02040503050406030204" pitchFamily="18" charset="0"/>
                        <a:ea typeface="Cambria Math" panose="02040503050406030204" pitchFamily="18" charset="0"/>
                      </a:rPr>
                      <m:t>𝓣</m:t>
                    </m:r>
                  </m:oMath>
                </a14:m>
                <a:r>
                  <a:rPr lang="en-US" sz="1800" dirty="0">
                    <a:solidFill>
                      <a:schemeClr val="accent1"/>
                    </a:solidFill>
                  </a:rPr>
                  <a:t>.</a:t>
                </a:r>
              </a:p>
            </p:txBody>
          </p:sp>
        </mc:Choice>
        <mc:Fallback xmlns="">
          <p:sp>
            <p:nvSpPr>
              <p:cNvPr id="4" name="Text Placeholder 1">
                <a:extLst>
                  <a:ext uri="{FF2B5EF4-FFF2-40B4-BE49-F238E27FC236}">
                    <a16:creationId xmlns:a16="http://schemas.microsoft.com/office/drawing/2014/main" id="{EA0180B8-BBEE-ADBB-21A8-C833DAAC1651}"/>
                  </a:ext>
                </a:extLst>
              </p:cNvPr>
              <p:cNvSpPr>
                <a:spLocks noGrp="1" noRot="1" noChangeAspect="1" noMove="1" noResize="1" noEditPoints="1" noAdjustHandles="1" noChangeArrowheads="1" noChangeShapeType="1" noTextEdit="1"/>
              </p:cNvSpPr>
              <p:nvPr>
                <p:ph type="body" idx="1"/>
              </p:nvPr>
            </p:nvSpPr>
            <p:spPr>
              <a:xfrm>
                <a:off x="1140190" y="4039109"/>
                <a:ext cx="7505882" cy="1085850"/>
              </a:xfrm>
              <a:blipFill>
                <a:blip r:embed="rId12"/>
                <a:stretch>
                  <a:fillRect r="-676"/>
                </a:stretch>
              </a:blipFill>
            </p:spPr>
            <p:txBody>
              <a:bodyPr/>
              <a:lstStyle/>
              <a:p>
                <a:r>
                  <a:rPr lang="en-US">
                    <a:noFill/>
                  </a:rPr>
                  <a:t> </a:t>
                </a:r>
              </a:p>
            </p:txBody>
          </p:sp>
        </mc:Fallback>
      </mc:AlternateContent>
    </p:spTree>
    <p:extLst>
      <p:ext uri="{BB962C8B-B14F-4D97-AF65-F5344CB8AC3E}">
        <p14:creationId xmlns:p14="http://schemas.microsoft.com/office/powerpoint/2010/main" val="37853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0"/>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6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5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61"/>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6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62"/>
                                        </p:tgtEl>
                                        <p:attrNameLst>
                                          <p:attrName>style.visibility</p:attrName>
                                        </p:attrNameLst>
                                      </p:cBhvr>
                                      <p:to>
                                        <p:strVal val="hidden"/>
                                      </p:to>
                                    </p:set>
                                  </p:childTnLst>
                                </p:cTn>
                              </p:par>
                            </p:childTnLst>
                          </p:cTn>
                        </p:par>
                        <p:par>
                          <p:cTn id="64" fill="hold">
                            <p:stCondLst>
                              <p:cond delay="0"/>
                            </p:stCondLst>
                            <p:childTnLst>
                              <p:par>
                                <p:cTn id="65" presetID="1" presetClass="entr" presetSubtype="0"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63"/>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46"/>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nodeType="after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7" grpId="0"/>
      <p:bldP spid="38" grpId="0"/>
      <p:bldP spid="39" grpId="0"/>
      <p:bldP spid="40" grpId="0" animBg="1"/>
      <p:bldP spid="41" grpId="0" animBg="1"/>
      <p:bldP spid="42" grpId="0" animBg="1"/>
      <p:bldP spid="43" grpId="0" animBg="1"/>
      <p:bldP spid="44" grpId="0"/>
      <p:bldP spid="45" grpId="0"/>
      <p:bldP spid="46" grpId="0" animBg="1"/>
      <p:bldP spid="47" grpId="0" animBg="1"/>
      <p:bldP spid="57" grpId="0"/>
      <p:bldP spid="58" grpId="0"/>
      <p:bldP spid="59" grpId="0"/>
      <p:bldP spid="60" grpId="0" animBg="1"/>
      <p:bldP spid="60" grpId="1" animBg="1"/>
      <p:bldP spid="61" grpId="0" animBg="1"/>
      <p:bldP spid="61" grpId="1" animBg="1"/>
      <p:bldP spid="62" grpId="0" animBg="1"/>
      <p:bldP spid="62" grpId="1" animBg="1"/>
      <p:bldP spid="63" grpId="0" animBg="1"/>
      <p:bldP spid="63" grpId="1" animBg="1"/>
      <p:bldP spid="64" grpId="0" animBg="1"/>
      <p:bldP spid="69" grpId="0"/>
      <p:bldP spid="70" grpId="0" animBg="1"/>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AABD2463-6486-FC94-1D50-414A4A310095}"/>
                  </a:ext>
                </a:extLst>
              </p:cNvPr>
              <p:cNvSpPr>
                <a:spLocks noGrp="1"/>
              </p:cNvSpPr>
              <p:nvPr>
                <p:ph type="body" idx="1"/>
              </p:nvPr>
            </p:nvSpPr>
            <p:spPr>
              <a:xfrm>
                <a:off x="819058" y="2571750"/>
                <a:ext cx="7505882" cy="1085850"/>
              </a:xfrm>
            </p:spPr>
            <p:txBody>
              <a:bodyPr anchor="t"/>
              <a:lstStyle/>
              <a:p>
                <a:pPr marL="152400" indent="0" algn="just">
                  <a:buNone/>
                </a:pPr>
                <a:r>
                  <a:rPr lang="en-US" sz="1800" b="1" i="1" dirty="0">
                    <a:solidFill>
                      <a:schemeClr val="accent1"/>
                    </a:solidFill>
                  </a:rPr>
                  <a:t>Theorem</a:t>
                </a:r>
                <a:r>
                  <a:rPr lang="en-US" sz="1800" b="1" dirty="0">
                    <a:solidFill>
                      <a:schemeClr val="accent1"/>
                    </a:solidFill>
                  </a:rPr>
                  <a:t>:</a:t>
                </a:r>
                <a:r>
                  <a:rPr lang="en-US" sz="1800" dirty="0">
                    <a:solidFill>
                      <a:schemeClr val="accent1"/>
                    </a:solidFill>
                  </a:rPr>
                  <a:t> Let </a:t>
                </a:r>
                <a14:m>
                  <m:oMath xmlns:m="http://schemas.openxmlformats.org/officeDocument/2006/math">
                    <m:r>
                      <a:rPr lang="en-US" sz="1800" b="1" i="1" smtClean="0">
                        <a:solidFill>
                          <a:schemeClr val="accent1"/>
                        </a:solidFill>
                        <a:latin typeface="Cambria Math" panose="02040503050406030204" pitchFamily="18" charset="0"/>
                        <a:ea typeface="Cambria Math" panose="02040503050406030204" pitchFamily="18" charset="0"/>
                      </a:rPr>
                      <m:t>𝓣</m:t>
                    </m:r>
                    <m:r>
                      <a:rPr lang="en-US" sz="1800" b="1" i="1" smtClean="0">
                        <a:solidFill>
                          <a:schemeClr val="accent1"/>
                        </a:solidFill>
                        <a:latin typeface="Cambria Math" panose="02040503050406030204" pitchFamily="18" charset="0"/>
                        <a:ea typeface="Cambria Math" panose="02040503050406030204" pitchFamily="18" charset="0"/>
                      </a:rPr>
                      <m:t> </m:t>
                    </m:r>
                  </m:oMath>
                </a14:m>
                <a:r>
                  <a:rPr lang="en-US" sz="1800" dirty="0">
                    <a:solidFill>
                      <a:schemeClr val="accent1"/>
                    </a:solidFill>
                  </a:rPr>
                  <a:t>be a concrete causal transition system and </a:t>
                </a:r>
                <a14:m>
                  <m:oMath xmlns:m="http://schemas.openxmlformats.org/officeDocument/2006/math">
                    <m:sSub>
                      <m:sSubPr>
                        <m:ctrlPr>
                          <a:rPr lang="en-US" sz="1800" b="0" i="1" smtClean="0">
                            <a:solidFill>
                              <a:schemeClr val="accent1"/>
                            </a:solidFill>
                            <a:latin typeface="Cambria Math" panose="02040503050406030204" pitchFamily="18" charset="0"/>
                          </a:rPr>
                        </m:ctrlPr>
                      </m:sSubPr>
                      <m:e>
                        <m:r>
                          <a:rPr lang="en-US" sz="1800" b="0" i="1" smtClean="0">
                            <a:solidFill>
                              <a:schemeClr val="accent1"/>
                            </a:solidFill>
                            <a:latin typeface="Cambria Math" panose="02040503050406030204" pitchFamily="18" charset="0"/>
                          </a:rPr>
                          <m:t>𝜑</m:t>
                        </m:r>
                      </m:e>
                      <m:sub>
                        <m:r>
                          <a:rPr lang="en-US" sz="1800" b="0" i="1" smtClean="0">
                            <a:solidFill>
                              <a:schemeClr val="accent1"/>
                            </a:solidFill>
                            <a:latin typeface="Cambria Math" panose="02040503050406030204" pitchFamily="18" charset="0"/>
                          </a:rPr>
                          <m:t>𝑐</m:t>
                        </m:r>
                      </m:sub>
                    </m:sSub>
                  </m:oMath>
                </a14:m>
                <a:r>
                  <a:rPr lang="en-US" sz="1800" dirty="0">
                    <a:solidFill>
                      <a:schemeClr val="accent1"/>
                    </a:solidFill>
                  </a:rPr>
                  <a:t>and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b="0" i="1" smtClean="0">
                            <a:solidFill>
                              <a:schemeClr val="accent1"/>
                            </a:solidFill>
                            <a:latin typeface="Cambria Math" panose="02040503050406030204" pitchFamily="18" charset="0"/>
                          </a:rPr>
                          <m:t>𝑒</m:t>
                        </m:r>
                      </m:sub>
                    </m:sSub>
                    <m:r>
                      <a:rPr lang="en-US" sz="1800" i="1">
                        <a:solidFill>
                          <a:schemeClr val="accent1"/>
                        </a:solidFill>
                        <a:latin typeface="Cambria Math" panose="02040503050406030204" pitchFamily="18" charset="0"/>
                      </a:rPr>
                      <m:t> </m:t>
                    </m:r>
                  </m:oMath>
                </a14:m>
                <a:r>
                  <a:rPr lang="en-US" sz="1800" dirty="0">
                    <a:solidFill>
                      <a:schemeClr val="accent1"/>
                    </a:solidFill>
                  </a:rPr>
                  <a:t>be two causal formulas. If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i="1">
                            <a:solidFill>
                              <a:schemeClr val="accent1"/>
                            </a:solidFill>
                            <a:latin typeface="Cambria Math" panose="02040503050406030204" pitchFamily="18" charset="0"/>
                          </a:rPr>
                          <m:t>𝑐</m:t>
                        </m:r>
                      </m:sub>
                    </m:sSub>
                    <m:r>
                      <a:rPr lang="en-US" sz="1800" i="1">
                        <a:solidFill>
                          <a:schemeClr val="accent1"/>
                        </a:solidFill>
                        <a:latin typeface="Cambria Math" panose="02040503050406030204" pitchFamily="18" charset="0"/>
                      </a:rPr>
                      <m:t> </m:t>
                    </m:r>
                  </m:oMath>
                </a14:m>
                <a:r>
                  <a:rPr lang="en-US" sz="1800" dirty="0">
                    <a:solidFill>
                      <a:schemeClr val="accent1"/>
                    </a:solidFill>
                  </a:rPr>
                  <a:t>is an actual cause of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i="1">
                            <a:solidFill>
                              <a:schemeClr val="accent1"/>
                            </a:solidFill>
                            <a:latin typeface="Cambria Math" panose="02040503050406030204" pitchFamily="18" charset="0"/>
                          </a:rPr>
                          <m:t>𝑒</m:t>
                        </m:r>
                      </m:sub>
                    </m:sSub>
                    <m:r>
                      <a:rPr lang="en-US" sz="1800" i="1">
                        <a:solidFill>
                          <a:schemeClr val="accent1"/>
                        </a:solidFill>
                        <a:latin typeface="Cambria Math" panose="02040503050406030204" pitchFamily="18" charset="0"/>
                      </a:rPr>
                      <m:t> </m:t>
                    </m:r>
                  </m:oMath>
                </a14:m>
                <a:r>
                  <a:rPr lang="en-US" sz="1800" dirty="0">
                    <a:solidFill>
                      <a:schemeClr val="accent1"/>
                    </a:solidFill>
                  </a:rPr>
                  <a:t>identified by our algorithm (for</a:t>
                </a:r>
                <a:r>
                  <a:rPr lang="en-US" sz="1800" b="1" dirty="0">
                    <a:solidFill>
                      <a:schemeClr val="accent1"/>
                    </a:solidFill>
                  </a:rPr>
                  <a:t> </a:t>
                </a:r>
                <a14:m>
                  <m:oMath xmlns:m="http://schemas.openxmlformats.org/officeDocument/2006/math">
                    <m:acc>
                      <m:accPr>
                        <m:chr m:val="̂"/>
                        <m:ctrlPr>
                          <a:rPr lang="en-US" sz="1800" b="1" i="1" dirty="0">
                            <a:solidFill>
                              <a:schemeClr val="accent1"/>
                            </a:solidFill>
                            <a:latin typeface="Cambria Math" panose="02040503050406030204" pitchFamily="18" charset="0"/>
                          </a:rPr>
                        </m:ctrlPr>
                      </m:accPr>
                      <m:e>
                        <m:r>
                          <a:rPr lang="en-US" sz="1800" b="1" i="1">
                            <a:solidFill>
                              <a:schemeClr val="accent1"/>
                            </a:solidFill>
                            <a:latin typeface="Cambria Math" panose="02040503050406030204" pitchFamily="18" charset="0"/>
                            <a:ea typeface="Cambria Math" panose="02040503050406030204" pitchFamily="18" charset="0"/>
                          </a:rPr>
                          <m:t>𝓣</m:t>
                        </m:r>
                      </m:e>
                    </m:acc>
                    <m:r>
                      <a:rPr lang="en-US" sz="1800" b="1" i="1">
                        <a:solidFill>
                          <a:schemeClr val="accent1"/>
                        </a:solidFill>
                        <a:latin typeface="Cambria Math" panose="02040503050406030204" pitchFamily="18" charset="0"/>
                        <a:ea typeface="Cambria Math" panose="02040503050406030204" pitchFamily="18" charset="0"/>
                      </a:rPr>
                      <m:t> </m:t>
                    </m:r>
                  </m:oMath>
                </a14:m>
                <a:r>
                  <a:rPr lang="en-US" sz="1800" dirty="0">
                    <a:solidFill>
                      <a:schemeClr val="accent1"/>
                    </a:solidFill>
                  </a:rPr>
                  <a:t>and </a:t>
                </a:r>
                <a14:m>
                  <m:oMath xmlns:m="http://schemas.openxmlformats.org/officeDocument/2006/math">
                    <m:acc>
                      <m:accPr>
                        <m:chr m:val="̌"/>
                        <m:ctrlPr>
                          <a:rPr lang="en-US" sz="1800" b="1" i="1">
                            <a:solidFill>
                              <a:schemeClr val="accent1"/>
                            </a:solidFill>
                            <a:latin typeface="Cambria Math" panose="02040503050406030204" pitchFamily="18" charset="0"/>
                          </a:rPr>
                        </m:ctrlPr>
                      </m:accPr>
                      <m:e>
                        <m:r>
                          <a:rPr lang="en-US" sz="1800" b="1" i="1">
                            <a:solidFill>
                              <a:schemeClr val="accent1"/>
                            </a:solidFill>
                            <a:latin typeface="Cambria Math" panose="02040503050406030204" pitchFamily="18" charset="0"/>
                            <a:ea typeface="Cambria Math" panose="02040503050406030204" pitchFamily="18" charset="0"/>
                          </a:rPr>
                          <m:t>𝓣</m:t>
                        </m:r>
                      </m:e>
                    </m:acc>
                    <m:r>
                      <a:rPr lang="en-US" sz="1800" b="1" i="1">
                        <a:solidFill>
                          <a:schemeClr val="accent1"/>
                        </a:solidFill>
                        <a:latin typeface="Cambria Math" panose="02040503050406030204" pitchFamily="18" charset="0"/>
                        <a:ea typeface="Cambria Math" panose="02040503050406030204" pitchFamily="18" charset="0"/>
                      </a:rPr>
                      <m:t> </m:t>
                    </m:r>
                  </m:oMath>
                </a14:m>
                <a:r>
                  <a:rPr lang="en-US" sz="1800" dirty="0">
                    <a:solidFill>
                      <a:schemeClr val="accent1"/>
                    </a:solidFill>
                  </a:rPr>
                  <a:t>) then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i="1">
                            <a:solidFill>
                              <a:schemeClr val="accent1"/>
                            </a:solidFill>
                            <a:latin typeface="Cambria Math" panose="02040503050406030204" pitchFamily="18" charset="0"/>
                          </a:rPr>
                          <m:t>𝑐</m:t>
                        </m:r>
                      </m:sub>
                    </m:sSub>
                    <m:r>
                      <a:rPr lang="en-US" sz="1800" i="1">
                        <a:solidFill>
                          <a:schemeClr val="accent1"/>
                        </a:solidFill>
                        <a:latin typeface="Cambria Math" panose="02040503050406030204" pitchFamily="18" charset="0"/>
                      </a:rPr>
                      <m:t> </m:t>
                    </m:r>
                  </m:oMath>
                </a14:m>
                <a:r>
                  <a:rPr lang="en-US" sz="1800" dirty="0">
                    <a:solidFill>
                      <a:schemeClr val="accent1"/>
                    </a:solidFill>
                  </a:rPr>
                  <a:t> is an actual cause of </a:t>
                </a:r>
                <a14:m>
                  <m:oMath xmlns:m="http://schemas.openxmlformats.org/officeDocument/2006/math">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𝜑</m:t>
                        </m:r>
                      </m:e>
                      <m:sub>
                        <m:r>
                          <a:rPr lang="en-US" sz="1800" i="1">
                            <a:solidFill>
                              <a:schemeClr val="accent1"/>
                            </a:solidFill>
                            <a:latin typeface="Cambria Math" panose="02040503050406030204" pitchFamily="18" charset="0"/>
                          </a:rPr>
                          <m:t>𝑒</m:t>
                        </m:r>
                      </m:sub>
                    </m:sSub>
                    <m:r>
                      <a:rPr lang="en-US" sz="1800" i="1">
                        <a:solidFill>
                          <a:schemeClr val="accent1"/>
                        </a:solidFill>
                        <a:latin typeface="Cambria Math" panose="02040503050406030204" pitchFamily="18" charset="0"/>
                      </a:rPr>
                      <m:t> </m:t>
                    </m:r>
                  </m:oMath>
                </a14:m>
                <a:r>
                  <a:rPr lang="en-US" sz="1800" dirty="0">
                    <a:solidFill>
                      <a:schemeClr val="accent1"/>
                    </a:solidFill>
                  </a:rPr>
                  <a:t>in </a:t>
                </a:r>
                <a14:m>
                  <m:oMath xmlns:m="http://schemas.openxmlformats.org/officeDocument/2006/math">
                    <m:r>
                      <a:rPr lang="en-US" sz="1800" b="1" i="1">
                        <a:solidFill>
                          <a:schemeClr val="accent1"/>
                        </a:solidFill>
                        <a:latin typeface="Cambria Math" panose="02040503050406030204" pitchFamily="18" charset="0"/>
                        <a:ea typeface="Cambria Math" panose="02040503050406030204" pitchFamily="18" charset="0"/>
                      </a:rPr>
                      <m:t>𝓣</m:t>
                    </m:r>
                  </m:oMath>
                </a14:m>
                <a:r>
                  <a:rPr lang="en-US" sz="1800" dirty="0">
                    <a:solidFill>
                      <a:schemeClr val="accent1"/>
                    </a:solidFill>
                  </a:rPr>
                  <a:t>.</a:t>
                </a:r>
              </a:p>
            </p:txBody>
          </p:sp>
        </mc:Choice>
        <mc:Fallback xmlns="">
          <p:sp>
            <p:nvSpPr>
              <p:cNvPr id="2" name="Text Placeholder 1">
                <a:extLst>
                  <a:ext uri="{FF2B5EF4-FFF2-40B4-BE49-F238E27FC236}">
                    <a16:creationId xmlns:a16="http://schemas.microsoft.com/office/drawing/2014/main" id="{AABD2463-6486-FC94-1D50-414A4A310095}"/>
                  </a:ext>
                </a:extLst>
              </p:cNvPr>
              <p:cNvSpPr>
                <a:spLocks noGrp="1" noRot="1" noChangeAspect="1" noMove="1" noResize="1" noEditPoints="1" noAdjustHandles="1" noChangeArrowheads="1" noChangeShapeType="1" noTextEdit="1"/>
              </p:cNvSpPr>
              <p:nvPr>
                <p:ph type="body" idx="1"/>
              </p:nvPr>
            </p:nvSpPr>
            <p:spPr>
              <a:xfrm>
                <a:off x="819058" y="2571750"/>
                <a:ext cx="7505882" cy="1085850"/>
              </a:xfrm>
              <a:blipFill>
                <a:blip r:embed="rId3"/>
                <a:stretch>
                  <a:fillRect r="-67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BAD5341-AB41-A618-6BAF-1EDD64F35F80}"/>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Soundness of the Algorithm</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0475D00B-7474-A237-FBD3-438EB3E2DE84}"/>
              </a:ext>
            </a:extLst>
          </p:cNvPr>
          <p:cNvPicPr>
            <a:picLocks noChangeAspect="1"/>
          </p:cNvPicPr>
          <p:nvPr/>
        </p:nvPicPr>
        <p:blipFill>
          <a:blip r:embed="rId4"/>
          <a:stretch>
            <a:fillRect/>
          </a:stretch>
        </p:blipFill>
        <p:spPr>
          <a:xfrm>
            <a:off x="3908658" y="1171729"/>
            <a:ext cx="1326682" cy="1326682"/>
          </a:xfrm>
          <a:prstGeom prst="rect">
            <a:avLst/>
          </a:prstGeom>
        </p:spPr>
      </p:pic>
      <p:sp>
        <p:nvSpPr>
          <p:cNvPr id="4" name="TextBox 3">
            <a:extLst>
              <a:ext uri="{FF2B5EF4-FFF2-40B4-BE49-F238E27FC236}">
                <a16:creationId xmlns:a16="http://schemas.microsoft.com/office/drawing/2014/main" id="{1AAF9342-E82C-2919-37B0-B377350903F0}"/>
              </a:ext>
            </a:extLst>
          </p:cNvPr>
          <p:cNvSpPr txBox="1"/>
          <p:nvPr/>
        </p:nvSpPr>
        <p:spPr>
          <a:xfrm>
            <a:off x="8576216" y="4871519"/>
            <a:ext cx="567784" cy="276999"/>
          </a:xfrm>
          <a:prstGeom prst="rect">
            <a:avLst/>
          </a:prstGeom>
          <a:noFill/>
        </p:spPr>
        <p:txBody>
          <a:bodyPr wrap="none" rtlCol="0">
            <a:spAutoFit/>
          </a:bodyPr>
          <a:lstStyle/>
          <a:p>
            <a:r>
              <a:rPr lang="en-US" sz="1200" dirty="0"/>
              <a:t>21/34</a:t>
            </a:r>
          </a:p>
        </p:txBody>
      </p:sp>
    </p:spTree>
    <p:extLst>
      <p:ext uri="{BB962C8B-B14F-4D97-AF65-F5344CB8AC3E}">
        <p14:creationId xmlns:p14="http://schemas.microsoft.com/office/powerpoint/2010/main" val="234565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822BC3F6-B753-80F8-9D56-C1CC37F52D5D}"/>
            </a:ext>
          </a:extLst>
        </p:cNvPr>
        <p:cNvGrpSpPr/>
        <p:nvPr/>
      </p:nvGrpSpPr>
      <p:grpSpPr>
        <a:xfrm>
          <a:off x="0" y="0"/>
          <a:ext cx="0" cy="0"/>
          <a:chOff x="0" y="0"/>
          <a:chExt cx="0" cy="0"/>
        </a:xfrm>
      </p:grpSpPr>
      <p:sp>
        <p:nvSpPr>
          <p:cNvPr id="233" name="Google Shape;233;p30">
            <a:extLst>
              <a:ext uri="{FF2B5EF4-FFF2-40B4-BE49-F238E27FC236}">
                <a16:creationId xmlns:a16="http://schemas.microsoft.com/office/drawing/2014/main" id="{3A7A9413-53B4-1D3C-7453-A0D2E227DD4A}"/>
              </a:ext>
            </a:extLst>
          </p:cNvPr>
          <p:cNvSpPr/>
          <p:nvPr/>
        </p:nvSpPr>
        <p:spPr>
          <a:xfrm>
            <a:off x="4960047" y="2527825"/>
            <a:ext cx="3306617" cy="728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234;p30">
            <a:extLst>
              <a:ext uri="{FF2B5EF4-FFF2-40B4-BE49-F238E27FC236}">
                <a16:creationId xmlns:a16="http://schemas.microsoft.com/office/drawing/2014/main" id="{536B2470-7A43-AA0E-1A4F-5B6BAF741A6A}"/>
              </a:ext>
            </a:extLst>
          </p:cNvPr>
          <p:cNvSpPr txBox="1">
            <a:spLocks noGrp="1"/>
          </p:cNvSpPr>
          <p:nvPr>
            <p:ph type="title"/>
          </p:nvPr>
        </p:nvSpPr>
        <p:spPr>
          <a:xfrm>
            <a:off x="5043298" y="2463350"/>
            <a:ext cx="330661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Experiments</a:t>
            </a:r>
            <a:endParaRPr dirty="0">
              <a:latin typeface="Aharoni" panose="02010803020104030203" pitchFamily="2" charset="-79"/>
              <a:cs typeface="Aharoni" panose="02010803020104030203" pitchFamily="2" charset="-79"/>
            </a:endParaRPr>
          </a:p>
        </p:txBody>
      </p:sp>
      <p:sp>
        <p:nvSpPr>
          <p:cNvPr id="236" name="Google Shape;236;p30">
            <a:extLst>
              <a:ext uri="{FF2B5EF4-FFF2-40B4-BE49-F238E27FC236}">
                <a16:creationId xmlns:a16="http://schemas.microsoft.com/office/drawing/2014/main" id="{888560E0-437F-7973-AE34-161637ED6842}"/>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3</a:t>
            </a:r>
            <a:endParaRPr dirty="0">
              <a:latin typeface="Aharoni" panose="02010803020104030203" pitchFamily="2" charset="-79"/>
              <a:cs typeface="Aharoni" panose="02010803020104030203" pitchFamily="2" charset="-79"/>
            </a:endParaRPr>
          </a:p>
        </p:txBody>
      </p:sp>
      <p:sp>
        <p:nvSpPr>
          <p:cNvPr id="2" name="Google Shape;235;p30">
            <a:extLst>
              <a:ext uri="{FF2B5EF4-FFF2-40B4-BE49-F238E27FC236}">
                <a16:creationId xmlns:a16="http://schemas.microsoft.com/office/drawing/2014/main" id="{61E91493-2CAF-6E42-3B5B-DB84BAF085DD}"/>
              </a:ext>
            </a:extLst>
          </p:cNvPr>
          <p:cNvSpPr txBox="1">
            <a:spLocks/>
          </p:cNvSpPr>
          <p:nvPr/>
        </p:nvSpPr>
        <p:spPr>
          <a:xfrm>
            <a:off x="4960048" y="3369625"/>
            <a:ext cx="3389868" cy="1511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1pPr>
            <a:lvl2pPr marL="914400" marR="0" lvl="1"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2pPr>
            <a:lvl3pPr marL="1371600" marR="0" lvl="2"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3pPr>
            <a:lvl4pPr marL="1828800" marR="0" lvl="3"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4pPr>
            <a:lvl5pPr marL="2286000" marR="0" lvl="4"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5pPr>
            <a:lvl6pPr marL="2743200" marR="0" lvl="5"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6pPr>
            <a:lvl7pPr marL="3200400" marR="0" lvl="6"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7pPr>
            <a:lvl8pPr marL="3657600" marR="0" lvl="7"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8pPr>
            <a:lvl9pPr marL="4114800" marR="0" lvl="8"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9pPr>
          </a:lstStyle>
          <a:p>
            <a:pPr marL="342900" indent="-342900" algn="l">
              <a:buFont typeface="+mj-lt"/>
              <a:buAutoNum type="arabicPeriod"/>
            </a:pPr>
            <a:r>
              <a:rPr lang="en-US"/>
              <a:t>How efficient is our algorithm?</a:t>
            </a:r>
          </a:p>
          <a:p>
            <a:pPr marL="342900" indent="-342900" algn="l">
              <a:buFont typeface="+mj-lt"/>
              <a:buAutoNum type="arabicPeriod"/>
            </a:pPr>
            <a:r>
              <a:rPr lang="en-US"/>
              <a:t>How does causal analysis help in preventing failures?</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E8D6ABD-D8F3-2B99-DB06-9A544AA5481B}"/>
              </a:ext>
            </a:extLst>
          </p:cNvPr>
          <p:cNvPicPr>
            <a:picLocks noChangeAspect="1"/>
          </p:cNvPicPr>
          <p:nvPr/>
        </p:nvPicPr>
        <p:blipFill>
          <a:blip r:embed="rId3"/>
          <a:stretch>
            <a:fillRect/>
          </a:stretch>
        </p:blipFill>
        <p:spPr>
          <a:xfrm>
            <a:off x="1225855" y="1231674"/>
            <a:ext cx="2680151" cy="2680151"/>
          </a:xfrm>
          <a:prstGeom prst="rect">
            <a:avLst/>
          </a:prstGeom>
        </p:spPr>
      </p:pic>
      <p:sp>
        <p:nvSpPr>
          <p:cNvPr id="3" name="TextBox 2">
            <a:extLst>
              <a:ext uri="{FF2B5EF4-FFF2-40B4-BE49-F238E27FC236}">
                <a16:creationId xmlns:a16="http://schemas.microsoft.com/office/drawing/2014/main" id="{1403BE6F-97B8-6DC2-0E20-591757953619}"/>
              </a:ext>
            </a:extLst>
          </p:cNvPr>
          <p:cNvSpPr txBox="1"/>
          <p:nvPr/>
        </p:nvSpPr>
        <p:spPr>
          <a:xfrm>
            <a:off x="8576216" y="4871519"/>
            <a:ext cx="567784" cy="276999"/>
          </a:xfrm>
          <a:prstGeom prst="rect">
            <a:avLst/>
          </a:prstGeom>
          <a:noFill/>
        </p:spPr>
        <p:txBody>
          <a:bodyPr wrap="none" rtlCol="0">
            <a:spAutoFit/>
          </a:bodyPr>
          <a:lstStyle/>
          <a:p>
            <a:r>
              <a:rPr lang="en-US" sz="1200" dirty="0"/>
              <a:t>22/34</a:t>
            </a:r>
          </a:p>
        </p:txBody>
      </p:sp>
    </p:spTree>
    <p:extLst>
      <p:ext uri="{BB962C8B-B14F-4D97-AF65-F5344CB8AC3E}">
        <p14:creationId xmlns:p14="http://schemas.microsoft.com/office/powerpoint/2010/main" val="2040188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40491C-6E8D-DEE6-2F99-D44B17E28DF1}"/>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Case Studies  </a:t>
            </a:r>
          </a:p>
        </p:txBody>
      </p:sp>
      <p:sp>
        <p:nvSpPr>
          <p:cNvPr id="14" name="Google Shape;342;p32">
            <a:extLst>
              <a:ext uri="{FF2B5EF4-FFF2-40B4-BE49-F238E27FC236}">
                <a16:creationId xmlns:a16="http://schemas.microsoft.com/office/drawing/2014/main" id="{232FA631-9CCB-0C84-391E-3F0C185561A6}"/>
              </a:ext>
            </a:extLst>
          </p:cNvPr>
          <p:cNvSpPr/>
          <p:nvPr/>
        </p:nvSpPr>
        <p:spPr>
          <a:xfrm>
            <a:off x="1232034" y="1282110"/>
            <a:ext cx="2970315" cy="57607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46;p32">
            <a:extLst>
              <a:ext uri="{FF2B5EF4-FFF2-40B4-BE49-F238E27FC236}">
                <a16:creationId xmlns:a16="http://schemas.microsoft.com/office/drawing/2014/main" id="{F68E6138-D5A1-CE69-E282-551024F2760C}"/>
              </a:ext>
            </a:extLst>
          </p:cNvPr>
          <p:cNvSpPr txBox="1">
            <a:spLocks/>
          </p:cNvSpPr>
          <p:nvPr/>
        </p:nvSpPr>
        <p:spPr>
          <a:xfrm>
            <a:off x="1337558" y="1383628"/>
            <a:ext cx="2759265" cy="39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Aharoni" panose="02010803020104030203" pitchFamily="2" charset="-79"/>
                <a:cs typeface="Aharoni" panose="02010803020104030203" pitchFamily="2" charset="-79"/>
              </a:rPr>
              <a:t>AI-Controller</a:t>
            </a:r>
          </a:p>
        </p:txBody>
      </p:sp>
      <p:sp>
        <p:nvSpPr>
          <p:cNvPr id="18" name="Google Shape;342;p32">
            <a:extLst>
              <a:ext uri="{FF2B5EF4-FFF2-40B4-BE49-F238E27FC236}">
                <a16:creationId xmlns:a16="http://schemas.microsoft.com/office/drawing/2014/main" id="{F9AFE625-3EC8-AD82-F086-A0405F7B1FD4}"/>
              </a:ext>
            </a:extLst>
          </p:cNvPr>
          <p:cNvSpPr/>
          <p:nvPr/>
        </p:nvSpPr>
        <p:spPr>
          <a:xfrm>
            <a:off x="4941651" y="1282110"/>
            <a:ext cx="2970315" cy="57607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6;p32">
            <a:extLst>
              <a:ext uri="{FF2B5EF4-FFF2-40B4-BE49-F238E27FC236}">
                <a16:creationId xmlns:a16="http://schemas.microsoft.com/office/drawing/2014/main" id="{67538C53-B311-50CF-79BB-6FD9B9399099}"/>
              </a:ext>
            </a:extLst>
          </p:cNvPr>
          <p:cNvSpPr txBox="1">
            <a:spLocks/>
          </p:cNvSpPr>
          <p:nvPr/>
        </p:nvSpPr>
        <p:spPr>
          <a:xfrm>
            <a:off x="5047175" y="1383628"/>
            <a:ext cx="2759265" cy="39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a:solidFill>
                  <a:schemeClr val="bg1"/>
                </a:solidFill>
                <a:latin typeface="Aharoni" panose="02010803020104030203" pitchFamily="2" charset="-79"/>
                <a:cs typeface="Aharoni" panose="02010803020104030203" pitchFamily="2" charset="-79"/>
              </a:rPr>
              <a:t>Non AI-Controller </a:t>
            </a:r>
          </a:p>
        </p:txBody>
      </p:sp>
      <p:pic>
        <p:nvPicPr>
          <p:cNvPr id="20" name="Picture 2">
            <a:extLst>
              <a:ext uri="{FF2B5EF4-FFF2-40B4-BE49-F238E27FC236}">
                <a16:creationId xmlns:a16="http://schemas.microsoft.com/office/drawing/2014/main" id="{1623313E-A205-1F33-8D33-5A80B140A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177" y="2511174"/>
            <a:ext cx="1354375" cy="902916"/>
          </a:xfrm>
          <a:prstGeom prst="rect">
            <a:avLst/>
          </a:prstGeom>
          <a:ln w="38100" cap="sq">
            <a:solidFill>
              <a:schemeClr val="accent3">
                <a:lumMod val="10000"/>
              </a:schemeClr>
            </a:solidFill>
            <a:miter lim="800000"/>
          </a:ln>
          <a:effectLst>
            <a:outerShdw blurRad="57150" dist="508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C5A01FC-17EC-9C28-EA73-2210EEA5B8FF}"/>
              </a:ext>
            </a:extLst>
          </p:cNvPr>
          <p:cNvSpPr txBox="1"/>
          <p:nvPr/>
        </p:nvSpPr>
        <p:spPr>
          <a:xfrm>
            <a:off x="1157987" y="2062018"/>
            <a:ext cx="1694046" cy="307777"/>
          </a:xfrm>
          <a:prstGeom prst="rect">
            <a:avLst/>
          </a:prstGeom>
          <a:noFill/>
        </p:spPr>
        <p:txBody>
          <a:bodyPr wrap="square">
            <a:spAutoFit/>
          </a:bodyPr>
          <a:lstStyle/>
          <a:p>
            <a:r>
              <a:rPr lang="en-US" sz="1400" b="1">
                <a:latin typeface="Andale Mono" panose="020B0509000000000004" pitchFamily="49" charset="0"/>
                <a:cs typeface="Arima Madurai Bold" pitchFamily="2" charset="77"/>
              </a:rPr>
              <a:t>Mountain Car</a:t>
            </a:r>
          </a:p>
        </p:txBody>
      </p:sp>
      <p:pic>
        <p:nvPicPr>
          <p:cNvPr id="25" name="Picture 24" descr="A screenshot of a video game&#10;&#10;Description automatically generated">
            <a:extLst>
              <a:ext uri="{FF2B5EF4-FFF2-40B4-BE49-F238E27FC236}">
                <a16:creationId xmlns:a16="http://schemas.microsoft.com/office/drawing/2014/main" id="{35CFA6F3-24A3-E764-0905-9E9C650A447F}"/>
              </a:ext>
            </a:extLst>
          </p:cNvPr>
          <p:cNvPicPr>
            <a:picLocks noChangeAspect="1"/>
          </p:cNvPicPr>
          <p:nvPr/>
        </p:nvPicPr>
        <p:blipFill>
          <a:blip r:embed="rId4"/>
          <a:stretch>
            <a:fillRect/>
          </a:stretch>
        </p:blipFill>
        <p:spPr>
          <a:xfrm>
            <a:off x="2831235" y="2499202"/>
            <a:ext cx="1405590" cy="937060"/>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27" name="TextBox 26">
            <a:extLst>
              <a:ext uri="{FF2B5EF4-FFF2-40B4-BE49-F238E27FC236}">
                <a16:creationId xmlns:a16="http://schemas.microsoft.com/office/drawing/2014/main" id="{D4935E18-E394-0ED9-AC8D-6897BABC7D4D}"/>
              </a:ext>
            </a:extLst>
          </p:cNvPr>
          <p:cNvSpPr txBox="1"/>
          <p:nvPr/>
        </p:nvSpPr>
        <p:spPr>
          <a:xfrm>
            <a:off x="2831235" y="2062018"/>
            <a:ext cx="1550943" cy="307777"/>
          </a:xfrm>
          <a:prstGeom prst="rect">
            <a:avLst/>
          </a:prstGeom>
          <a:noFill/>
        </p:spPr>
        <p:txBody>
          <a:bodyPr wrap="square">
            <a:spAutoFit/>
          </a:bodyPr>
          <a:lstStyle/>
          <a:p>
            <a:r>
              <a:rPr lang="en-US" sz="1400" b="1" dirty="0">
                <a:latin typeface="Andale Mono" panose="020B0509000000000004" pitchFamily="49" charset="0"/>
                <a:cs typeface="Arima Madurai Bold" pitchFamily="2" charset="77"/>
              </a:rPr>
              <a:t>Lunar Lander</a:t>
            </a:r>
          </a:p>
        </p:txBody>
      </p:sp>
      <p:pic>
        <p:nvPicPr>
          <p:cNvPr id="28" name="Picture 27">
            <a:extLst>
              <a:ext uri="{FF2B5EF4-FFF2-40B4-BE49-F238E27FC236}">
                <a16:creationId xmlns:a16="http://schemas.microsoft.com/office/drawing/2014/main" id="{B433A903-0503-6FEC-1D70-EFE0F24C8637}"/>
              </a:ext>
            </a:extLst>
          </p:cNvPr>
          <p:cNvPicPr>
            <a:picLocks noChangeAspect="1"/>
          </p:cNvPicPr>
          <p:nvPr/>
        </p:nvPicPr>
        <p:blipFill>
          <a:blip r:embed="rId5"/>
          <a:stretch>
            <a:fillRect/>
          </a:stretch>
        </p:blipFill>
        <p:spPr>
          <a:xfrm>
            <a:off x="5589055" y="2442833"/>
            <a:ext cx="1831696" cy="1033076"/>
          </a:xfrm>
          <a:prstGeom prst="rect">
            <a:avLst/>
          </a:prstGeom>
        </p:spPr>
      </p:pic>
      <p:sp>
        <p:nvSpPr>
          <p:cNvPr id="29" name="TextBox 28">
            <a:extLst>
              <a:ext uri="{FF2B5EF4-FFF2-40B4-BE49-F238E27FC236}">
                <a16:creationId xmlns:a16="http://schemas.microsoft.com/office/drawing/2014/main" id="{14C2EB13-CCAA-F839-21EA-40E7B855A308}"/>
              </a:ext>
            </a:extLst>
          </p:cNvPr>
          <p:cNvSpPr txBox="1"/>
          <p:nvPr/>
        </p:nvSpPr>
        <p:spPr>
          <a:xfrm>
            <a:off x="5146024" y="1959700"/>
            <a:ext cx="2849818" cy="307777"/>
          </a:xfrm>
          <a:prstGeom prst="rect">
            <a:avLst/>
          </a:prstGeom>
          <a:noFill/>
        </p:spPr>
        <p:txBody>
          <a:bodyPr wrap="square">
            <a:spAutoFit/>
          </a:bodyPr>
          <a:lstStyle/>
          <a:p>
            <a:r>
              <a:rPr lang="en-US" sz="1400" b="1">
                <a:latin typeface="Andale Mono" panose="020B0509000000000004" pitchFamily="49" charset="0"/>
                <a:cs typeface="Arima Madurai Bold" pitchFamily="2" charset="77"/>
              </a:rPr>
              <a:t>F-16 Autopilot Simulator</a:t>
            </a:r>
          </a:p>
        </p:txBody>
      </p:sp>
      <p:sp>
        <p:nvSpPr>
          <p:cNvPr id="30" name="TextBox 29">
            <a:extLst>
              <a:ext uri="{FF2B5EF4-FFF2-40B4-BE49-F238E27FC236}">
                <a16:creationId xmlns:a16="http://schemas.microsoft.com/office/drawing/2014/main" id="{AA71FC19-E0A1-B5B2-9AE0-4550EA18DD32}"/>
              </a:ext>
            </a:extLst>
          </p:cNvPr>
          <p:cNvSpPr txBox="1"/>
          <p:nvPr/>
        </p:nvSpPr>
        <p:spPr>
          <a:xfrm>
            <a:off x="499336" y="4698475"/>
            <a:ext cx="7307104" cy="584775"/>
          </a:xfrm>
          <a:prstGeom prst="rect">
            <a:avLst/>
          </a:prstGeom>
          <a:noFill/>
        </p:spPr>
        <p:txBody>
          <a:bodyPr wrap="square">
            <a:spAutoFit/>
          </a:bodyPr>
          <a:lstStyle/>
          <a:p>
            <a:pPr marL="228600" indent="-228600">
              <a:buFont typeface="+mj-lt"/>
              <a:buAutoNum type="arabicPeriod"/>
            </a:pPr>
            <a:r>
              <a:rPr lang="en-US" sz="800"/>
              <a:t>G. Brockman, V. Cheung, L. </a:t>
            </a:r>
            <a:r>
              <a:rPr lang="en-US" sz="800" err="1"/>
              <a:t>Pettersson</a:t>
            </a:r>
            <a:r>
              <a:rPr lang="en-US" sz="800"/>
              <a:t>, J. Schneider, J. Schulman, J. Tang, and W. Zaremba, “OpenAI Gym,” 2016.</a:t>
            </a:r>
          </a:p>
          <a:p>
            <a:pPr marL="228600" indent="-228600">
              <a:buFont typeface="+mj-lt"/>
              <a:buAutoNum type="arabicPeriod"/>
            </a:pPr>
            <a:r>
              <a:rPr lang="en-US" sz="800"/>
              <a:t>P. </a:t>
            </a:r>
            <a:r>
              <a:rPr lang="en-US" sz="800" err="1"/>
              <a:t>Heidlauf</a:t>
            </a:r>
            <a:r>
              <a:rPr lang="en-US" sz="800"/>
              <a:t>, A. Collins, M. </a:t>
            </a:r>
            <a:r>
              <a:rPr lang="en-US" sz="800" err="1"/>
              <a:t>Bolender</a:t>
            </a:r>
            <a:r>
              <a:rPr lang="en-US" sz="800"/>
              <a:t>, and S. </a:t>
            </a:r>
            <a:r>
              <a:rPr lang="en-US" sz="800" err="1"/>
              <a:t>Bak</a:t>
            </a:r>
            <a:r>
              <a:rPr lang="en-US" sz="800"/>
              <a:t>, “Verification challenges in F-16 ground collision avoidance and other automated maneuvers,” in ARCH18. 5th International Workshop on Applied Verification of Continuous and Hybrid Systems</a:t>
            </a:r>
          </a:p>
          <a:p>
            <a:pPr marL="228600" indent="-228600">
              <a:buFont typeface="+mj-lt"/>
              <a:buAutoNum type="arabicPeriod"/>
            </a:pPr>
            <a:endParaRPr lang="en-US" sz="800"/>
          </a:p>
        </p:txBody>
      </p:sp>
      <p:sp>
        <p:nvSpPr>
          <p:cNvPr id="2" name="TextBox 1">
            <a:extLst>
              <a:ext uri="{FF2B5EF4-FFF2-40B4-BE49-F238E27FC236}">
                <a16:creationId xmlns:a16="http://schemas.microsoft.com/office/drawing/2014/main" id="{DFC1C410-8A54-F2FC-3E21-30DB22006E5F}"/>
              </a:ext>
            </a:extLst>
          </p:cNvPr>
          <p:cNvSpPr txBox="1"/>
          <p:nvPr/>
        </p:nvSpPr>
        <p:spPr>
          <a:xfrm>
            <a:off x="8576216" y="4871519"/>
            <a:ext cx="567784" cy="276999"/>
          </a:xfrm>
          <a:prstGeom prst="rect">
            <a:avLst/>
          </a:prstGeom>
          <a:noFill/>
        </p:spPr>
        <p:txBody>
          <a:bodyPr wrap="none" rtlCol="0">
            <a:spAutoFit/>
          </a:bodyPr>
          <a:lstStyle/>
          <a:p>
            <a:r>
              <a:rPr lang="en-US" sz="1200" dirty="0"/>
              <a:t>23/34</a:t>
            </a:r>
          </a:p>
        </p:txBody>
      </p:sp>
    </p:spTree>
    <p:extLst>
      <p:ext uri="{BB962C8B-B14F-4D97-AF65-F5344CB8AC3E}">
        <p14:creationId xmlns:p14="http://schemas.microsoft.com/office/powerpoint/2010/main" val="3751682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48D3A4-53F0-65F3-7AF9-52065D53D640}"/>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Implementation </a:t>
            </a:r>
          </a:p>
        </p:txBody>
      </p:sp>
      <p:graphicFrame>
        <p:nvGraphicFramePr>
          <p:cNvPr id="4" name="Table 3">
            <a:extLst>
              <a:ext uri="{FF2B5EF4-FFF2-40B4-BE49-F238E27FC236}">
                <a16:creationId xmlns:a16="http://schemas.microsoft.com/office/drawing/2014/main" id="{C9020C20-7905-A06D-D6EC-B8CFE67B904E}"/>
              </a:ext>
            </a:extLst>
          </p:cNvPr>
          <p:cNvGraphicFramePr>
            <a:graphicFrameLocks noGrp="1"/>
          </p:cNvGraphicFramePr>
          <p:nvPr>
            <p:extLst>
              <p:ext uri="{D42A27DB-BD31-4B8C-83A1-F6EECF244321}">
                <p14:modId xmlns:p14="http://schemas.microsoft.com/office/powerpoint/2010/main" val="1442103331"/>
              </p:ext>
            </p:extLst>
          </p:nvPr>
        </p:nvGraphicFramePr>
        <p:xfrm>
          <a:off x="981332" y="1796701"/>
          <a:ext cx="7181336" cy="1843646"/>
        </p:xfrm>
        <a:graphic>
          <a:graphicData uri="http://schemas.openxmlformats.org/drawingml/2006/table">
            <a:tbl>
              <a:tblPr firstRow="1" bandRow="1">
                <a:tableStyleId>{4B9285B2-2820-4BDD-9FEC-788EF18C4AD7}</a:tableStyleId>
              </a:tblPr>
              <a:tblGrid>
                <a:gridCol w="3590668">
                  <a:extLst>
                    <a:ext uri="{9D8B030D-6E8A-4147-A177-3AD203B41FA5}">
                      <a16:colId xmlns:a16="http://schemas.microsoft.com/office/drawing/2014/main" val="3297706999"/>
                    </a:ext>
                  </a:extLst>
                </a:gridCol>
                <a:gridCol w="3590668">
                  <a:extLst>
                    <a:ext uri="{9D8B030D-6E8A-4147-A177-3AD203B41FA5}">
                      <a16:colId xmlns:a16="http://schemas.microsoft.com/office/drawing/2014/main" val="3291775688"/>
                    </a:ext>
                  </a:extLst>
                </a:gridCol>
              </a:tblGrid>
              <a:tr h="424974">
                <a:tc>
                  <a:txBody>
                    <a:bodyPr/>
                    <a:lstStyle/>
                    <a:p>
                      <a:pPr algn="ctr"/>
                      <a:r>
                        <a:rPr lang="en-US" sz="1800" b="1"/>
                        <a:t>Abstraction Model</a:t>
                      </a:r>
                    </a:p>
                  </a:txBody>
                  <a:tcPr>
                    <a:solidFill>
                      <a:schemeClr val="bg1"/>
                    </a:solidFill>
                  </a:tcPr>
                </a:tc>
                <a:tc>
                  <a:txBody>
                    <a:bodyPr/>
                    <a:lstStyle/>
                    <a:p>
                      <a:pPr algn="ctr"/>
                      <a:r>
                        <a:rPr lang="en-US" sz="1600" b="1"/>
                        <a:t>Concrete Model</a:t>
                      </a:r>
                    </a:p>
                  </a:txBody>
                  <a:tcPr>
                    <a:solidFill>
                      <a:schemeClr val="bg1"/>
                    </a:solidFill>
                  </a:tcPr>
                </a:tc>
                <a:extLst>
                  <a:ext uri="{0D108BD9-81ED-4DB2-BD59-A6C34878D82A}">
                    <a16:rowId xmlns:a16="http://schemas.microsoft.com/office/drawing/2014/main" val="1505305419"/>
                  </a:ext>
                </a:extLst>
              </a:tr>
              <a:tr h="642295">
                <a:tc>
                  <a:txBody>
                    <a:bodyPr/>
                    <a:lstStyle/>
                    <a:p>
                      <a:pPr algn="ctr"/>
                      <a:r>
                        <a:rPr lang="en-US" sz="1600" b="1"/>
                        <a:t>Abs_Z3: </a:t>
                      </a:r>
                      <a:r>
                        <a:rPr lang="en-US" sz="1600"/>
                        <a:t>Using Z3 as the Solver</a:t>
                      </a:r>
                    </a:p>
                  </a:txBody>
                  <a:tcPr>
                    <a:solidFill>
                      <a:schemeClr val="bg1"/>
                    </a:solidFill>
                  </a:tcPr>
                </a:tc>
                <a:tc>
                  <a:txBody>
                    <a:bodyPr/>
                    <a:lstStyle/>
                    <a:p>
                      <a:pPr algn="ctr"/>
                      <a:r>
                        <a:rPr lang="en-US" sz="1600" b="1" dirty="0"/>
                        <a:t>Only_Z3: </a:t>
                      </a:r>
                      <a:r>
                        <a:rPr lang="en-US" sz="1600" dirty="0"/>
                        <a:t>Using Z3 as the Solver</a:t>
                      </a:r>
                    </a:p>
                  </a:txBody>
                  <a:tcPr>
                    <a:solidFill>
                      <a:schemeClr val="bg1"/>
                    </a:solidFill>
                  </a:tcPr>
                </a:tc>
                <a:extLst>
                  <a:ext uri="{0D108BD9-81ED-4DB2-BD59-A6C34878D82A}">
                    <a16:rowId xmlns:a16="http://schemas.microsoft.com/office/drawing/2014/main" val="199932289"/>
                  </a:ext>
                </a:extLst>
              </a:tr>
              <a:tr h="776377">
                <a:tc>
                  <a:txBody>
                    <a:bodyPr/>
                    <a:lstStyle/>
                    <a:p>
                      <a:pPr algn="ctr"/>
                      <a:r>
                        <a:rPr lang="en-US" sz="1600" b="1" err="1"/>
                        <a:t>Abs_DA</a:t>
                      </a:r>
                      <a:r>
                        <a:rPr lang="en-US" sz="1600" b="1"/>
                        <a:t>: </a:t>
                      </a:r>
                      <a:r>
                        <a:rPr lang="en-US" sz="1600"/>
                        <a:t>Using search algorithms in lieu of a solver</a:t>
                      </a:r>
                    </a:p>
                  </a:txBody>
                  <a:tcPr>
                    <a:solidFill>
                      <a:schemeClr val="bg1"/>
                    </a:solidFill>
                  </a:tcPr>
                </a:tc>
                <a:tc>
                  <a:txBody>
                    <a:bodyPr/>
                    <a:lstStyle/>
                    <a:p>
                      <a:pPr algn="ctr"/>
                      <a:r>
                        <a:rPr lang="en-US" sz="1600" b="1" dirty="0" err="1"/>
                        <a:t>Only_DA</a:t>
                      </a:r>
                      <a:r>
                        <a:rPr lang="en-US" sz="1600" b="1" dirty="0"/>
                        <a:t>: </a:t>
                      </a:r>
                      <a:r>
                        <a:rPr lang="en-US" sz="1600" dirty="0"/>
                        <a:t>Using search algorithms in lieu of a solver</a:t>
                      </a:r>
                    </a:p>
                  </a:txBody>
                  <a:tcPr>
                    <a:solidFill>
                      <a:schemeClr val="bg1"/>
                    </a:solidFill>
                  </a:tcPr>
                </a:tc>
                <a:extLst>
                  <a:ext uri="{0D108BD9-81ED-4DB2-BD59-A6C34878D82A}">
                    <a16:rowId xmlns:a16="http://schemas.microsoft.com/office/drawing/2014/main" val="3808574545"/>
                  </a:ext>
                </a:extLst>
              </a:tr>
            </a:tbl>
          </a:graphicData>
        </a:graphic>
      </p:graphicFrame>
      <p:sp>
        <p:nvSpPr>
          <p:cNvPr id="2" name="TextBox 1">
            <a:extLst>
              <a:ext uri="{FF2B5EF4-FFF2-40B4-BE49-F238E27FC236}">
                <a16:creationId xmlns:a16="http://schemas.microsoft.com/office/drawing/2014/main" id="{FB5F4260-F10E-43D6-5C6D-54E71F2C512A}"/>
              </a:ext>
            </a:extLst>
          </p:cNvPr>
          <p:cNvSpPr txBox="1"/>
          <p:nvPr/>
        </p:nvSpPr>
        <p:spPr>
          <a:xfrm>
            <a:off x="8576216" y="4871519"/>
            <a:ext cx="567784" cy="276999"/>
          </a:xfrm>
          <a:prstGeom prst="rect">
            <a:avLst/>
          </a:prstGeom>
          <a:noFill/>
        </p:spPr>
        <p:txBody>
          <a:bodyPr wrap="none" rtlCol="0">
            <a:spAutoFit/>
          </a:bodyPr>
          <a:lstStyle/>
          <a:p>
            <a:r>
              <a:rPr lang="en-US" sz="1200" dirty="0"/>
              <a:t>24/34</a:t>
            </a:r>
          </a:p>
        </p:txBody>
      </p:sp>
    </p:spTree>
    <p:extLst>
      <p:ext uri="{BB962C8B-B14F-4D97-AF65-F5344CB8AC3E}">
        <p14:creationId xmlns:p14="http://schemas.microsoft.com/office/powerpoint/2010/main" val="88399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F5015F-FE65-0A22-6C31-646483A35E96}"/>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Case Study (1): Mountain Car </a:t>
            </a:r>
          </a:p>
        </p:txBody>
      </p:sp>
      <p:pic>
        <p:nvPicPr>
          <p:cNvPr id="5" name="Picture 4">
            <a:extLst>
              <a:ext uri="{FF2B5EF4-FFF2-40B4-BE49-F238E27FC236}">
                <a16:creationId xmlns:a16="http://schemas.microsoft.com/office/drawing/2014/main" id="{4333C297-BA8B-1FCF-52CD-7FC4748362E6}"/>
              </a:ext>
            </a:extLst>
          </p:cNvPr>
          <p:cNvPicPr>
            <a:picLocks noChangeAspect="1"/>
          </p:cNvPicPr>
          <p:nvPr/>
        </p:nvPicPr>
        <p:blipFill>
          <a:blip r:embed="rId3"/>
          <a:srcRect t="48664" r="47153"/>
          <a:stretch/>
        </p:blipFill>
        <p:spPr>
          <a:xfrm>
            <a:off x="2472719" y="1159098"/>
            <a:ext cx="3973155" cy="3876951"/>
          </a:xfrm>
          <a:prstGeom prst="rect">
            <a:avLst/>
          </a:prstGeom>
          <a:solidFill>
            <a:schemeClr val="bg1"/>
          </a:solidFill>
        </p:spPr>
      </p:pic>
      <p:pic>
        <p:nvPicPr>
          <p:cNvPr id="10" name="Picture 9" descr="A colorful lines with black text&#10;&#10;Description automatically generated with medium confidence">
            <a:extLst>
              <a:ext uri="{FF2B5EF4-FFF2-40B4-BE49-F238E27FC236}">
                <a16:creationId xmlns:a16="http://schemas.microsoft.com/office/drawing/2014/main" id="{4F058797-DA25-022E-A527-E67C0750781F}"/>
              </a:ext>
            </a:extLst>
          </p:cNvPr>
          <p:cNvPicPr>
            <a:picLocks noChangeAspect="1"/>
          </p:cNvPicPr>
          <p:nvPr/>
        </p:nvPicPr>
        <p:blipFill>
          <a:blip r:embed="rId4"/>
          <a:srcRect l="1291" t="2281" r="1964" b="2004"/>
          <a:stretch/>
        </p:blipFill>
        <p:spPr>
          <a:xfrm>
            <a:off x="6717073" y="2435057"/>
            <a:ext cx="1894158" cy="1325032"/>
          </a:xfrm>
          <a:prstGeom prst="rect">
            <a:avLst/>
          </a:prstGeom>
        </p:spPr>
      </p:pic>
      <p:sp>
        <p:nvSpPr>
          <p:cNvPr id="2" name="TextBox 1">
            <a:extLst>
              <a:ext uri="{FF2B5EF4-FFF2-40B4-BE49-F238E27FC236}">
                <a16:creationId xmlns:a16="http://schemas.microsoft.com/office/drawing/2014/main" id="{7AD03047-CDA7-8130-BD29-6816D870AAF1}"/>
              </a:ext>
            </a:extLst>
          </p:cNvPr>
          <p:cNvSpPr txBox="1"/>
          <p:nvPr/>
        </p:nvSpPr>
        <p:spPr>
          <a:xfrm>
            <a:off x="8576216" y="4871519"/>
            <a:ext cx="567784" cy="276999"/>
          </a:xfrm>
          <a:prstGeom prst="rect">
            <a:avLst/>
          </a:prstGeom>
          <a:noFill/>
        </p:spPr>
        <p:txBody>
          <a:bodyPr wrap="none" rtlCol="0">
            <a:spAutoFit/>
          </a:bodyPr>
          <a:lstStyle/>
          <a:p>
            <a:r>
              <a:rPr lang="en-US" sz="1200" dirty="0"/>
              <a:t>25/34</a:t>
            </a:r>
          </a:p>
        </p:txBody>
      </p:sp>
    </p:spTree>
    <p:extLst>
      <p:ext uri="{BB962C8B-B14F-4D97-AF65-F5344CB8AC3E}">
        <p14:creationId xmlns:p14="http://schemas.microsoft.com/office/powerpoint/2010/main" val="1394919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9E043C-CBED-BDF4-DDFA-FC1FDD592D68}"/>
              </a:ext>
            </a:extLst>
          </p:cNvPr>
          <p:cNvSpPr>
            <a:spLocks noGrp="1"/>
          </p:cNvSpPr>
          <p:nvPr>
            <p:ph type="body" idx="1"/>
          </p:nvPr>
        </p:nvSpPr>
        <p:spPr>
          <a:xfrm>
            <a:off x="507695" y="1294641"/>
            <a:ext cx="3496208" cy="3436866"/>
          </a:xfrm>
        </p:spPr>
        <p:txBody>
          <a:bodyPr anchor="t"/>
          <a:lstStyle/>
          <a:p>
            <a:pPr marL="323850" indent="-171450">
              <a:buFont typeface="Arial" panose="020B0604020202020204" pitchFamily="34" charset="0"/>
              <a:buChar char="•"/>
            </a:pPr>
            <a:r>
              <a:rPr lang="en-US" sz="1400" dirty="0">
                <a:solidFill>
                  <a:schemeClr val="accent1"/>
                </a:solidFill>
                <a:latin typeface="+mn-lt"/>
              </a:rPr>
              <a:t>Lunar Lander has more variables compared to Mountain Car.</a:t>
            </a:r>
          </a:p>
          <a:p>
            <a:pPr marL="323850" indent="-171450">
              <a:buFont typeface="Arial" panose="020B0604020202020204" pitchFamily="34" charset="0"/>
              <a:buChar char="•"/>
            </a:pPr>
            <a:endParaRPr lang="en-US" sz="1400" dirty="0">
              <a:solidFill>
                <a:schemeClr val="accent1"/>
              </a:solidFill>
              <a:latin typeface="+mn-lt"/>
            </a:endParaRPr>
          </a:p>
          <a:p>
            <a:pPr marL="895350" lvl="1" indent="-285750">
              <a:buFont typeface="Courier New" panose="02070309020205020404" pitchFamily="49" charset="0"/>
              <a:buChar char="o"/>
            </a:pPr>
            <a:r>
              <a:rPr lang="en-US" sz="1400" dirty="0">
                <a:solidFill>
                  <a:schemeClr val="accent1"/>
                </a:solidFill>
                <a:latin typeface="+mn-lt"/>
              </a:rPr>
              <a:t>Horizontal and vertical position velocity, angle.</a:t>
            </a:r>
          </a:p>
          <a:p>
            <a:pPr marL="895350" lvl="1" indent="-285750">
              <a:buFont typeface="Courier New" panose="02070309020205020404" pitchFamily="49" charset="0"/>
              <a:buChar char="o"/>
            </a:pPr>
            <a:endParaRPr lang="en-US" sz="1400" dirty="0">
              <a:solidFill>
                <a:schemeClr val="accent1"/>
              </a:solidFill>
              <a:latin typeface="+mn-lt"/>
            </a:endParaRPr>
          </a:p>
          <a:p>
            <a:pPr marL="895350" lvl="1" indent="-285750">
              <a:buFont typeface="Courier New" panose="02070309020205020404" pitchFamily="49" charset="0"/>
              <a:buChar char="o"/>
            </a:pPr>
            <a:r>
              <a:rPr lang="en-US" sz="1400" dirty="0">
                <a:solidFill>
                  <a:schemeClr val="accent1"/>
                </a:solidFill>
                <a:latin typeface="+mn-lt"/>
              </a:rPr>
              <a:t>Additional environmental variables such as wind, gravity, and turbulence power.</a:t>
            </a:r>
          </a:p>
          <a:p>
            <a:pPr marL="895350" lvl="1" indent="-285750">
              <a:buFont typeface="Courier New" panose="02070309020205020404" pitchFamily="49" charset="0"/>
              <a:buChar char="o"/>
            </a:pPr>
            <a:endParaRPr lang="en-US" sz="1400" dirty="0">
              <a:solidFill>
                <a:schemeClr val="accent1"/>
              </a:solidFill>
              <a:latin typeface="+mn-lt"/>
            </a:endParaRPr>
          </a:p>
          <a:p>
            <a:pPr marL="895350" lvl="1" indent="-285750">
              <a:buFont typeface="Courier New" panose="02070309020205020404" pitchFamily="49" charset="0"/>
              <a:buChar char="o"/>
            </a:pPr>
            <a:r>
              <a:rPr lang="en-US" sz="1400" dirty="0">
                <a:solidFill>
                  <a:schemeClr val="accent1"/>
                </a:solidFill>
                <a:latin typeface="+mn-lt"/>
              </a:rPr>
              <a:t>Expanded action space: main engine, left engine, right engine, and standby.</a:t>
            </a:r>
          </a:p>
          <a:p>
            <a:pPr marL="323850" indent="-171450">
              <a:buFont typeface="Arial" panose="020B0604020202020204" pitchFamily="34" charset="0"/>
              <a:buChar char="•"/>
            </a:pPr>
            <a:endParaRPr lang="en-US" sz="1400" dirty="0">
              <a:solidFill>
                <a:schemeClr val="accent1"/>
              </a:solidFill>
              <a:latin typeface="+mn-lt"/>
            </a:endParaRPr>
          </a:p>
        </p:txBody>
      </p:sp>
      <p:sp>
        <p:nvSpPr>
          <p:cNvPr id="3" name="Title 2">
            <a:extLst>
              <a:ext uri="{FF2B5EF4-FFF2-40B4-BE49-F238E27FC236}">
                <a16:creationId xmlns:a16="http://schemas.microsoft.com/office/drawing/2014/main" id="{FD8A40BA-7B43-C902-8C6C-6F151940F88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Case Study : Lunar Lander</a:t>
            </a:r>
          </a:p>
        </p:txBody>
      </p:sp>
      <p:sp>
        <p:nvSpPr>
          <p:cNvPr id="6" name="TextBox 5">
            <a:extLst>
              <a:ext uri="{FF2B5EF4-FFF2-40B4-BE49-F238E27FC236}">
                <a16:creationId xmlns:a16="http://schemas.microsoft.com/office/drawing/2014/main" id="{E1D009B7-E4BE-26A6-FF47-D7D7CBEFA0BC}"/>
              </a:ext>
            </a:extLst>
          </p:cNvPr>
          <p:cNvSpPr txBox="1"/>
          <p:nvPr/>
        </p:nvSpPr>
        <p:spPr>
          <a:xfrm>
            <a:off x="720000" y="4839148"/>
            <a:ext cx="7307104" cy="338554"/>
          </a:xfrm>
          <a:prstGeom prst="rect">
            <a:avLst/>
          </a:prstGeom>
          <a:noFill/>
        </p:spPr>
        <p:txBody>
          <a:bodyPr wrap="square">
            <a:spAutoFit/>
          </a:bodyPr>
          <a:lstStyle/>
          <a:p>
            <a:r>
              <a:rPr lang="en-US" sz="800"/>
              <a:t>G. Brockman, V. Cheung, L. </a:t>
            </a:r>
            <a:r>
              <a:rPr lang="en-US" sz="800" err="1"/>
              <a:t>Pettersson</a:t>
            </a:r>
            <a:r>
              <a:rPr lang="en-US" sz="800"/>
              <a:t>, J. Schneider, J. Schulman, J. Tang, and W. Zaremba, “OpenAI Gym,” 2016.</a:t>
            </a:r>
          </a:p>
          <a:p>
            <a:pPr marL="228600" indent="-228600">
              <a:buFont typeface="+mj-lt"/>
              <a:buAutoNum type="arabicPeriod"/>
            </a:pPr>
            <a:endParaRPr lang="en-US" sz="800"/>
          </a:p>
        </p:txBody>
      </p:sp>
      <p:pic>
        <p:nvPicPr>
          <p:cNvPr id="14" name="Picture 13" descr="A video game screen with a purple square object&#10;&#10;Description automatically generated">
            <a:extLst>
              <a:ext uri="{FF2B5EF4-FFF2-40B4-BE49-F238E27FC236}">
                <a16:creationId xmlns:a16="http://schemas.microsoft.com/office/drawing/2014/main" id="{AA029807-09F9-CD9C-C820-102CB6AEDD8B}"/>
              </a:ext>
            </a:extLst>
          </p:cNvPr>
          <p:cNvPicPr>
            <a:picLocks noChangeAspect="1"/>
          </p:cNvPicPr>
          <p:nvPr/>
        </p:nvPicPr>
        <p:blipFill>
          <a:blip r:embed="rId3"/>
          <a:stretch>
            <a:fillRect/>
          </a:stretch>
        </p:blipFill>
        <p:spPr>
          <a:xfrm>
            <a:off x="4681809" y="1581130"/>
            <a:ext cx="4280556" cy="2884155"/>
          </a:xfrm>
          <a:prstGeom prst="rect">
            <a:avLst/>
          </a:prstGeom>
        </p:spPr>
      </p:pic>
      <p:cxnSp>
        <p:nvCxnSpPr>
          <p:cNvPr id="16" name="Straight Arrow Connector 15">
            <a:extLst>
              <a:ext uri="{FF2B5EF4-FFF2-40B4-BE49-F238E27FC236}">
                <a16:creationId xmlns:a16="http://schemas.microsoft.com/office/drawing/2014/main" id="{47E06863-7290-A121-B5F5-16F16CCB71E4}"/>
              </a:ext>
            </a:extLst>
          </p:cNvPr>
          <p:cNvCxnSpPr/>
          <p:nvPr/>
        </p:nvCxnSpPr>
        <p:spPr>
          <a:xfrm>
            <a:off x="4809067" y="1772357"/>
            <a:ext cx="0" cy="474133"/>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25369558-0651-A1B7-7497-5F092499447A}"/>
              </a:ext>
            </a:extLst>
          </p:cNvPr>
          <p:cNvCxnSpPr>
            <a:cxnSpLocks/>
          </p:cNvCxnSpPr>
          <p:nvPr/>
        </p:nvCxnSpPr>
        <p:spPr>
          <a:xfrm>
            <a:off x="4786842" y="1784000"/>
            <a:ext cx="445911"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pic>
        <p:nvPicPr>
          <p:cNvPr id="23" name="Picture 22">
            <a:extLst>
              <a:ext uri="{FF2B5EF4-FFF2-40B4-BE49-F238E27FC236}">
                <a16:creationId xmlns:a16="http://schemas.microsoft.com/office/drawing/2014/main" id="{C888CD00-A5B9-E0E7-59E6-2F927B3ABBDB}"/>
              </a:ext>
            </a:extLst>
          </p:cNvPr>
          <p:cNvPicPr>
            <a:picLocks noChangeAspect="1"/>
          </p:cNvPicPr>
          <p:nvPr/>
        </p:nvPicPr>
        <p:blipFill>
          <a:blip r:embed="rId4"/>
          <a:stretch>
            <a:fillRect/>
          </a:stretch>
        </p:blipFill>
        <p:spPr>
          <a:xfrm>
            <a:off x="5254978" y="1716831"/>
            <a:ext cx="335845" cy="134338"/>
          </a:xfrm>
          <a:prstGeom prst="rect">
            <a:avLst/>
          </a:prstGeom>
        </p:spPr>
      </p:pic>
      <p:pic>
        <p:nvPicPr>
          <p:cNvPr id="24" name="Picture 23">
            <a:extLst>
              <a:ext uri="{FF2B5EF4-FFF2-40B4-BE49-F238E27FC236}">
                <a16:creationId xmlns:a16="http://schemas.microsoft.com/office/drawing/2014/main" id="{CD1082E3-C1AB-BDDD-92F6-206CC2F9FDEC}"/>
              </a:ext>
            </a:extLst>
          </p:cNvPr>
          <p:cNvPicPr>
            <a:picLocks noChangeAspect="1"/>
          </p:cNvPicPr>
          <p:nvPr/>
        </p:nvPicPr>
        <p:blipFill>
          <a:blip r:embed="rId5"/>
          <a:stretch>
            <a:fillRect/>
          </a:stretch>
        </p:blipFill>
        <p:spPr>
          <a:xfrm>
            <a:off x="4736799" y="2280633"/>
            <a:ext cx="298529" cy="134338"/>
          </a:xfrm>
          <a:prstGeom prst="rect">
            <a:avLst/>
          </a:prstGeom>
        </p:spPr>
      </p:pic>
      <p:sp>
        <p:nvSpPr>
          <p:cNvPr id="25" name="Down Arrow 24">
            <a:extLst>
              <a:ext uri="{FF2B5EF4-FFF2-40B4-BE49-F238E27FC236}">
                <a16:creationId xmlns:a16="http://schemas.microsoft.com/office/drawing/2014/main" id="{0166FE04-0554-BF52-2CCF-742E178DB5E5}"/>
              </a:ext>
            </a:extLst>
          </p:cNvPr>
          <p:cNvSpPr/>
          <p:nvPr/>
        </p:nvSpPr>
        <p:spPr>
          <a:xfrm rot="20701471">
            <a:off x="7058816" y="2651007"/>
            <a:ext cx="123528" cy="428995"/>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206A7D77-13EA-F62B-C19A-1CBA0286F6AA}"/>
              </a:ext>
            </a:extLst>
          </p:cNvPr>
          <p:cNvSpPr/>
          <p:nvPr/>
        </p:nvSpPr>
        <p:spPr>
          <a:xfrm rot="4516028">
            <a:off x="6566480" y="2348637"/>
            <a:ext cx="123528" cy="428995"/>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C35CD2E2-DA1D-CBE4-A2B7-ED81C8C56B78}"/>
              </a:ext>
            </a:extLst>
          </p:cNvPr>
          <p:cNvSpPr/>
          <p:nvPr/>
        </p:nvSpPr>
        <p:spPr>
          <a:xfrm rot="15076766">
            <a:off x="7325410" y="2126541"/>
            <a:ext cx="123528" cy="428995"/>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7E0C98BB-42A0-95E1-FB18-2566C4A72689}"/>
              </a:ext>
            </a:extLst>
          </p:cNvPr>
          <p:cNvCxnSpPr/>
          <p:nvPr/>
        </p:nvCxnSpPr>
        <p:spPr>
          <a:xfrm>
            <a:off x="6063147" y="1716831"/>
            <a:ext cx="100324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C19114F-EB19-E747-D01B-9D8689BF36C1}"/>
              </a:ext>
            </a:extLst>
          </p:cNvPr>
          <p:cNvCxnSpPr/>
          <p:nvPr/>
        </p:nvCxnSpPr>
        <p:spPr>
          <a:xfrm>
            <a:off x="6063147" y="1851169"/>
            <a:ext cx="100324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9B1ABBB-34B4-5A80-ACC0-835E1674E087}"/>
              </a:ext>
            </a:extLst>
          </p:cNvPr>
          <p:cNvCxnSpPr/>
          <p:nvPr/>
        </p:nvCxnSpPr>
        <p:spPr>
          <a:xfrm>
            <a:off x="6063147" y="1999729"/>
            <a:ext cx="100324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3BAB577-5F8B-D40E-5517-A3A8FA45F37F}"/>
              </a:ext>
            </a:extLst>
          </p:cNvPr>
          <p:cNvCxnSpPr/>
          <p:nvPr/>
        </p:nvCxnSpPr>
        <p:spPr>
          <a:xfrm>
            <a:off x="6063147" y="2121833"/>
            <a:ext cx="100324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7E1EB5-2339-B248-BA0A-689834B414A2}"/>
              </a:ext>
            </a:extLst>
          </p:cNvPr>
          <p:cNvSpPr txBox="1"/>
          <p:nvPr/>
        </p:nvSpPr>
        <p:spPr>
          <a:xfrm>
            <a:off x="6268730" y="1753004"/>
            <a:ext cx="553357" cy="307777"/>
          </a:xfrm>
          <a:prstGeom prst="rect">
            <a:avLst/>
          </a:prstGeom>
          <a:noFill/>
        </p:spPr>
        <p:txBody>
          <a:bodyPr wrap="none" rtlCol="0">
            <a:spAutoFit/>
          </a:bodyPr>
          <a:lstStyle/>
          <a:p>
            <a:r>
              <a:rPr lang="en-US">
                <a:solidFill>
                  <a:schemeClr val="bg1"/>
                </a:solidFill>
              </a:rPr>
              <a:t>wind</a:t>
            </a:r>
          </a:p>
        </p:txBody>
      </p:sp>
      <p:sp>
        <p:nvSpPr>
          <p:cNvPr id="34" name="Down Arrow 33">
            <a:extLst>
              <a:ext uri="{FF2B5EF4-FFF2-40B4-BE49-F238E27FC236}">
                <a16:creationId xmlns:a16="http://schemas.microsoft.com/office/drawing/2014/main" id="{EFE9FE70-140F-C17C-E451-945542F4C863}"/>
              </a:ext>
            </a:extLst>
          </p:cNvPr>
          <p:cNvSpPr/>
          <p:nvPr/>
        </p:nvSpPr>
        <p:spPr>
          <a:xfrm>
            <a:off x="8194031" y="1954060"/>
            <a:ext cx="229969" cy="1059014"/>
          </a:xfrm>
          <a:prstGeom prst="down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6E2610C-50A3-4A9E-F283-4600CB5CEC42}"/>
              </a:ext>
            </a:extLst>
          </p:cNvPr>
          <p:cNvSpPr txBox="1"/>
          <p:nvPr/>
        </p:nvSpPr>
        <p:spPr>
          <a:xfrm>
            <a:off x="7932950" y="3023208"/>
            <a:ext cx="752129" cy="307777"/>
          </a:xfrm>
          <a:prstGeom prst="rect">
            <a:avLst/>
          </a:prstGeom>
          <a:noFill/>
        </p:spPr>
        <p:txBody>
          <a:bodyPr wrap="none" rtlCol="0">
            <a:spAutoFit/>
          </a:bodyPr>
          <a:lstStyle/>
          <a:p>
            <a:r>
              <a:rPr lang="en-US">
                <a:solidFill>
                  <a:schemeClr val="bg1"/>
                </a:solidFill>
              </a:rPr>
              <a:t>Gravity</a:t>
            </a:r>
          </a:p>
        </p:txBody>
      </p:sp>
      <p:sp>
        <p:nvSpPr>
          <p:cNvPr id="4" name="TextBox 3">
            <a:extLst>
              <a:ext uri="{FF2B5EF4-FFF2-40B4-BE49-F238E27FC236}">
                <a16:creationId xmlns:a16="http://schemas.microsoft.com/office/drawing/2014/main" id="{D10D3262-AE83-1E95-CDA2-BACF397546AF}"/>
              </a:ext>
            </a:extLst>
          </p:cNvPr>
          <p:cNvSpPr txBox="1"/>
          <p:nvPr/>
        </p:nvSpPr>
        <p:spPr>
          <a:xfrm>
            <a:off x="8576216" y="4871519"/>
            <a:ext cx="567784" cy="276999"/>
          </a:xfrm>
          <a:prstGeom prst="rect">
            <a:avLst/>
          </a:prstGeom>
          <a:noFill/>
        </p:spPr>
        <p:txBody>
          <a:bodyPr wrap="none" rtlCol="0">
            <a:spAutoFit/>
          </a:bodyPr>
          <a:lstStyle/>
          <a:p>
            <a:r>
              <a:rPr lang="en-US" sz="1200" dirty="0"/>
              <a:t>26/34</a:t>
            </a:r>
          </a:p>
        </p:txBody>
      </p:sp>
    </p:spTree>
    <p:extLst>
      <p:ext uri="{BB962C8B-B14F-4D97-AF65-F5344CB8AC3E}">
        <p14:creationId xmlns:p14="http://schemas.microsoft.com/office/powerpoint/2010/main" val="367509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par>
                          <p:cTn id="41" fill="hold">
                            <p:stCondLst>
                              <p:cond delay="0"/>
                            </p:stCondLst>
                            <p:childTnLst>
                              <p:par>
                                <p:cTn id="42" presetID="32" presetClass="emph" presetSubtype="0" fill="hold" grpId="0" nodeType="afterEffect">
                                  <p:stCondLst>
                                    <p:cond delay="0"/>
                                  </p:stCondLst>
                                  <p:childTnLst>
                                    <p:animRot by="120000">
                                      <p:cBhvr>
                                        <p:cTn id="43" dur="100" fill="hold">
                                          <p:stCondLst>
                                            <p:cond delay="0"/>
                                          </p:stCondLst>
                                        </p:cTn>
                                        <p:tgtEl>
                                          <p:spTgt spid="26"/>
                                        </p:tgtEl>
                                        <p:attrNameLst>
                                          <p:attrName>r</p:attrName>
                                        </p:attrNameLst>
                                      </p:cBhvr>
                                    </p:animRot>
                                    <p:animRot by="-240000">
                                      <p:cBhvr>
                                        <p:cTn id="44" dur="200" fill="hold">
                                          <p:stCondLst>
                                            <p:cond delay="200"/>
                                          </p:stCondLst>
                                        </p:cTn>
                                        <p:tgtEl>
                                          <p:spTgt spid="26"/>
                                        </p:tgtEl>
                                        <p:attrNameLst>
                                          <p:attrName>r</p:attrName>
                                        </p:attrNameLst>
                                      </p:cBhvr>
                                    </p:animRot>
                                    <p:animRot by="240000">
                                      <p:cBhvr>
                                        <p:cTn id="45" dur="200" fill="hold">
                                          <p:stCondLst>
                                            <p:cond delay="400"/>
                                          </p:stCondLst>
                                        </p:cTn>
                                        <p:tgtEl>
                                          <p:spTgt spid="26"/>
                                        </p:tgtEl>
                                        <p:attrNameLst>
                                          <p:attrName>r</p:attrName>
                                        </p:attrNameLst>
                                      </p:cBhvr>
                                    </p:animRot>
                                    <p:animRot by="-240000">
                                      <p:cBhvr>
                                        <p:cTn id="46" dur="200" fill="hold">
                                          <p:stCondLst>
                                            <p:cond delay="600"/>
                                          </p:stCondLst>
                                        </p:cTn>
                                        <p:tgtEl>
                                          <p:spTgt spid="26"/>
                                        </p:tgtEl>
                                        <p:attrNameLst>
                                          <p:attrName>r</p:attrName>
                                        </p:attrNameLst>
                                      </p:cBhvr>
                                    </p:animRot>
                                    <p:animRot by="120000">
                                      <p:cBhvr>
                                        <p:cTn id="47" dur="200" fill="hold">
                                          <p:stCondLst>
                                            <p:cond delay="800"/>
                                          </p:stCondLst>
                                        </p:cTn>
                                        <p:tgtEl>
                                          <p:spTgt spid="26"/>
                                        </p:tgtEl>
                                        <p:attrNameLst>
                                          <p:attrName>r</p:attrName>
                                        </p:attrNameLst>
                                      </p:cBhvr>
                                    </p:animRo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par>
                          <p:cTn id="52" fill="hold">
                            <p:stCondLst>
                              <p:cond delay="0"/>
                            </p:stCondLst>
                            <p:childTnLst>
                              <p:par>
                                <p:cTn id="53" presetID="32" presetClass="emph" presetSubtype="0" fill="hold" grpId="0" nodeType="afterEffect">
                                  <p:stCondLst>
                                    <p:cond delay="0"/>
                                  </p:stCondLst>
                                  <p:childTnLst>
                                    <p:animRot by="120000">
                                      <p:cBhvr>
                                        <p:cTn id="54" dur="100" fill="hold">
                                          <p:stCondLst>
                                            <p:cond delay="0"/>
                                          </p:stCondLst>
                                        </p:cTn>
                                        <p:tgtEl>
                                          <p:spTgt spid="25"/>
                                        </p:tgtEl>
                                        <p:attrNameLst>
                                          <p:attrName>r</p:attrName>
                                        </p:attrNameLst>
                                      </p:cBhvr>
                                    </p:animRot>
                                    <p:animRot by="-240000">
                                      <p:cBhvr>
                                        <p:cTn id="55" dur="200" fill="hold">
                                          <p:stCondLst>
                                            <p:cond delay="200"/>
                                          </p:stCondLst>
                                        </p:cTn>
                                        <p:tgtEl>
                                          <p:spTgt spid="25"/>
                                        </p:tgtEl>
                                        <p:attrNameLst>
                                          <p:attrName>r</p:attrName>
                                        </p:attrNameLst>
                                      </p:cBhvr>
                                    </p:animRot>
                                    <p:animRot by="240000">
                                      <p:cBhvr>
                                        <p:cTn id="56" dur="200" fill="hold">
                                          <p:stCondLst>
                                            <p:cond delay="400"/>
                                          </p:stCondLst>
                                        </p:cTn>
                                        <p:tgtEl>
                                          <p:spTgt spid="25"/>
                                        </p:tgtEl>
                                        <p:attrNameLst>
                                          <p:attrName>r</p:attrName>
                                        </p:attrNameLst>
                                      </p:cBhvr>
                                    </p:animRot>
                                    <p:animRot by="-240000">
                                      <p:cBhvr>
                                        <p:cTn id="57" dur="200" fill="hold">
                                          <p:stCondLst>
                                            <p:cond delay="600"/>
                                          </p:stCondLst>
                                        </p:cTn>
                                        <p:tgtEl>
                                          <p:spTgt spid="25"/>
                                        </p:tgtEl>
                                        <p:attrNameLst>
                                          <p:attrName>r</p:attrName>
                                        </p:attrNameLst>
                                      </p:cBhvr>
                                    </p:animRot>
                                    <p:animRot by="120000">
                                      <p:cBhvr>
                                        <p:cTn id="58" dur="200" fill="hold">
                                          <p:stCondLst>
                                            <p:cond delay="800"/>
                                          </p:stCondLst>
                                        </p:cTn>
                                        <p:tgtEl>
                                          <p:spTgt spid="25"/>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par>
                          <p:cTn id="63" fill="hold">
                            <p:stCondLst>
                              <p:cond delay="0"/>
                            </p:stCondLst>
                            <p:childTnLst>
                              <p:par>
                                <p:cTn id="64" presetID="32" presetClass="emph" presetSubtype="0" fill="hold" grpId="0" nodeType="afterEffect">
                                  <p:stCondLst>
                                    <p:cond delay="0"/>
                                  </p:stCondLst>
                                  <p:childTnLst>
                                    <p:animRot by="120000">
                                      <p:cBhvr>
                                        <p:cTn id="65" dur="100" fill="hold">
                                          <p:stCondLst>
                                            <p:cond delay="0"/>
                                          </p:stCondLst>
                                        </p:cTn>
                                        <p:tgtEl>
                                          <p:spTgt spid="27"/>
                                        </p:tgtEl>
                                        <p:attrNameLst>
                                          <p:attrName>r</p:attrName>
                                        </p:attrNameLst>
                                      </p:cBhvr>
                                    </p:animRot>
                                    <p:animRot by="-240000">
                                      <p:cBhvr>
                                        <p:cTn id="66" dur="200" fill="hold">
                                          <p:stCondLst>
                                            <p:cond delay="200"/>
                                          </p:stCondLst>
                                        </p:cTn>
                                        <p:tgtEl>
                                          <p:spTgt spid="27"/>
                                        </p:tgtEl>
                                        <p:attrNameLst>
                                          <p:attrName>r</p:attrName>
                                        </p:attrNameLst>
                                      </p:cBhvr>
                                    </p:animRot>
                                    <p:animRot by="240000">
                                      <p:cBhvr>
                                        <p:cTn id="67" dur="200" fill="hold">
                                          <p:stCondLst>
                                            <p:cond delay="400"/>
                                          </p:stCondLst>
                                        </p:cTn>
                                        <p:tgtEl>
                                          <p:spTgt spid="27"/>
                                        </p:tgtEl>
                                        <p:attrNameLst>
                                          <p:attrName>r</p:attrName>
                                        </p:attrNameLst>
                                      </p:cBhvr>
                                    </p:animRot>
                                    <p:animRot by="-240000">
                                      <p:cBhvr>
                                        <p:cTn id="68" dur="200" fill="hold">
                                          <p:stCondLst>
                                            <p:cond delay="600"/>
                                          </p:stCondLst>
                                        </p:cTn>
                                        <p:tgtEl>
                                          <p:spTgt spid="27"/>
                                        </p:tgtEl>
                                        <p:attrNameLst>
                                          <p:attrName>r</p:attrName>
                                        </p:attrNameLst>
                                      </p:cBhvr>
                                    </p:animRot>
                                    <p:animRot by="120000">
                                      <p:cBhvr>
                                        <p:cTn id="69" dur="200" fill="hold">
                                          <p:stCondLst>
                                            <p:cond delay="80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33" grpId="0"/>
      <p:bldP spid="34" grpId="0" animBg="1"/>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379821-3114-322C-88F1-01320FEE3CBC}"/>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Objective</a:t>
            </a: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CAC2C896-85AB-E7C6-04CF-97B45513D32A}"/>
              </a:ext>
            </a:extLst>
          </p:cNvPr>
          <p:cNvPicPr>
            <a:picLocks noChangeAspect="1"/>
          </p:cNvPicPr>
          <p:nvPr/>
        </p:nvPicPr>
        <p:blipFill>
          <a:blip r:embed="rId3"/>
          <a:stretch>
            <a:fillRect/>
          </a:stretch>
        </p:blipFill>
        <p:spPr>
          <a:xfrm>
            <a:off x="720000" y="1193499"/>
            <a:ext cx="1280933" cy="1280933"/>
          </a:xfrm>
          <a:prstGeom prst="rect">
            <a:avLst/>
          </a:prstGeom>
        </p:spPr>
      </p:pic>
      <p:pic>
        <p:nvPicPr>
          <p:cNvPr id="12" name="Picture 11" descr="A skull and crossbones in a diamond shape&#10;&#10;Description automatically generated">
            <a:extLst>
              <a:ext uri="{FF2B5EF4-FFF2-40B4-BE49-F238E27FC236}">
                <a16:creationId xmlns:a16="http://schemas.microsoft.com/office/drawing/2014/main" id="{AB032234-F191-29A0-C0FA-FED1D117B5C8}"/>
              </a:ext>
            </a:extLst>
          </p:cNvPr>
          <p:cNvPicPr>
            <a:picLocks noChangeAspect="1"/>
          </p:cNvPicPr>
          <p:nvPr/>
        </p:nvPicPr>
        <p:blipFill>
          <a:blip r:embed="rId4"/>
          <a:stretch>
            <a:fillRect/>
          </a:stretch>
        </p:blipFill>
        <p:spPr>
          <a:xfrm>
            <a:off x="720001" y="3087179"/>
            <a:ext cx="1280932" cy="1280932"/>
          </a:xfrm>
          <a:prstGeom prst="rect">
            <a:avLst/>
          </a:prstGeom>
        </p:spPr>
      </p:pic>
      <p:sp>
        <p:nvSpPr>
          <p:cNvPr id="13" name="TextBox 12">
            <a:extLst>
              <a:ext uri="{FF2B5EF4-FFF2-40B4-BE49-F238E27FC236}">
                <a16:creationId xmlns:a16="http://schemas.microsoft.com/office/drawing/2014/main" id="{21D029D4-C33F-448E-C41F-C7A3B2CEA32B}"/>
              </a:ext>
            </a:extLst>
          </p:cNvPr>
          <p:cNvSpPr txBox="1"/>
          <p:nvPr/>
        </p:nvSpPr>
        <p:spPr>
          <a:xfrm>
            <a:off x="219849" y="2450151"/>
            <a:ext cx="2281233" cy="400110"/>
          </a:xfrm>
          <a:prstGeom prst="rect">
            <a:avLst/>
          </a:prstGeom>
          <a:noFill/>
        </p:spPr>
        <p:txBody>
          <a:bodyPr wrap="square" rtlCol="0">
            <a:spAutoFit/>
          </a:bodyPr>
          <a:lstStyle/>
          <a:p>
            <a:r>
              <a:rPr lang="en-US" sz="2000" b="1" dirty="0">
                <a:solidFill>
                  <a:schemeClr val="accent3">
                    <a:lumMod val="10000"/>
                  </a:schemeClr>
                </a:solidFill>
                <a:latin typeface="Andale Mono" panose="020B0509000000000004" pitchFamily="49" charset="0"/>
                <a:cs typeface="Arima Madurai Bold" pitchFamily="2" charset="77"/>
              </a:rPr>
              <a:t>System Traces</a:t>
            </a:r>
          </a:p>
        </p:txBody>
      </p:sp>
      <p:sp>
        <p:nvSpPr>
          <p:cNvPr id="14" name="TextBox 13">
            <a:extLst>
              <a:ext uri="{FF2B5EF4-FFF2-40B4-BE49-F238E27FC236}">
                <a16:creationId xmlns:a16="http://schemas.microsoft.com/office/drawing/2014/main" id="{8730D74D-845F-DCB6-C714-5D7EAD414542}"/>
              </a:ext>
            </a:extLst>
          </p:cNvPr>
          <p:cNvSpPr txBox="1"/>
          <p:nvPr/>
        </p:nvSpPr>
        <p:spPr>
          <a:xfrm>
            <a:off x="-18061" y="4404974"/>
            <a:ext cx="2892974" cy="400110"/>
          </a:xfrm>
          <a:prstGeom prst="rect">
            <a:avLst/>
          </a:prstGeom>
          <a:noFill/>
        </p:spPr>
        <p:txBody>
          <a:bodyPr wrap="square" rtlCol="0">
            <a:spAutoFit/>
          </a:bodyPr>
          <a:lstStyle/>
          <a:p>
            <a:r>
              <a:rPr lang="en-US" sz="2000" b="1" dirty="0">
                <a:solidFill>
                  <a:schemeClr val="accent3">
                    <a:lumMod val="10000"/>
                  </a:schemeClr>
                </a:solidFill>
                <a:latin typeface="Andale Mono" panose="020B0509000000000004" pitchFamily="49" charset="0"/>
                <a:cs typeface="Arima Madurai Bold" pitchFamily="2" charset="77"/>
              </a:rPr>
              <a:t>Safety Conditions </a:t>
            </a:r>
          </a:p>
        </p:txBody>
      </p:sp>
      <p:sp>
        <p:nvSpPr>
          <p:cNvPr id="17" name="Right Brace 16">
            <a:extLst>
              <a:ext uri="{FF2B5EF4-FFF2-40B4-BE49-F238E27FC236}">
                <a16:creationId xmlns:a16="http://schemas.microsoft.com/office/drawing/2014/main" id="{74EC6D16-EC16-991B-F6A1-5FC3F319A10D}"/>
              </a:ext>
            </a:extLst>
          </p:cNvPr>
          <p:cNvSpPr/>
          <p:nvPr/>
        </p:nvSpPr>
        <p:spPr>
          <a:xfrm>
            <a:off x="2645290" y="1303846"/>
            <a:ext cx="323324" cy="3566666"/>
          </a:xfrm>
          <a:prstGeom prst="rightBrace">
            <a:avLst>
              <a:gd name="adj1" fmla="val 8333"/>
              <a:gd name="adj2" fmla="val 47728"/>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descr="A yellow gear with a wrench and a warning sign&#10;&#10;Description automatically generated">
            <a:extLst>
              <a:ext uri="{FF2B5EF4-FFF2-40B4-BE49-F238E27FC236}">
                <a16:creationId xmlns:a16="http://schemas.microsoft.com/office/drawing/2014/main" id="{B33A4DF2-6D12-5CFD-094E-6658DE55ECF3}"/>
              </a:ext>
            </a:extLst>
          </p:cNvPr>
          <p:cNvPicPr>
            <a:picLocks noChangeAspect="1"/>
          </p:cNvPicPr>
          <p:nvPr/>
        </p:nvPicPr>
        <p:blipFill>
          <a:blip r:embed="rId5"/>
          <a:stretch>
            <a:fillRect/>
          </a:stretch>
        </p:blipFill>
        <p:spPr>
          <a:xfrm>
            <a:off x="4177549" y="2219763"/>
            <a:ext cx="1665066" cy="1665066"/>
          </a:xfrm>
          <a:prstGeom prst="rect">
            <a:avLst/>
          </a:prstGeom>
        </p:spPr>
      </p:pic>
      <p:sp>
        <p:nvSpPr>
          <p:cNvPr id="20" name="Right Arrow 19">
            <a:extLst>
              <a:ext uri="{FF2B5EF4-FFF2-40B4-BE49-F238E27FC236}">
                <a16:creationId xmlns:a16="http://schemas.microsoft.com/office/drawing/2014/main" id="{1CB2D57E-03DE-2F6E-E3DD-F063D95D5AF1}"/>
              </a:ext>
            </a:extLst>
          </p:cNvPr>
          <p:cNvSpPr/>
          <p:nvPr/>
        </p:nvSpPr>
        <p:spPr>
          <a:xfrm>
            <a:off x="3112823" y="2571750"/>
            <a:ext cx="929968" cy="961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F6D8022-27CA-6017-82FE-205A518CD6A6}"/>
              </a:ext>
            </a:extLst>
          </p:cNvPr>
          <p:cNvSpPr txBox="1"/>
          <p:nvPr/>
        </p:nvSpPr>
        <p:spPr>
          <a:xfrm>
            <a:off x="4338593" y="4020894"/>
            <a:ext cx="1342977" cy="400110"/>
          </a:xfrm>
          <a:prstGeom prst="rect">
            <a:avLst/>
          </a:prstGeom>
          <a:noFill/>
        </p:spPr>
        <p:txBody>
          <a:bodyPr wrap="square" rtlCol="0">
            <a:spAutoFit/>
          </a:bodyPr>
          <a:lstStyle/>
          <a:p>
            <a:r>
              <a:rPr lang="en-US" sz="2000" b="1" dirty="0">
                <a:solidFill>
                  <a:schemeClr val="accent3">
                    <a:lumMod val="10000"/>
                  </a:schemeClr>
                </a:solidFill>
                <a:latin typeface="Andale Mono" panose="020B0509000000000004" pitchFamily="49" charset="0"/>
                <a:cs typeface="Arima Madurai Bold" pitchFamily="2" charset="77"/>
              </a:rPr>
              <a:t>Failure</a:t>
            </a:r>
          </a:p>
        </p:txBody>
      </p:sp>
      <p:sp>
        <p:nvSpPr>
          <p:cNvPr id="23" name="Right Arrow 22">
            <a:extLst>
              <a:ext uri="{FF2B5EF4-FFF2-40B4-BE49-F238E27FC236}">
                <a16:creationId xmlns:a16="http://schemas.microsoft.com/office/drawing/2014/main" id="{968B6ECB-B6DD-65EA-FC93-37025F15ECFC}"/>
              </a:ext>
            </a:extLst>
          </p:cNvPr>
          <p:cNvSpPr/>
          <p:nvPr/>
        </p:nvSpPr>
        <p:spPr>
          <a:xfrm>
            <a:off x="5977373" y="2571750"/>
            <a:ext cx="929968" cy="9610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AD8F818A-A5E7-E5D4-DE00-2F434A357380}"/>
              </a:ext>
            </a:extLst>
          </p:cNvPr>
          <p:cNvSpPr/>
          <p:nvPr/>
        </p:nvSpPr>
        <p:spPr>
          <a:xfrm>
            <a:off x="7042099" y="2416623"/>
            <a:ext cx="1997729" cy="1271346"/>
          </a:xfrm>
          <a:prstGeom prst="roundRect">
            <a:avLst/>
          </a:prstGeom>
          <a:noFill/>
          <a:ln w="635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2000" dirty="0"/>
              <a:t>Actual Cause of</a:t>
            </a:r>
            <a:br>
              <a:rPr lang="en-US" sz="2000" dirty="0"/>
            </a:br>
            <a:r>
              <a:rPr lang="en-US" sz="2000" dirty="0"/>
              <a:t>Failure</a:t>
            </a:r>
          </a:p>
        </p:txBody>
      </p:sp>
      <p:sp>
        <p:nvSpPr>
          <p:cNvPr id="4" name="TextBox 3">
            <a:extLst>
              <a:ext uri="{FF2B5EF4-FFF2-40B4-BE49-F238E27FC236}">
                <a16:creationId xmlns:a16="http://schemas.microsoft.com/office/drawing/2014/main" id="{1A20653B-F6B9-94AC-315F-45EACEF93410}"/>
              </a:ext>
            </a:extLst>
          </p:cNvPr>
          <p:cNvSpPr txBox="1"/>
          <p:nvPr/>
        </p:nvSpPr>
        <p:spPr>
          <a:xfrm>
            <a:off x="8661176" y="4870512"/>
            <a:ext cx="482824" cy="276999"/>
          </a:xfrm>
          <a:prstGeom prst="rect">
            <a:avLst/>
          </a:prstGeom>
          <a:noFill/>
        </p:spPr>
        <p:txBody>
          <a:bodyPr wrap="none" rtlCol="0">
            <a:spAutoFit/>
          </a:bodyPr>
          <a:lstStyle/>
          <a:p>
            <a:r>
              <a:rPr lang="en-US" sz="1200" dirty="0"/>
              <a:t>2/34</a:t>
            </a:r>
          </a:p>
        </p:txBody>
      </p:sp>
    </p:spTree>
    <p:extLst>
      <p:ext uri="{BB962C8B-B14F-4D97-AF65-F5344CB8AC3E}">
        <p14:creationId xmlns:p14="http://schemas.microsoft.com/office/powerpoint/2010/main" val="97346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7" grpId="0" animBg="1"/>
      <p:bldP spid="20" grpId="0" animBg="1"/>
      <p:bldP spid="21" grpId="0"/>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B740A4-B001-516E-342E-71C9EE49E3CE}"/>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Case Study : Lunar Lander</a:t>
            </a:r>
          </a:p>
        </p:txBody>
      </p:sp>
      <p:pic>
        <p:nvPicPr>
          <p:cNvPr id="6" name="Picture 5">
            <a:extLst>
              <a:ext uri="{FF2B5EF4-FFF2-40B4-BE49-F238E27FC236}">
                <a16:creationId xmlns:a16="http://schemas.microsoft.com/office/drawing/2014/main" id="{C2850FF9-2685-36F3-6D6A-5D9028ABBB62}"/>
              </a:ext>
            </a:extLst>
          </p:cNvPr>
          <p:cNvPicPr>
            <a:picLocks noChangeAspect="1"/>
          </p:cNvPicPr>
          <p:nvPr/>
        </p:nvPicPr>
        <p:blipFill>
          <a:blip r:embed="rId3"/>
          <a:srcRect l="-147" t="47691" r="47431"/>
          <a:stretch/>
        </p:blipFill>
        <p:spPr>
          <a:xfrm>
            <a:off x="2591118" y="1261876"/>
            <a:ext cx="3961763" cy="3794760"/>
          </a:xfrm>
          <a:prstGeom prst="rect">
            <a:avLst/>
          </a:prstGeom>
          <a:solidFill>
            <a:schemeClr val="bg1"/>
          </a:solidFill>
        </p:spPr>
      </p:pic>
      <p:pic>
        <p:nvPicPr>
          <p:cNvPr id="10" name="Picture 9" descr="A colorful lines with black text&#10;&#10;Description automatically generated with medium confidence">
            <a:extLst>
              <a:ext uri="{FF2B5EF4-FFF2-40B4-BE49-F238E27FC236}">
                <a16:creationId xmlns:a16="http://schemas.microsoft.com/office/drawing/2014/main" id="{F55241DE-86A3-E1A1-E1A7-2E11699F6A6E}"/>
              </a:ext>
            </a:extLst>
          </p:cNvPr>
          <p:cNvPicPr>
            <a:picLocks noChangeAspect="1"/>
          </p:cNvPicPr>
          <p:nvPr/>
        </p:nvPicPr>
        <p:blipFill>
          <a:blip r:embed="rId4"/>
          <a:srcRect l="1291" t="2281" r="1964" b="2004"/>
          <a:stretch/>
        </p:blipFill>
        <p:spPr>
          <a:xfrm>
            <a:off x="6717073" y="2435057"/>
            <a:ext cx="1894158" cy="1325032"/>
          </a:xfrm>
          <a:prstGeom prst="rect">
            <a:avLst/>
          </a:prstGeom>
        </p:spPr>
      </p:pic>
      <p:sp>
        <p:nvSpPr>
          <p:cNvPr id="11" name="Oval 10">
            <a:extLst>
              <a:ext uri="{FF2B5EF4-FFF2-40B4-BE49-F238E27FC236}">
                <a16:creationId xmlns:a16="http://schemas.microsoft.com/office/drawing/2014/main" id="{958B169D-C47C-2AAD-322B-56F0DFB6652B}"/>
              </a:ext>
            </a:extLst>
          </p:cNvPr>
          <p:cNvSpPr/>
          <p:nvPr/>
        </p:nvSpPr>
        <p:spPr>
          <a:xfrm>
            <a:off x="5874244" y="1993064"/>
            <a:ext cx="438949" cy="416135"/>
          </a:xfrm>
          <a:prstGeom prst="ellipse">
            <a:avLst/>
          </a:prstGeom>
          <a:solidFill>
            <a:srgbClr val="00B050">
              <a:alpha val="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2A58D54-F11C-4687-6807-2E1153214AC7}"/>
              </a:ext>
            </a:extLst>
          </p:cNvPr>
          <p:cNvSpPr/>
          <p:nvPr/>
        </p:nvSpPr>
        <p:spPr>
          <a:xfrm flipV="1">
            <a:off x="3022448" y="4747213"/>
            <a:ext cx="3416680" cy="175754"/>
          </a:xfrm>
          <a:prstGeom prst="roundRect">
            <a:avLst/>
          </a:prstGeom>
          <a:solidFill>
            <a:srgbClr val="FFFF00">
              <a:alpha val="29965"/>
            </a:srgb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DD5A05-78EF-7691-6C78-ECE2B3C317DA}"/>
              </a:ext>
            </a:extLst>
          </p:cNvPr>
          <p:cNvSpPr txBox="1"/>
          <p:nvPr/>
        </p:nvSpPr>
        <p:spPr>
          <a:xfrm>
            <a:off x="8576216" y="4871519"/>
            <a:ext cx="567784" cy="276999"/>
          </a:xfrm>
          <a:prstGeom prst="rect">
            <a:avLst/>
          </a:prstGeom>
          <a:noFill/>
        </p:spPr>
        <p:txBody>
          <a:bodyPr wrap="none" rtlCol="0">
            <a:spAutoFit/>
          </a:bodyPr>
          <a:lstStyle/>
          <a:p>
            <a:r>
              <a:rPr lang="en-US" sz="1200" dirty="0"/>
              <a:t>27/34</a:t>
            </a:r>
          </a:p>
        </p:txBody>
      </p:sp>
      <p:sp>
        <p:nvSpPr>
          <p:cNvPr id="4" name="TextBox 3">
            <a:extLst>
              <a:ext uri="{FF2B5EF4-FFF2-40B4-BE49-F238E27FC236}">
                <a16:creationId xmlns:a16="http://schemas.microsoft.com/office/drawing/2014/main" id="{2922273D-A38C-2664-DE3F-7B4307B06AAA}"/>
              </a:ext>
            </a:extLst>
          </p:cNvPr>
          <p:cNvSpPr txBox="1"/>
          <p:nvPr/>
        </p:nvSpPr>
        <p:spPr>
          <a:xfrm>
            <a:off x="5210197" y="1442804"/>
            <a:ext cx="1424780" cy="369332"/>
          </a:xfrm>
          <a:prstGeom prst="rect">
            <a:avLst/>
          </a:prstGeom>
          <a:noFill/>
        </p:spPr>
        <p:txBody>
          <a:bodyPr wrap="square" rtlCol="0">
            <a:spAutoFit/>
          </a:bodyPr>
          <a:lstStyle/>
          <a:p>
            <a:r>
              <a:rPr lang="en-US" sz="1800" b="1" dirty="0">
                <a:solidFill>
                  <a:schemeClr val="bg2"/>
                </a:solidFill>
                <a:latin typeface="Aharoni" panose="02010803020104030203" pitchFamily="2" charset="-79"/>
                <a:cs typeface="Aharoni" panose="02010803020104030203" pitchFamily="2" charset="-79"/>
              </a:rPr>
              <a:t>Timeout!</a:t>
            </a:r>
          </a:p>
        </p:txBody>
      </p:sp>
      <p:sp>
        <p:nvSpPr>
          <p:cNvPr id="8" name="TextBox 7">
            <a:extLst>
              <a:ext uri="{FF2B5EF4-FFF2-40B4-BE49-F238E27FC236}">
                <a16:creationId xmlns:a16="http://schemas.microsoft.com/office/drawing/2014/main" id="{83B673BB-D64C-7ED5-78C8-4931507A8EDD}"/>
              </a:ext>
            </a:extLst>
          </p:cNvPr>
          <p:cNvSpPr txBox="1"/>
          <p:nvPr/>
        </p:nvSpPr>
        <p:spPr>
          <a:xfrm>
            <a:off x="3785417" y="1357059"/>
            <a:ext cx="1424780" cy="369332"/>
          </a:xfrm>
          <a:prstGeom prst="rect">
            <a:avLst/>
          </a:prstGeom>
          <a:noFill/>
        </p:spPr>
        <p:txBody>
          <a:bodyPr wrap="square" rtlCol="0">
            <a:spAutoFit/>
          </a:bodyPr>
          <a:lstStyle/>
          <a:p>
            <a:r>
              <a:rPr lang="en-US" sz="1800" b="1" dirty="0">
                <a:solidFill>
                  <a:schemeClr val="bg2"/>
                </a:solidFill>
                <a:latin typeface="Aharoni" panose="02010803020104030203" pitchFamily="2" charset="-79"/>
                <a:cs typeface="Aharoni" panose="02010803020104030203" pitchFamily="2" charset="-79"/>
              </a:rPr>
              <a:t>Timeout!</a:t>
            </a:r>
          </a:p>
        </p:txBody>
      </p:sp>
    </p:spTree>
    <p:extLst>
      <p:ext uri="{BB962C8B-B14F-4D97-AF65-F5344CB8AC3E}">
        <p14:creationId xmlns:p14="http://schemas.microsoft.com/office/powerpoint/2010/main" val="424686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21EC8-D9D4-E285-2482-073ADB76A06B}"/>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Case Study : F-16 Autopilot Simulator </a:t>
            </a:r>
          </a:p>
        </p:txBody>
      </p:sp>
      <p:sp>
        <p:nvSpPr>
          <p:cNvPr id="4" name="Text Placeholder 1">
            <a:extLst>
              <a:ext uri="{FF2B5EF4-FFF2-40B4-BE49-F238E27FC236}">
                <a16:creationId xmlns:a16="http://schemas.microsoft.com/office/drawing/2014/main" id="{754EDBF9-45F1-9008-F6D8-18B34E6A9CDD}"/>
              </a:ext>
            </a:extLst>
          </p:cNvPr>
          <p:cNvSpPr>
            <a:spLocks noGrp="1"/>
          </p:cNvSpPr>
          <p:nvPr>
            <p:ph type="body" idx="1"/>
          </p:nvPr>
        </p:nvSpPr>
        <p:spPr>
          <a:xfrm>
            <a:off x="720000" y="1358821"/>
            <a:ext cx="3496208" cy="3436866"/>
          </a:xfrm>
        </p:spPr>
        <p:txBody>
          <a:bodyPr anchor="t"/>
          <a:lstStyle/>
          <a:p>
            <a:pPr marL="323850" indent="-171450">
              <a:buFont typeface="Arial" panose="020B0604020202020204" pitchFamily="34" charset="0"/>
              <a:buChar char="•"/>
            </a:pPr>
            <a:r>
              <a:rPr lang="en-US" sz="1600" b="1" dirty="0">
                <a:solidFill>
                  <a:schemeClr val="accent1"/>
                </a:solidFill>
                <a:latin typeface="+mn-lt"/>
              </a:rPr>
              <a:t>First Scenario: </a:t>
            </a:r>
            <a:r>
              <a:rPr lang="en-US" sz="1600" dirty="0">
                <a:solidFill>
                  <a:schemeClr val="accent1"/>
                </a:solidFill>
                <a:latin typeface="+mn-lt"/>
              </a:rPr>
              <a:t>The F-16 autopilot attempts to adjust the altitude within a specific timeline.</a:t>
            </a:r>
          </a:p>
          <a:p>
            <a:pPr marL="323850" indent="-171450">
              <a:buFont typeface="Arial" panose="020B0604020202020204" pitchFamily="34" charset="0"/>
              <a:buChar char="•"/>
            </a:pPr>
            <a:endParaRPr lang="en-US" sz="1600" dirty="0">
              <a:solidFill>
                <a:schemeClr val="accent1"/>
              </a:solidFill>
              <a:latin typeface="+mn-lt"/>
            </a:endParaRPr>
          </a:p>
          <a:p>
            <a:pPr marL="895350" lvl="1" indent="-285750">
              <a:buFont typeface="Courier New" panose="02070309020205020404" pitchFamily="49" charset="0"/>
              <a:buChar char="o"/>
            </a:pPr>
            <a:r>
              <a:rPr lang="en-US" sz="1600" dirty="0">
                <a:solidFill>
                  <a:schemeClr val="accent1"/>
                </a:solidFill>
                <a:latin typeface="+mn-lt"/>
              </a:rPr>
              <a:t>State Space: Altitude, airspeed, pitch</a:t>
            </a:r>
            <a:r>
              <a:rPr lang="en-US" sz="1600" dirty="0">
                <a:solidFill>
                  <a:schemeClr val="accent1"/>
                </a:solidFill>
              </a:rPr>
              <a:t>, </a:t>
            </a:r>
            <a:r>
              <a:rPr lang="en-US" sz="1600" dirty="0" err="1">
                <a:solidFill>
                  <a:schemeClr val="accent1"/>
                </a:solidFill>
              </a:rPr>
              <a:t>AoA</a:t>
            </a:r>
            <a:r>
              <a:rPr lang="en-US" sz="1600" dirty="0">
                <a:solidFill>
                  <a:schemeClr val="accent1"/>
                </a:solidFill>
                <a:latin typeface="+mn-lt"/>
              </a:rPr>
              <a:t>, and power–lag</a:t>
            </a:r>
          </a:p>
          <a:p>
            <a:pPr marL="895350" lvl="1" indent="-285750">
              <a:buFont typeface="Courier New" panose="02070309020205020404" pitchFamily="49" charset="0"/>
              <a:buChar char="o"/>
            </a:pPr>
            <a:r>
              <a:rPr lang="en-US" sz="1600" dirty="0">
                <a:solidFill>
                  <a:schemeClr val="accent1"/>
                </a:solidFill>
                <a:latin typeface="+mn-lt"/>
              </a:rPr>
              <a:t>Action space: Adjusting the throttle and changing the elevators.</a:t>
            </a:r>
          </a:p>
        </p:txBody>
      </p:sp>
      <p:pic>
        <p:nvPicPr>
          <p:cNvPr id="5" name="Picture 4">
            <a:extLst>
              <a:ext uri="{FF2B5EF4-FFF2-40B4-BE49-F238E27FC236}">
                <a16:creationId xmlns:a16="http://schemas.microsoft.com/office/drawing/2014/main" id="{EB22A208-4923-BDE9-C52E-01E85D2A59E6}"/>
              </a:ext>
            </a:extLst>
          </p:cNvPr>
          <p:cNvPicPr>
            <a:picLocks noChangeAspect="1"/>
          </p:cNvPicPr>
          <p:nvPr/>
        </p:nvPicPr>
        <p:blipFill>
          <a:blip r:embed="rId3"/>
          <a:stretch>
            <a:fillRect/>
          </a:stretch>
        </p:blipFill>
        <p:spPr>
          <a:xfrm>
            <a:off x="5196212" y="3275187"/>
            <a:ext cx="2469000" cy="1782613"/>
          </a:xfrm>
          <a:prstGeom prst="rect">
            <a:avLst/>
          </a:prstGeom>
        </p:spPr>
      </p:pic>
      <p:sp>
        <p:nvSpPr>
          <p:cNvPr id="6" name="Oval 5">
            <a:extLst>
              <a:ext uri="{FF2B5EF4-FFF2-40B4-BE49-F238E27FC236}">
                <a16:creationId xmlns:a16="http://schemas.microsoft.com/office/drawing/2014/main" id="{81D6AE79-1A41-ABEF-1EB7-8766C20730CF}"/>
              </a:ext>
            </a:extLst>
          </p:cNvPr>
          <p:cNvSpPr/>
          <p:nvPr/>
        </p:nvSpPr>
        <p:spPr>
          <a:xfrm>
            <a:off x="5417559" y="3830504"/>
            <a:ext cx="640627" cy="929612"/>
          </a:xfrm>
          <a:prstGeom prst="ellipse">
            <a:avLst/>
          </a:prstGeom>
          <a:solidFill>
            <a:srgbClr val="00B050">
              <a:alpha val="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0839677-BE96-B4E6-F70D-2E65E4C93D7D}"/>
              </a:ext>
            </a:extLst>
          </p:cNvPr>
          <p:cNvCxnSpPr>
            <a:cxnSpLocks/>
          </p:cNvCxnSpPr>
          <p:nvPr/>
        </p:nvCxnSpPr>
        <p:spPr>
          <a:xfrm flipV="1">
            <a:off x="4960757" y="1303157"/>
            <a:ext cx="0" cy="177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44D448-4FE4-6C27-4607-9F2E579F1748}"/>
              </a:ext>
            </a:extLst>
          </p:cNvPr>
          <p:cNvCxnSpPr>
            <a:cxnSpLocks/>
          </p:cNvCxnSpPr>
          <p:nvPr/>
        </p:nvCxnSpPr>
        <p:spPr>
          <a:xfrm>
            <a:off x="4960757" y="3077254"/>
            <a:ext cx="3274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0321A66-66FE-78E1-ED3F-0BFFB9F56D3E}"/>
              </a:ext>
            </a:extLst>
          </p:cNvPr>
          <p:cNvPicPr>
            <a:picLocks noChangeAspect="1"/>
          </p:cNvPicPr>
          <p:nvPr/>
        </p:nvPicPr>
        <p:blipFill>
          <a:blip r:embed="rId4"/>
          <a:stretch>
            <a:fillRect/>
          </a:stretch>
        </p:blipFill>
        <p:spPr>
          <a:xfrm rot="-1500000" flipH="1">
            <a:off x="5038027" y="2058911"/>
            <a:ext cx="793489" cy="482364"/>
          </a:xfrm>
          <a:prstGeom prst="rect">
            <a:avLst/>
          </a:prstGeom>
        </p:spPr>
      </p:pic>
      <p:cxnSp>
        <p:nvCxnSpPr>
          <p:cNvPr id="16" name="Straight Connector 15">
            <a:extLst>
              <a:ext uri="{FF2B5EF4-FFF2-40B4-BE49-F238E27FC236}">
                <a16:creationId xmlns:a16="http://schemas.microsoft.com/office/drawing/2014/main" id="{C22647F3-1C26-2208-C51C-903C3583CC7C}"/>
              </a:ext>
            </a:extLst>
          </p:cNvPr>
          <p:cNvCxnSpPr>
            <a:cxnSpLocks/>
            <a:stCxn id="13" idx="1"/>
            <a:endCxn id="25" idx="0"/>
          </p:cNvCxnSpPr>
          <p:nvPr/>
        </p:nvCxnSpPr>
        <p:spPr>
          <a:xfrm flipV="1">
            <a:off x="5794344" y="1308632"/>
            <a:ext cx="1980794" cy="82379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Freeform 24">
            <a:extLst>
              <a:ext uri="{FF2B5EF4-FFF2-40B4-BE49-F238E27FC236}">
                <a16:creationId xmlns:a16="http://schemas.microsoft.com/office/drawing/2014/main" id="{5F2C272B-C141-6BDB-95C3-1CCDF7D8DAA2}"/>
              </a:ext>
            </a:extLst>
          </p:cNvPr>
          <p:cNvSpPr/>
          <p:nvPr/>
        </p:nvSpPr>
        <p:spPr>
          <a:xfrm>
            <a:off x="7775138" y="1308632"/>
            <a:ext cx="353627" cy="1768615"/>
          </a:xfrm>
          <a:custGeom>
            <a:avLst/>
            <a:gdLst>
              <a:gd name="connsiteX0" fmla="*/ 0 w 353627"/>
              <a:gd name="connsiteY0" fmla="*/ 0 h 1368863"/>
              <a:gd name="connsiteX1" fmla="*/ 339478 w 353627"/>
              <a:gd name="connsiteY1" fmla="*/ 542070 h 1368863"/>
              <a:gd name="connsiteX2" fmla="*/ 257346 w 353627"/>
              <a:gd name="connsiteY2" fmla="*/ 1368863 h 1368863"/>
            </a:gdLst>
            <a:ahLst/>
            <a:cxnLst>
              <a:cxn ang="0">
                <a:pos x="connsiteX0" y="connsiteY0"/>
              </a:cxn>
              <a:cxn ang="0">
                <a:pos x="connsiteX1" y="connsiteY1"/>
              </a:cxn>
              <a:cxn ang="0">
                <a:pos x="connsiteX2" y="connsiteY2"/>
              </a:cxn>
            </a:cxnLst>
            <a:rect l="l" t="t" r="r" b="b"/>
            <a:pathLst>
              <a:path w="353627" h="1368863">
                <a:moveTo>
                  <a:pt x="0" y="0"/>
                </a:moveTo>
                <a:cubicBezTo>
                  <a:pt x="148293" y="156963"/>
                  <a:pt x="296587" y="313926"/>
                  <a:pt x="339478" y="542070"/>
                </a:cubicBezTo>
                <a:cubicBezTo>
                  <a:pt x="382369" y="770214"/>
                  <a:pt x="319857" y="1069538"/>
                  <a:pt x="257346" y="1368863"/>
                </a:cubicBezTo>
              </a:path>
            </a:pathLst>
          </a:custGeom>
          <a:noFill/>
          <a:ln>
            <a:solidFill>
              <a:schemeClr val="bg2"/>
            </a:solidFill>
            <a:headEnd type="triangle"/>
            <a:tailEnd type="triangle" w="sm"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6" name="TextBox 25">
            <a:extLst>
              <a:ext uri="{FF2B5EF4-FFF2-40B4-BE49-F238E27FC236}">
                <a16:creationId xmlns:a16="http://schemas.microsoft.com/office/drawing/2014/main" id="{F0598630-237D-0FE9-883C-252F7AAE4547}"/>
              </a:ext>
            </a:extLst>
          </p:cNvPr>
          <p:cNvSpPr txBox="1"/>
          <p:nvPr/>
        </p:nvSpPr>
        <p:spPr>
          <a:xfrm>
            <a:off x="8011959" y="1467415"/>
            <a:ext cx="1132041" cy="276999"/>
          </a:xfrm>
          <a:prstGeom prst="rect">
            <a:avLst/>
          </a:prstGeom>
          <a:noFill/>
        </p:spPr>
        <p:txBody>
          <a:bodyPr wrap="none" rtlCol="0">
            <a:spAutoFit/>
          </a:bodyPr>
          <a:lstStyle/>
          <a:p>
            <a:r>
              <a:rPr lang="en-US" sz="1200">
                <a:solidFill>
                  <a:schemeClr val="bg2"/>
                </a:solidFill>
              </a:rPr>
              <a:t>Angle of Pitch</a:t>
            </a:r>
          </a:p>
        </p:txBody>
      </p:sp>
      <p:cxnSp>
        <p:nvCxnSpPr>
          <p:cNvPr id="28" name="Straight Connector 27">
            <a:extLst>
              <a:ext uri="{FF2B5EF4-FFF2-40B4-BE49-F238E27FC236}">
                <a16:creationId xmlns:a16="http://schemas.microsoft.com/office/drawing/2014/main" id="{A87060CD-3D86-E66D-477E-00E8D2F15D96}"/>
              </a:ext>
            </a:extLst>
          </p:cNvPr>
          <p:cNvCxnSpPr>
            <a:cxnSpLocks/>
            <a:stCxn id="13" idx="1"/>
            <a:endCxn id="25" idx="1"/>
          </p:cNvCxnSpPr>
          <p:nvPr/>
        </p:nvCxnSpPr>
        <p:spPr>
          <a:xfrm flipV="1">
            <a:off x="5794344" y="2009004"/>
            <a:ext cx="2320272" cy="123418"/>
          </a:xfrm>
          <a:prstGeom prst="line">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59185BA-0DD5-C5AA-84A7-8CC61E4A9A0F}"/>
              </a:ext>
            </a:extLst>
          </p:cNvPr>
          <p:cNvSpPr txBox="1"/>
          <p:nvPr/>
        </p:nvSpPr>
        <p:spPr>
          <a:xfrm>
            <a:off x="5864692" y="2084134"/>
            <a:ext cx="1132041" cy="246221"/>
          </a:xfrm>
          <a:prstGeom prst="rect">
            <a:avLst/>
          </a:prstGeom>
          <a:noFill/>
        </p:spPr>
        <p:txBody>
          <a:bodyPr wrap="square" rtlCol="0">
            <a:spAutoFit/>
          </a:bodyPr>
          <a:lstStyle/>
          <a:p>
            <a:r>
              <a:rPr lang="en-US" sz="1000"/>
              <a:t>Flight path</a:t>
            </a:r>
          </a:p>
        </p:txBody>
      </p:sp>
      <p:sp>
        <p:nvSpPr>
          <p:cNvPr id="30" name="Freeform 29">
            <a:extLst>
              <a:ext uri="{FF2B5EF4-FFF2-40B4-BE49-F238E27FC236}">
                <a16:creationId xmlns:a16="http://schemas.microsoft.com/office/drawing/2014/main" id="{B5D6CD89-6159-253C-CEAE-AFD93863FEDF}"/>
              </a:ext>
            </a:extLst>
          </p:cNvPr>
          <p:cNvSpPr/>
          <p:nvPr/>
        </p:nvSpPr>
        <p:spPr>
          <a:xfrm>
            <a:off x="7687530" y="1363387"/>
            <a:ext cx="131412" cy="656864"/>
          </a:xfrm>
          <a:custGeom>
            <a:avLst/>
            <a:gdLst>
              <a:gd name="connsiteX0" fmla="*/ 0 w 110022"/>
              <a:gd name="connsiteY0" fmla="*/ 0 h 240920"/>
              <a:gd name="connsiteX1" fmla="*/ 98558 w 110022"/>
              <a:gd name="connsiteY1" fmla="*/ 82132 h 240920"/>
              <a:gd name="connsiteX2" fmla="*/ 104033 w 110022"/>
              <a:gd name="connsiteY2" fmla="*/ 240920 h 240920"/>
            </a:gdLst>
            <a:ahLst/>
            <a:cxnLst>
              <a:cxn ang="0">
                <a:pos x="connsiteX0" y="connsiteY0"/>
              </a:cxn>
              <a:cxn ang="0">
                <a:pos x="connsiteX1" y="connsiteY1"/>
              </a:cxn>
              <a:cxn ang="0">
                <a:pos x="connsiteX2" y="connsiteY2"/>
              </a:cxn>
            </a:cxnLst>
            <a:rect l="l" t="t" r="r" b="b"/>
            <a:pathLst>
              <a:path w="110022" h="240920">
                <a:moveTo>
                  <a:pt x="0" y="0"/>
                </a:moveTo>
                <a:cubicBezTo>
                  <a:pt x="40609" y="20989"/>
                  <a:pt x="81219" y="41979"/>
                  <a:pt x="98558" y="82132"/>
                </a:cubicBezTo>
                <a:cubicBezTo>
                  <a:pt x="115897" y="122285"/>
                  <a:pt x="109965" y="181602"/>
                  <a:pt x="104033" y="240920"/>
                </a:cubicBezTo>
              </a:path>
            </a:pathLst>
          </a:custGeom>
          <a:noFill/>
          <a:ln>
            <a:solidFill>
              <a:srgbClr val="075063"/>
            </a:solidFill>
            <a:headEnd type="triangl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D1505EC-A5B9-3BB3-0FF2-3C34350C6C81}"/>
              </a:ext>
            </a:extLst>
          </p:cNvPr>
          <p:cNvSpPr txBox="1"/>
          <p:nvPr/>
        </p:nvSpPr>
        <p:spPr>
          <a:xfrm>
            <a:off x="6582402" y="1743252"/>
            <a:ext cx="1385753" cy="276999"/>
          </a:xfrm>
          <a:prstGeom prst="rect">
            <a:avLst/>
          </a:prstGeom>
          <a:noFill/>
        </p:spPr>
        <p:txBody>
          <a:bodyPr wrap="square" rtlCol="0">
            <a:spAutoFit/>
          </a:bodyPr>
          <a:lstStyle/>
          <a:p>
            <a:r>
              <a:rPr lang="en-US" sz="1200">
                <a:solidFill>
                  <a:srgbClr val="075063"/>
                </a:solidFill>
              </a:rPr>
              <a:t>Angle of Attack</a:t>
            </a:r>
          </a:p>
        </p:txBody>
      </p:sp>
      <p:sp>
        <p:nvSpPr>
          <p:cNvPr id="46" name="TextBox 45">
            <a:extLst>
              <a:ext uri="{FF2B5EF4-FFF2-40B4-BE49-F238E27FC236}">
                <a16:creationId xmlns:a16="http://schemas.microsoft.com/office/drawing/2014/main" id="{7DAB3B0F-F19D-D3CC-EFE6-29F5CEB1880C}"/>
              </a:ext>
            </a:extLst>
          </p:cNvPr>
          <p:cNvSpPr txBox="1"/>
          <p:nvPr/>
        </p:nvSpPr>
        <p:spPr>
          <a:xfrm>
            <a:off x="720000" y="4669866"/>
            <a:ext cx="4473925" cy="584775"/>
          </a:xfrm>
          <a:prstGeom prst="rect">
            <a:avLst/>
          </a:prstGeom>
          <a:noFill/>
        </p:spPr>
        <p:txBody>
          <a:bodyPr wrap="square">
            <a:spAutoFit/>
          </a:bodyPr>
          <a:lstStyle/>
          <a:p>
            <a:r>
              <a:rPr lang="en-US" sz="800"/>
              <a:t>P. </a:t>
            </a:r>
            <a:r>
              <a:rPr lang="en-US" sz="800" err="1"/>
              <a:t>Heidlauf</a:t>
            </a:r>
            <a:r>
              <a:rPr lang="en-US" sz="800"/>
              <a:t>, A. Collins, M. </a:t>
            </a:r>
            <a:r>
              <a:rPr lang="en-US" sz="800" err="1"/>
              <a:t>Bolender</a:t>
            </a:r>
            <a:r>
              <a:rPr lang="en-US" sz="800"/>
              <a:t>, and S. </a:t>
            </a:r>
            <a:r>
              <a:rPr lang="en-US" sz="800" err="1"/>
              <a:t>Bak</a:t>
            </a:r>
            <a:r>
              <a:rPr lang="en-US" sz="800"/>
              <a:t>, “Verification challenges in F-16 ground collision avoidance and other automated maneuvers,” in ARCH18. 5th International Workshop on Applied Verification of Continuous and Hybrid Systems</a:t>
            </a:r>
          </a:p>
          <a:p>
            <a:pPr marL="228600" indent="-228600">
              <a:buFont typeface="+mj-lt"/>
              <a:buAutoNum type="arabicPeriod"/>
            </a:pPr>
            <a:endParaRPr lang="en-US" sz="800"/>
          </a:p>
        </p:txBody>
      </p:sp>
      <p:sp>
        <p:nvSpPr>
          <p:cNvPr id="2" name="TextBox 1">
            <a:extLst>
              <a:ext uri="{FF2B5EF4-FFF2-40B4-BE49-F238E27FC236}">
                <a16:creationId xmlns:a16="http://schemas.microsoft.com/office/drawing/2014/main" id="{DC72D266-7C04-4D17-849C-B1D93D223665}"/>
              </a:ext>
            </a:extLst>
          </p:cNvPr>
          <p:cNvSpPr txBox="1"/>
          <p:nvPr/>
        </p:nvSpPr>
        <p:spPr>
          <a:xfrm>
            <a:off x="8576216" y="4871519"/>
            <a:ext cx="567784" cy="276999"/>
          </a:xfrm>
          <a:prstGeom prst="rect">
            <a:avLst/>
          </a:prstGeom>
          <a:noFill/>
        </p:spPr>
        <p:txBody>
          <a:bodyPr wrap="none" rtlCol="0">
            <a:spAutoFit/>
          </a:bodyPr>
          <a:lstStyle/>
          <a:p>
            <a:r>
              <a:rPr lang="en-US" sz="1200" dirty="0"/>
              <a:t>28/34</a:t>
            </a:r>
          </a:p>
        </p:txBody>
      </p:sp>
    </p:spTree>
    <p:extLst>
      <p:ext uri="{BB962C8B-B14F-4D97-AF65-F5344CB8AC3E}">
        <p14:creationId xmlns:p14="http://schemas.microsoft.com/office/powerpoint/2010/main" val="371179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26" grpId="0"/>
      <p:bldP spid="29" grpId="0"/>
      <p:bldP spid="30" grpId="0" animBg="1"/>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7D787A-5E74-3B99-EA2B-AD2DE538376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Case Study : F-16 Autopilot Simulator </a:t>
            </a:r>
          </a:p>
        </p:txBody>
      </p:sp>
      <p:sp>
        <p:nvSpPr>
          <p:cNvPr id="6" name="Text Placeholder 1">
            <a:extLst>
              <a:ext uri="{FF2B5EF4-FFF2-40B4-BE49-F238E27FC236}">
                <a16:creationId xmlns:a16="http://schemas.microsoft.com/office/drawing/2014/main" id="{9C91EE1E-601F-AF99-BCDC-5D7C70CCAF59}"/>
              </a:ext>
            </a:extLst>
          </p:cNvPr>
          <p:cNvSpPr>
            <a:spLocks noGrp="1"/>
          </p:cNvSpPr>
          <p:nvPr>
            <p:ph type="body" idx="1"/>
          </p:nvPr>
        </p:nvSpPr>
        <p:spPr>
          <a:xfrm>
            <a:off x="720000" y="1358821"/>
            <a:ext cx="3496208" cy="3436866"/>
          </a:xfrm>
        </p:spPr>
        <p:txBody>
          <a:bodyPr anchor="t"/>
          <a:lstStyle/>
          <a:p>
            <a:pPr marL="323850" indent="-171450">
              <a:buFont typeface="Arial" panose="020B0604020202020204" pitchFamily="34" charset="0"/>
              <a:buChar char="•"/>
            </a:pPr>
            <a:r>
              <a:rPr lang="en-US" sz="1600" b="1" dirty="0">
                <a:solidFill>
                  <a:schemeClr val="accent1"/>
                </a:solidFill>
                <a:latin typeface="+mn-lt"/>
              </a:rPr>
              <a:t>Second Scenario: </a:t>
            </a:r>
            <a:r>
              <a:rPr lang="en-US" sz="1600" dirty="0">
                <a:solidFill>
                  <a:schemeClr val="accent1"/>
                </a:solidFill>
                <a:latin typeface="+mn-lt"/>
              </a:rPr>
              <a:t>Place the aircraft in a critical position near the ground to evaluate whether its collision avoidance system can successfully recover. </a:t>
            </a:r>
          </a:p>
          <a:p>
            <a:pPr marL="152400" indent="0">
              <a:buNone/>
            </a:pPr>
            <a:endParaRPr lang="en-US" sz="1600" dirty="0">
              <a:solidFill>
                <a:schemeClr val="accent1"/>
              </a:solidFill>
              <a:latin typeface="+mn-lt"/>
            </a:endParaRPr>
          </a:p>
          <a:p>
            <a:pPr marL="895350" lvl="1" indent="-285750">
              <a:buFont typeface="Courier New" panose="02070309020205020404" pitchFamily="49" charset="0"/>
              <a:buChar char="o"/>
            </a:pPr>
            <a:r>
              <a:rPr lang="en-US" sz="1600" dirty="0">
                <a:solidFill>
                  <a:schemeClr val="accent1"/>
                </a:solidFill>
                <a:latin typeface="+mn-lt"/>
              </a:rPr>
              <a:t>	Additional space states include yaw and roll.</a:t>
            </a:r>
          </a:p>
          <a:p>
            <a:pPr marL="895350" lvl="1" indent="-285750">
              <a:buFont typeface="Courier New" panose="02070309020205020404" pitchFamily="49" charset="0"/>
              <a:buChar char="o"/>
            </a:pPr>
            <a:endParaRPr lang="en-US" sz="1600" dirty="0">
              <a:solidFill>
                <a:schemeClr val="accent1"/>
              </a:solidFill>
              <a:latin typeface="+mn-lt"/>
            </a:endParaRPr>
          </a:p>
          <a:p>
            <a:pPr marL="895350" lvl="1" indent="-285750">
              <a:buFont typeface="Courier New" panose="02070309020205020404" pitchFamily="49" charset="0"/>
              <a:buChar char="o"/>
            </a:pPr>
            <a:r>
              <a:rPr lang="en-US" sz="1600" dirty="0">
                <a:solidFill>
                  <a:schemeClr val="accent1"/>
                </a:solidFill>
                <a:latin typeface="+mn-lt"/>
              </a:rPr>
              <a:t>Expanded action space: adjusting degree of rudder and aileron. </a:t>
            </a:r>
          </a:p>
        </p:txBody>
      </p:sp>
      <p:sp>
        <p:nvSpPr>
          <p:cNvPr id="7" name="TextBox 6">
            <a:extLst>
              <a:ext uri="{FF2B5EF4-FFF2-40B4-BE49-F238E27FC236}">
                <a16:creationId xmlns:a16="http://schemas.microsoft.com/office/drawing/2014/main" id="{DFF71FC1-DD10-6178-1228-13FD83A6306E}"/>
              </a:ext>
            </a:extLst>
          </p:cNvPr>
          <p:cNvSpPr txBox="1"/>
          <p:nvPr/>
        </p:nvSpPr>
        <p:spPr>
          <a:xfrm>
            <a:off x="720000" y="4669866"/>
            <a:ext cx="4473925" cy="584775"/>
          </a:xfrm>
          <a:prstGeom prst="rect">
            <a:avLst/>
          </a:prstGeom>
          <a:noFill/>
        </p:spPr>
        <p:txBody>
          <a:bodyPr wrap="square">
            <a:spAutoFit/>
          </a:bodyPr>
          <a:lstStyle/>
          <a:p>
            <a:r>
              <a:rPr lang="en-US" sz="800"/>
              <a:t>P. </a:t>
            </a:r>
            <a:r>
              <a:rPr lang="en-US" sz="800" err="1"/>
              <a:t>Heidlauf</a:t>
            </a:r>
            <a:r>
              <a:rPr lang="en-US" sz="800"/>
              <a:t>, A. Collins, M. </a:t>
            </a:r>
            <a:r>
              <a:rPr lang="en-US" sz="800" err="1"/>
              <a:t>Bolender</a:t>
            </a:r>
            <a:r>
              <a:rPr lang="en-US" sz="800"/>
              <a:t>, and S. </a:t>
            </a:r>
            <a:r>
              <a:rPr lang="en-US" sz="800" err="1"/>
              <a:t>Bak</a:t>
            </a:r>
            <a:r>
              <a:rPr lang="en-US" sz="800"/>
              <a:t>, “Verification challenges in F-16 ground collision avoidance and other automated maneuvers,” in ARCH18. 5th International Workshop on Applied Verification of Continuous and Hybrid Systems</a:t>
            </a:r>
          </a:p>
          <a:p>
            <a:pPr marL="228600" indent="-228600">
              <a:buFont typeface="+mj-lt"/>
              <a:buAutoNum type="arabicPeriod"/>
            </a:pPr>
            <a:endParaRPr lang="en-US" sz="800"/>
          </a:p>
        </p:txBody>
      </p:sp>
      <p:pic>
        <p:nvPicPr>
          <p:cNvPr id="1026" name="Picture 2" descr="Roll, Pitch and Yaw Positive Rotation Angles in the Aircraft Frame">
            <a:extLst>
              <a:ext uri="{FF2B5EF4-FFF2-40B4-BE49-F238E27FC236}">
                <a16:creationId xmlns:a16="http://schemas.microsoft.com/office/drawing/2014/main" id="{5AA2460D-2AB4-C8D6-FCD0-EED7775D4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925" y="2124882"/>
            <a:ext cx="3299205" cy="1904744"/>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B0CE6E9C-AF9A-8569-97A9-68CCD227FC68}"/>
              </a:ext>
            </a:extLst>
          </p:cNvPr>
          <p:cNvSpPr/>
          <p:nvPr/>
        </p:nvSpPr>
        <p:spPr>
          <a:xfrm>
            <a:off x="6041760" y="2571750"/>
            <a:ext cx="463073" cy="603729"/>
          </a:xfrm>
          <a:prstGeom prst="ellipse">
            <a:avLst/>
          </a:prstGeom>
          <a:solidFill>
            <a:srgbClr val="00B050">
              <a:alpha val="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1A2FECC-C8BB-B97C-C5BC-7F8C7FA133F3}"/>
              </a:ext>
            </a:extLst>
          </p:cNvPr>
          <p:cNvSpPr/>
          <p:nvPr/>
        </p:nvSpPr>
        <p:spPr>
          <a:xfrm rot="5400000">
            <a:off x="6922300" y="2723151"/>
            <a:ext cx="202250" cy="603729"/>
          </a:xfrm>
          <a:prstGeom prst="ellipse">
            <a:avLst/>
          </a:prstGeom>
          <a:solidFill>
            <a:srgbClr val="00B050">
              <a:alpha val="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F17A865-E042-5D6C-0194-570B7B3811EA}"/>
              </a:ext>
            </a:extLst>
          </p:cNvPr>
          <p:cNvSpPr txBox="1"/>
          <p:nvPr/>
        </p:nvSpPr>
        <p:spPr>
          <a:xfrm>
            <a:off x="8576216" y="4871519"/>
            <a:ext cx="567784" cy="276999"/>
          </a:xfrm>
          <a:prstGeom prst="rect">
            <a:avLst/>
          </a:prstGeom>
          <a:noFill/>
        </p:spPr>
        <p:txBody>
          <a:bodyPr wrap="none" rtlCol="0">
            <a:spAutoFit/>
          </a:bodyPr>
          <a:lstStyle/>
          <a:p>
            <a:r>
              <a:rPr lang="en-US" sz="1200" dirty="0"/>
              <a:t>29/34</a:t>
            </a:r>
          </a:p>
        </p:txBody>
      </p:sp>
    </p:spTree>
    <p:extLst>
      <p:ext uri="{BB962C8B-B14F-4D97-AF65-F5344CB8AC3E}">
        <p14:creationId xmlns:p14="http://schemas.microsoft.com/office/powerpoint/2010/main" val="179546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1F10B-6CB1-651F-55DA-A8121ED25CD5}"/>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Case Study : F-16 Autopilot Simulator </a:t>
            </a:r>
          </a:p>
        </p:txBody>
      </p:sp>
      <p:pic>
        <p:nvPicPr>
          <p:cNvPr id="5" name="Picture 4">
            <a:extLst>
              <a:ext uri="{FF2B5EF4-FFF2-40B4-BE49-F238E27FC236}">
                <a16:creationId xmlns:a16="http://schemas.microsoft.com/office/drawing/2014/main" id="{6DC52815-78B6-EF34-4C01-314EE0A33D7B}"/>
              </a:ext>
            </a:extLst>
          </p:cNvPr>
          <p:cNvPicPr>
            <a:picLocks noChangeAspect="1"/>
          </p:cNvPicPr>
          <p:nvPr/>
        </p:nvPicPr>
        <p:blipFill>
          <a:blip r:embed="rId3"/>
          <a:srcRect t="47798" r="47534"/>
          <a:stretch/>
        </p:blipFill>
        <p:spPr>
          <a:xfrm>
            <a:off x="719998" y="1875095"/>
            <a:ext cx="3260996" cy="3132029"/>
          </a:xfrm>
          <a:prstGeom prst="rect">
            <a:avLst/>
          </a:prstGeom>
          <a:solidFill>
            <a:schemeClr val="bg1"/>
          </a:solidFill>
        </p:spPr>
      </p:pic>
      <p:sp>
        <p:nvSpPr>
          <p:cNvPr id="6" name="TextBox 5">
            <a:extLst>
              <a:ext uri="{FF2B5EF4-FFF2-40B4-BE49-F238E27FC236}">
                <a16:creationId xmlns:a16="http://schemas.microsoft.com/office/drawing/2014/main" id="{8AE227F6-6BFC-5146-00C6-092AAEB8AF74}"/>
              </a:ext>
            </a:extLst>
          </p:cNvPr>
          <p:cNvSpPr txBox="1"/>
          <p:nvPr/>
        </p:nvSpPr>
        <p:spPr>
          <a:xfrm>
            <a:off x="1261897" y="1403894"/>
            <a:ext cx="2177199" cy="369332"/>
          </a:xfrm>
          <a:prstGeom prst="rect">
            <a:avLst/>
          </a:prstGeom>
          <a:noFill/>
        </p:spPr>
        <p:txBody>
          <a:bodyPr wrap="none" rtlCol="0">
            <a:spAutoFit/>
          </a:bodyPr>
          <a:lstStyle/>
          <a:p>
            <a:r>
              <a:rPr lang="en-US" sz="1800" b="1">
                <a:solidFill>
                  <a:schemeClr val="accent1"/>
                </a:solidFill>
                <a:latin typeface="Andale Mono" panose="020B0509000000000004" pitchFamily="49" charset="0"/>
                <a:cs typeface="Arima Madurai Bold" pitchFamily="2" charset="77"/>
              </a:rPr>
              <a:t>First Scenario</a:t>
            </a:r>
          </a:p>
        </p:txBody>
      </p:sp>
      <p:pic>
        <p:nvPicPr>
          <p:cNvPr id="8" name="Picture 7">
            <a:extLst>
              <a:ext uri="{FF2B5EF4-FFF2-40B4-BE49-F238E27FC236}">
                <a16:creationId xmlns:a16="http://schemas.microsoft.com/office/drawing/2014/main" id="{2AC7F856-DE3B-AEBD-C69D-8B1CD157C5CB}"/>
              </a:ext>
            </a:extLst>
          </p:cNvPr>
          <p:cNvPicPr>
            <a:picLocks noChangeAspect="1"/>
          </p:cNvPicPr>
          <p:nvPr/>
        </p:nvPicPr>
        <p:blipFill>
          <a:blip r:embed="rId4"/>
          <a:srcRect t="47159" r="47328"/>
          <a:stretch/>
        </p:blipFill>
        <p:spPr>
          <a:xfrm>
            <a:off x="4459988" y="1849144"/>
            <a:ext cx="3260996" cy="3157980"/>
          </a:xfrm>
          <a:prstGeom prst="rect">
            <a:avLst/>
          </a:prstGeom>
          <a:solidFill>
            <a:schemeClr val="bg1"/>
          </a:solidFill>
        </p:spPr>
      </p:pic>
      <p:sp>
        <p:nvSpPr>
          <p:cNvPr id="9" name="TextBox 8">
            <a:extLst>
              <a:ext uri="{FF2B5EF4-FFF2-40B4-BE49-F238E27FC236}">
                <a16:creationId xmlns:a16="http://schemas.microsoft.com/office/drawing/2014/main" id="{B409C323-8D30-D805-594E-7B6F50DE6F6C}"/>
              </a:ext>
            </a:extLst>
          </p:cNvPr>
          <p:cNvSpPr txBox="1"/>
          <p:nvPr/>
        </p:nvSpPr>
        <p:spPr>
          <a:xfrm>
            <a:off x="4930553" y="1403894"/>
            <a:ext cx="2319866" cy="369332"/>
          </a:xfrm>
          <a:prstGeom prst="rect">
            <a:avLst/>
          </a:prstGeom>
          <a:noFill/>
        </p:spPr>
        <p:txBody>
          <a:bodyPr wrap="none" rtlCol="0">
            <a:spAutoFit/>
          </a:bodyPr>
          <a:lstStyle/>
          <a:p>
            <a:r>
              <a:rPr lang="en-US" sz="1800" b="1">
                <a:solidFill>
                  <a:schemeClr val="accent1"/>
                </a:solidFill>
                <a:latin typeface="Andale Mono" panose="020B0509000000000004" pitchFamily="49" charset="0"/>
                <a:cs typeface="Arima Madurai Bold" pitchFamily="2" charset="77"/>
              </a:rPr>
              <a:t>Second Scenario</a:t>
            </a:r>
          </a:p>
        </p:txBody>
      </p:sp>
      <p:pic>
        <p:nvPicPr>
          <p:cNvPr id="10" name="Picture 9" descr="A colorful lines with black text&#10;&#10;Description automatically generated with medium confidence">
            <a:extLst>
              <a:ext uri="{FF2B5EF4-FFF2-40B4-BE49-F238E27FC236}">
                <a16:creationId xmlns:a16="http://schemas.microsoft.com/office/drawing/2014/main" id="{CA80EC6C-CB53-D101-864F-7CEE7E1C944B}"/>
              </a:ext>
            </a:extLst>
          </p:cNvPr>
          <p:cNvPicPr>
            <a:picLocks noChangeAspect="1"/>
          </p:cNvPicPr>
          <p:nvPr/>
        </p:nvPicPr>
        <p:blipFill>
          <a:blip r:embed="rId5"/>
          <a:srcRect l="1291" t="2281" r="1964" b="2004"/>
          <a:stretch/>
        </p:blipFill>
        <p:spPr>
          <a:xfrm>
            <a:off x="7887323" y="3065684"/>
            <a:ext cx="1073354" cy="750850"/>
          </a:xfrm>
          <a:prstGeom prst="rect">
            <a:avLst/>
          </a:prstGeom>
        </p:spPr>
      </p:pic>
      <p:sp>
        <p:nvSpPr>
          <p:cNvPr id="2" name="TextBox 1">
            <a:extLst>
              <a:ext uri="{FF2B5EF4-FFF2-40B4-BE49-F238E27FC236}">
                <a16:creationId xmlns:a16="http://schemas.microsoft.com/office/drawing/2014/main" id="{F1F939C4-8B86-D5A1-96F6-A6961C67B7EE}"/>
              </a:ext>
            </a:extLst>
          </p:cNvPr>
          <p:cNvSpPr txBox="1"/>
          <p:nvPr/>
        </p:nvSpPr>
        <p:spPr>
          <a:xfrm>
            <a:off x="8576216" y="4871519"/>
            <a:ext cx="567784" cy="276999"/>
          </a:xfrm>
          <a:prstGeom prst="rect">
            <a:avLst/>
          </a:prstGeom>
          <a:noFill/>
        </p:spPr>
        <p:txBody>
          <a:bodyPr wrap="none" rtlCol="0">
            <a:spAutoFit/>
          </a:bodyPr>
          <a:lstStyle/>
          <a:p>
            <a:r>
              <a:rPr lang="en-US" sz="1200" dirty="0"/>
              <a:t>30/34</a:t>
            </a:r>
          </a:p>
        </p:txBody>
      </p:sp>
    </p:spTree>
    <p:extLst>
      <p:ext uri="{BB962C8B-B14F-4D97-AF65-F5344CB8AC3E}">
        <p14:creationId xmlns:p14="http://schemas.microsoft.com/office/powerpoint/2010/main" val="28797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613505-0EA9-B494-DB35-9253B3D07B22}"/>
              </a:ext>
            </a:extLst>
          </p:cNvPr>
          <p:cNvSpPr>
            <a:spLocks noGrp="1"/>
          </p:cNvSpPr>
          <p:nvPr>
            <p:ph type="title"/>
          </p:nvPr>
        </p:nvSpPr>
        <p:spPr>
          <a:xfrm>
            <a:off x="720000" y="470083"/>
            <a:ext cx="7704000" cy="572700"/>
          </a:xfrm>
        </p:spPr>
        <p:txBody>
          <a:bodyPr/>
          <a:lstStyle/>
          <a:p>
            <a:r>
              <a:rPr lang="en-US">
                <a:latin typeface="Aharoni" panose="02010803020104030203" pitchFamily="2" charset="-79"/>
                <a:cs typeface="Aharoni" panose="02010803020104030203" pitchFamily="2" charset="-79"/>
              </a:rPr>
              <a:t>Causal Analysis</a:t>
            </a:r>
          </a:p>
        </p:txBody>
      </p:sp>
      <p:cxnSp>
        <p:nvCxnSpPr>
          <p:cNvPr id="4" name="Straight Arrow Connector 3">
            <a:extLst>
              <a:ext uri="{FF2B5EF4-FFF2-40B4-BE49-F238E27FC236}">
                <a16:creationId xmlns:a16="http://schemas.microsoft.com/office/drawing/2014/main" id="{C163E19B-F135-5DE2-3C84-67B4E8CBC8A0}"/>
              </a:ext>
            </a:extLst>
          </p:cNvPr>
          <p:cNvCxnSpPr>
            <a:cxnSpLocks/>
          </p:cNvCxnSpPr>
          <p:nvPr/>
        </p:nvCxnSpPr>
        <p:spPr>
          <a:xfrm flipV="1">
            <a:off x="413813" y="1348562"/>
            <a:ext cx="0" cy="3482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317ECFB-C37A-BB1C-F009-D0DF127FE0C1}"/>
              </a:ext>
            </a:extLst>
          </p:cNvPr>
          <p:cNvCxnSpPr>
            <a:cxnSpLocks/>
          </p:cNvCxnSpPr>
          <p:nvPr/>
        </p:nvCxnSpPr>
        <p:spPr>
          <a:xfrm>
            <a:off x="413813" y="4830947"/>
            <a:ext cx="3221885" cy="12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86581A-7CEE-2BD0-D97B-EED1B5C6F185}"/>
              </a:ext>
            </a:extLst>
          </p:cNvPr>
          <p:cNvCxnSpPr>
            <a:cxnSpLocks/>
          </p:cNvCxnSpPr>
          <p:nvPr/>
        </p:nvCxnSpPr>
        <p:spPr>
          <a:xfrm>
            <a:off x="413813" y="4428881"/>
            <a:ext cx="3123327" cy="0"/>
          </a:xfrm>
          <a:prstGeom prst="line">
            <a:avLst/>
          </a:prstGeom>
          <a:ln>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ACF24ED-A1BC-AE3E-CB17-E1E799C7C5DF}"/>
              </a:ext>
            </a:extLst>
          </p:cNvPr>
          <p:cNvCxnSpPr>
            <a:cxnSpLocks/>
          </p:cNvCxnSpPr>
          <p:nvPr/>
        </p:nvCxnSpPr>
        <p:spPr>
          <a:xfrm>
            <a:off x="413812" y="1630772"/>
            <a:ext cx="3123328" cy="0"/>
          </a:xfrm>
          <a:prstGeom prst="line">
            <a:avLst/>
          </a:prstGeom>
          <a:ln>
            <a:solidFill>
              <a:srgbClr val="075063"/>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1503DBB-CA2F-4919-302F-402B993F4F62}"/>
              </a:ext>
            </a:extLst>
          </p:cNvPr>
          <p:cNvSpPr txBox="1"/>
          <p:nvPr/>
        </p:nvSpPr>
        <p:spPr>
          <a:xfrm>
            <a:off x="-36993" y="4320466"/>
            <a:ext cx="505267" cy="246221"/>
          </a:xfrm>
          <a:prstGeom prst="rect">
            <a:avLst/>
          </a:prstGeom>
          <a:noFill/>
        </p:spPr>
        <p:txBody>
          <a:bodyPr wrap="none" rtlCol="0">
            <a:spAutoFit/>
          </a:bodyPr>
          <a:lstStyle/>
          <a:p>
            <a:r>
              <a:rPr lang="en-US" sz="1000" b="1">
                <a:latin typeface="Andale Mono" panose="020B0509000000000004" pitchFamily="49" charset="0"/>
                <a:cs typeface="Arima Madurai Bold" pitchFamily="2" charset="77"/>
              </a:rPr>
              <a:t>1450</a:t>
            </a:r>
          </a:p>
        </p:txBody>
      </p:sp>
      <p:sp>
        <p:nvSpPr>
          <p:cNvPr id="23" name="TextBox 22">
            <a:extLst>
              <a:ext uri="{FF2B5EF4-FFF2-40B4-BE49-F238E27FC236}">
                <a16:creationId xmlns:a16="http://schemas.microsoft.com/office/drawing/2014/main" id="{35A3B8C6-002D-620E-E1CA-9D3BE207E81C}"/>
              </a:ext>
            </a:extLst>
          </p:cNvPr>
          <p:cNvSpPr txBox="1"/>
          <p:nvPr/>
        </p:nvSpPr>
        <p:spPr>
          <a:xfrm>
            <a:off x="-43029" y="1507661"/>
            <a:ext cx="505267" cy="246221"/>
          </a:xfrm>
          <a:prstGeom prst="rect">
            <a:avLst/>
          </a:prstGeom>
          <a:noFill/>
        </p:spPr>
        <p:txBody>
          <a:bodyPr wrap="none" rtlCol="0">
            <a:spAutoFit/>
          </a:bodyPr>
          <a:lstStyle/>
          <a:p>
            <a:r>
              <a:rPr lang="en-US" sz="1000" b="1">
                <a:latin typeface="Andale Mono" panose="020B0509000000000004" pitchFamily="49" charset="0"/>
                <a:cs typeface="Arima Madurai Bold" pitchFamily="2" charset="77"/>
              </a:rPr>
              <a:t>1850</a:t>
            </a:r>
          </a:p>
        </p:txBody>
      </p:sp>
      <p:sp>
        <p:nvSpPr>
          <p:cNvPr id="25" name="TextBox 24">
            <a:extLst>
              <a:ext uri="{FF2B5EF4-FFF2-40B4-BE49-F238E27FC236}">
                <a16:creationId xmlns:a16="http://schemas.microsoft.com/office/drawing/2014/main" id="{1D2FB585-130A-E2DB-25DC-84B179215E2E}"/>
              </a:ext>
            </a:extLst>
          </p:cNvPr>
          <p:cNvSpPr txBox="1"/>
          <p:nvPr/>
        </p:nvSpPr>
        <p:spPr>
          <a:xfrm>
            <a:off x="40953" y="1133731"/>
            <a:ext cx="745717" cy="246221"/>
          </a:xfrm>
          <a:prstGeom prst="rect">
            <a:avLst/>
          </a:prstGeom>
          <a:noFill/>
        </p:spPr>
        <p:txBody>
          <a:bodyPr wrap="none" rtlCol="0">
            <a:spAutoFit/>
          </a:bodyPr>
          <a:lstStyle/>
          <a:p>
            <a:r>
              <a:rPr lang="en-US" sz="1000" b="1">
                <a:latin typeface="Andale Mono" panose="020B0509000000000004" pitchFamily="49" charset="0"/>
                <a:cs typeface="Arima Madurai Bold" pitchFamily="2" charset="77"/>
              </a:rPr>
              <a:t>Alt(ft)</a:t>
            </a:r>
          </a:p>
        </p:txBody>
      </p:sp>
      <p:sp>
        <p:nvSpPr>
          <p:cNvPr id="27" name="TextBox 26">
            <a:extLst>
              <a:ext uri="{FF2B5EF4-FFF2-40B4-BE49-F238E27FC236}">
                <a16:creationId xmlns:a16="http://schemas.microsoft.com/office/drawing/2014/main" id="{779378DB-51F7-5627-E41F-938869B666B5}"/>
              </a:ext>
            </a:extLst>
          </p:cNvPr>
          <p:cNvSpPr txBox="1"/>
          <p:nvPr/>
        </p:nvSpPr>
        <p:spPr>
          <a:xfrm>
            <a:off x="324567" y="4843593"/>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0</a:t>
            </a:r>
          </a:p>
        </p:txBody>
      </p:sp>
      <p:sp>
        <p:nvSpPr>
          <p:cNvPr id="28" name="TextBox 27">
            <a:extLst>
              <a:ext uri="{FF2B5EF4-FFF2-40B4-BE49-F238E27FC236}">
                <a16:creationId xmlns:a16="http://schemas.microsoft.com/office/drawing/2014/main" id="{FA972723-D57B-22FF-230A-48A4CA48DF92}"/>
              </a:ext>
            </a:extLst>
          </p:cNvPr>
          <p:cNvSpPr txBox="1"/>
          <p:nvPr/>
        </p:nvSpPr>
        <p:spPr>
          <a:xfrm>
            <a:off x="1075503" y="4845801"/>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2</a:t>
            </a:r>
          </a:p>
        </p:txBody>
      </p:sp>
      <p:sp>
        <p:nvSpPr>
          <p:cNvPr id="30" name="TextBox 29">
            <a:extLst>
              <a:ext uri="{FF2B5EF4-FFF2-40B4-BE49-F238E27FC236}">
                <a16:creationId xmlns:a16="http://schemas.microsoft.com/office/drawing/2014/main" id="{A713177E-6D27-6A5E-84ED-F28196E9C8CE}"/>
              </a:ext>
            </a:extLst>
          </p:cNvPr>
          <p:cNvSpPr txBox="1"/>
          <p:nvPr/>
        </p:nvSpPr>
        <p:spPr>
          <a:xfrm>
            <a:off x="1825937" y="4843593"/>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4</a:t>
            </a:r>
          </a:p>
        </p:txBody>
      </p:sp>
      <p:sp>
        <p:nvSpPr>
          <p:cNvPr id="31" name="TextBox 30">
            <a:extLst>
              <a:ext uri="{FF2B5EF4-FFF2-40B4-BE49-F238E27FC236}">
                <a16:creationId xmlns:a16="http://schemas.microsoft.com/office/drawing/2014/main" id="{C23E4804-46CF-45FE-6671-4EBD778DBC36}"/>
              </a:ext>
            </a:extLst>
          </p:cNvPr>
          <p:cNvSpPr txBox="1"/>
          <p:nvPr/>
        </p:nvSpPr>
        <p:spPr>
          <a:xfrm>
            <a:off x="2565839" y="4852012"/>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6</a:t>
            </a:r>
          </a:p>
        </p:txBody>
      </p:sp>
      <p:sp>
        <p:nvSpPr>
          <p:cNvPr id="32" name="TextBox 31">
            <a:extLst>
              <a:ext uri="{FF2B5EF4-FFF2-40B4-BE49-F238E27FC236}">
                <a16:creationId xmlns:a16="http://schemas.microsoft.com/office/drawing/2014/main" id="{70E4D3D0-9DE4-9094-1355-74107CED83B9}"/>
              </a:ext>
            </a:extLst>
          </p:cNvPr>
          <p:cNvSpPr txBox="1"/>
          <p:nvPr/>
        </p:nvSpPr>
        <p:spPr>
          <a:xfrm>
            <a:off x="3322608" y="4855824"/>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8</a:t>
            </a:r>
          </a:p>
        </p:txBody>
      </p:sp>
      <p:sp>
        <p:nvSpPr>
          <p:cNvPr id="41" name="Oval 40">
            <a:extLst>
              <a:ext uri="{FF2B5EF4-FFF2-40B4-BE49-F238E27FC236}">
                <a16:creationId xmlns:a16="http://schemas.microsoft.com/office/drawing/2014/main" id="{0B1703B4-672F-046F-B486-FA0AC5B3BC22}"/>
              </a:ext>
            </a:extLst>
          </p:cNvPr>
          <p:cNvSpPr/>
          <p:nvPr/>
        </p:nvSpPr>
        <p:spPr>
          <a:xfrm>
            <a:off x="3858161" y="2157812"/>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0</a:t>
            </a:r>
          </a:p>
        </p:txBody>
      </p:sp>
      <p:sp>
        <p:nvSpPr>
          <p:cNvPr id="42" name="Oval 41">
            <a:extLst>
              <a:ext uri="{FF2B5EF4-FFF2-40B4-BE49-F238E27FC236}">
                <a16:creationId xmlns:a16="http://schemas.microsoft.com/office/drawing/2014/main" id="{14329842-575A-958C-CD4F-79087117475F}"/>
              </a:ext>
            </a:extLst>
          </p:cNvPr>
          <p:cNvSpPr/>
          <p:nvPr/>
        </p:nvSpPr>
        <p:spPr>
          <a:xfrm>
            <a:off x="3863720" y="3048147"/>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0.64</a:t>
            </a:r>
          </a:p>
        </p:txBody>
      </p:sp>
      <p:sp>
        <p:nvSpPr>
          <p:cNvPr id="43" name="Oval 42">
            <a:extLst>
              <a:ext uri="{FF2B5EF4-FFF2-40B4-BE49-F238E27FC236}">
                <a16:creationId xmlns:a16="http://schemas.microsoft.com/office/drawing/2014/main" id="{FCA9ED30-A763-9864-0D71-129B9CBC35DF}"/>
              </a:ext>
            </a:extLst>
          </p:cNvPr>
          <p:cNvSpPr/>
          <p:nvPr/>
        </p:nvSpPr>
        <p:spPr>
          <a:xfrm>
            <a:off x="3858160" y="3919277"/>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-6 </a:t>
            </a:r>
          </a:p>
        </p:txBody>
      </p:sp>
      <p:sp>
        <p:nvSpPr>
          <p:cNvPr id="46" name="Oval 45">
            <a:extLst>
              <a:ext uri="{FF2B5EF4-FFF2-40B4-BE49-F238E27FC236}">
                <a16:creationId xmlns:a16="http://schemas.microsoft.com/office/drawing/2014/main" id="{D130D163-585B-FCE2-6C3C-C21FB6AD59F1}"/>
              </a:ext>
            </a:extLst>
          </p:cNvPr>
          <p:cNvSpPr/>
          <p:nvPr/>
        </p:nvSpPr>
        <p:spPr>
          <a:xfrm>
            <a:off x="3854924" y="1267477"/>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500</a:t>
            </a:r>
          </a:p>
        </p:txBody>
      </p:sp>
      <p:pic>
        <p:nvPicPr>
          <p:cNvPr id="47" name="Picture 46">
            <a:extLst>
              <a:ext uri="{FF2B5EF4-FFF2-40B4-BE49-F238E27FC236}">
                <a16:creationId xmlns:a16="http://schemas.microsoft.com/office/drawing/2014/main" id="{F27B0334-B3BC-E145-DF30-C48ED89D1A73}"/>
              </a:ext>
            </a:extLst>
          </p:cNvPr>
          <p:cNvPicPr>
            <a:picLocks noChangeAspect="1"/>
          </p:cNvPicPr>
          <p:nvPr/>
        </p:nvPicPr>
        <p:blipFill>
          <a:blip r:embed="rId3"/>
          <a:stretch>
            <a:fillRect/>
          </a:stretch>
        </p:blipFill>
        <p:spPr>
          <a:xfrm flipH="1">
            <a:off x="414876" y="4336473"/>
            <a:ext cx="621623" cy="214208"/>
          </a:xfrm>
          <a:prstGeom prst="rect">
            <a:avLst/>
          </a:prstGeom>
        </p:spPr>
      </p:pic>
      <p:pic>
        <p:nvPicPr>
          <p:cNvPr id="48" name="Picture 47">
            <a:extLst>
              <a:ext uri="{FF2B5EF4-FFF2-40B4-BE49-F238E27FC236}">
                <a16:creationId xmlns:a16="http://schemas.microsoft.com/office/drawing/2014/main" id="{AE33D804-973A-CB54-EECB-EBDDDC892938}"/>
              </a:ext>
            </a:extLst>
          </p:cNvPr>
          <p:cNvPicPr>
            <a:picLocks noChangeAspect="1"/>
          </p:cNvPicPr>
          <p:nvPr/>
        </p:nvPicPr>
        <p:blipFill>
          <a:blip r:embed="rId3"/>
          <a:stretch>
            <a:fillRect/>
          </a:stretch>
        </p:blipFill>
        <p:spPr>
          <a:xfrm rot="-1800000" flipH="1">
            <a:off x="675637" y="3816701"/>
            <a:ext cx="621623" cy="214208"/>
          </a:xfrm>
          <a:prstGeom prst="rect">
            <a:avLst/>
          </a:prstGeom>
        </p:spPr>
      </p:pic>
      <p:sp>
        <p:nvSpPr>
          <p:cNvPr id="49" name="Oval 48">
            <a:extLst>
              <a:ext uri="{FF2B5EF4-FFF2-40B4-BE49-F238E27FC236}">
                <a16:creationId xmlns:a16="http://schemas.microsoft.com/office/drawing/2014/main" id="{BB2A9373-3465-4837-9078-0599BE4AC2F8}"/>
              </a:ext>
            </a:extLst>
          </p:cNvPr>
          <p:cNvSpPr/>
          <p:nvPr/>
        </p:nvSpPr>
        <p:spPr>
          <a:xfrm>
            <a:off x="3857967" y="2157812"/>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11</a:t>
            </a:r>
          </a:p>
        </p:txBody>
      </p:sp>
      <p:sp>
        <p:nvSpPr>
          <p:cNvPr id="50" name="Oval 49">
            <a:extLst>
              <a:ext uri="{FF2B5EF4-FFF2-40B4-BE49-F238E27FC236}">
                <a16:creationId xmlns:a16="http://schemas.microsoft.com/office/drawing/2014/main" id="{BC34674C-F787-78B6-8095-D4ECE9A55234}"/>
              </a:ext>
            </a:extLst>
          </p:cNvPr>
          <p:cNvSpPr/>
          <p:nvPr/>
        </p:nvSpPr>
        <p:spPr>
          <a:xfrm>
            <a:off x="3863526" y="3048147"/>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51" name="Oval 50">
            <a:extLst>
              <a:ext uri="{FF2B5EF4-FFF2-40B4-BE49-F238E27FC236}">
                <a16:creationId xmlns:a16="http://schemas.microsoft.com/office/drawing/2014/main" id="{CE808289-CC90-7F91-81E9-F227070C4B93}"/>
              </a:ext>
            </a:extLst>
          </p:cNvPr>
          <p:cNvSpPr/>
          <p:nvPr/>
        </p:nvSpPr>
        <p:spPr>
          <a:xfrm>
            <a:off x="3857966" y="3919277"/>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-25</a:t>
            </a:r>
          </a:p>
        </p:txBody>
      </p:sp>
      <p:sp>
        <p:nvSpPr>
          <p:cNvPr id="52" name="Oval 51">
            <a:extLst>
              <a:ext uri="{FF2B5EF4-FFF2-40B4-BE49-F238E27FC236}">
                <a16:creationId xmlns:a16="http://schemas.microsoft.com/office/drawing/2014/main" id="{AF23D10A-CDAB-5D4B-9D5F-0B2D2A44C64F}"/>
              </a:ext>
            </a:extLst>
          </p:cNvPr>
          <p:cNvSpPr/>
          <p:nvPr/>
        </p:nvSpPr>
        <p:spPr>
          <a:xfrm>
            <a:off x="3854730" y="1267477"/>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492</a:t>
            </a:r>
          </a:p>
        </p:txBody>
      </p:sp>
      <p:sp>
        <p:nvSpPr>
          <p:cNvPr id="53" name="Oval 52">
            <a:extLst>
              <a:ext uri="{FF2B5EF4-FFF2-40B4-BE49-F238E27FC236}">
                <a16:creationId xmlns:a16="http://schemas.microsoft.com/office/drawing/2014/main" id="{F255533F-7EF6-26D7-5949-6776190BB14C}"/>
              </a:ext>
            </a:extLst>
          </p:cNvPr>
          <p:cNvSpPr/>
          <p:nvPr/>
        </p:nvSpPr>
        <p:spPr>
          <a:xfrm>
            <a:off x="3856902" y="2157812"/>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17</a:t>
            </a:r>
          </a:p>
        </p:txBody>
      </p:sp>
      <p:sp>
        <p:nvSpPr>
          <p:cNvPr id="54" name="Oval 53">
            <a:extLst>
              <a:ext uri="{FF2B5EF4-FFF2-40B4-BE49-F238E27FC236}">
                <a16:creationId xmlns:a16="http://schemas.microsoft.com/office/drawing/2014/main" id="{D5A242CC-05B0-3AE4-9DE4-76BDDE25B1BA}"/>
              </a:ext>
            </a:extLst>
          </p:cNvPr>
          <p:cNvSpPr/>
          <p:nvPr/>
        </p:nvSpPr>
        <p:spPr>
          <a:xfrm>
            <a:off x="3862461" y="3048147"/>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55" name="Oval 54">
            <a:extLst>
              <a:ext uri="{FF2B5EF4-FFF2-40B4-BE49-F238E27FC236}">
                <a16:creationId xmlns:a16="http://schemas.microsoft.com/office/drawing/2014/main" id="{7DDBA138-0FAD-013A-69F6-3E28184FF654}"/>
              </a:ext>
            </a:extLst>
          </p:cNvPr>
          <p:cNvSpPr/>
          <p:nvPr/>
        </p:nvSpPr>
        <p:spPr>
          <a:xfrm>
            <a:off x="3853664" y="391954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25</a:t>
            </a:r>
          </a:p>
        </p:txBody>
      </p:sp>
      <p:sp>
        <p:nvSpPr>
          <p:cNvPr id="56" name="Oval 55">
            <a:extLst>
              <a:ext uri="{FF2B5EF4-FFF2-40B4-BE49-F238E27FC236}">
                <a16:creationId xmlns:a16="http://schemas.microsoft.com/office/drawing/2014/main" id="{824DD3A5-148B-EF03-C8BE-AEF132B72720}"/>
              </a:ext>
            </a:extLst>
          </p:cNvPr>
          <p:cNvSpPr/>
          <p:nvPr/>
        </p:nvSpPr>
        <p:spPr>
          <a:xfrm>
            <a:off x="3853665" y="1267477"/>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407</a:t>
            </a:r>
          </a:p>
        </p:txBody>
      </p:sp>
      <p:pic>
        <p:nvPicPr>
          <p:cNvPr id="57" name="Picture 56">
            <a:extLst>
              <a:ext uri="{FF2B5EF4-FFF2-40B4-BE49-F238E27FC236}">
                <a16:creationId xmlns:a16="http://schemas.microsoft.com/office/drawing/2014/main" id="{131A3157-E4C1-1C46-B3D8-CD3CD84D302A}"/>
              </a:ext>
            </a:extLst>
          </p:cNvPr>
          <p:cNvPicPr>
            <a:picLocks noChangeAspect="1"/>
          </p:cNvPicPr>
          <p:nvPr/>
        </p:nvPicPr>
        <p:blipFill>
          <a:blip r:embed="rId3"/>
          <a:stretch>
            <a:fillRect/>
          </a:stretch>
        </p:blipFill>
        <p:spPr>
          <a:xfrm rot="-2700000" flipH="1">
            <a:off x="992904" y="3179365"/>
            <a:ext cx="621623" cy="214208"/>
          </a:xfrm>
          <a:prstGeom prst="rect">
            <a:avLst/>
          </a:prstGeom>
        </p:spPr>
      </p:pic>
      <p:sp>
        <p:nvSpPr>
          <p:cNvPr id="58" name="Oval 57">
            <a:extLst>
              <a:ext uri="{FF2B5EF4-FFF2-40B4-BE49-F238E27FC236}">
                <a16:creationId xmlns:a16="http://schemas.microsoft.com/office/drawing/2014/main" id="{73553A62-1E0C-040F-CC1D-83C29E27B8F0}"/>
              </a:ext>
            </a:extLst>
          </p:cNvPr>
          <p:cNvSpPr/>
          <p:nvPr/>
        </p:nvSpPr>
        <p:spPr>
          <a:xfrm>
            <a:off x="3852600" y="215795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0</a:t>
            </a:r>
          </a:p>
        </p:txBody>
      </p:sp>
      <p:sp>
        <p:nvSpPr>
          <p:cNvPr id="59" name="Oval 58">
            <a:extLst>
              <a:ext uri="{FF2B5EF4-FFF2-40B4-BE49-F238E27FC236}">
                <a16:creationId xmlns:a16="http://schemas.microsoft.com/office/drawing/2014/main" id="{F7286617-08A8-BC07-8F4B-370C48BC64EE}"/>
              </a:ext>
            </a:extLst>
          </p:cNvPr>
          <p:cNvSpPr/>
          <p:nvPr/>
        </p:nvSpPr>
        <p:spPr>
          <a:xfrm>
            <a:off x="3858159" y="304828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60" name="Oval 59">
            <a:extLst>
              <a:ext uri="{FF2B5EF4-FFF2-40B4-BE49-F238E27FC236}">
                <a16:creationId xmlns:a16="http://schemas.microsoft.com/office/drawing/2014/main" id="{2308C65E-89B3-EC96-2E2F-B124DDB363D1}"/>
              </a:ext>
            </a:extLst>
          </p:cNvPr>
          <p:cNvSpPr/>
          <p:nvPr/>
        </p:nvSpPr>
        <p:spPr>
          <a:xfrm>
            <a:off x="3852599" y="391941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25</a:t>
            </a:r>
          </a:p>
        </p:txBody>
      </p:sp>
      <p:sp>
        <p:nvSpPr>
          <p:cNvPr id="61" name="Oval 60">
            <a:extLst>
              <a:ext uri="{FF2B5EF4-FFF2-40B4-BE49-F238E27FC236}">
                <a16:creationId xmlns:a16="http://schemas.microsoft.com/office/drawing/2014/main" id="{DB9E55AB-D9E2-441F-BEC1-95E4B7662F7B}"/>
              </a:ext>
            </a:extLst>
          </p:cNvPr>
          <p:cNvSpPr/>
          <p:nvPr/>
        </p:nvSpPr>
        <p:spPr>
          <a:xfrm>
            <a:off x="3849363" y="126761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394</a:t>
            </a:r>
          </a:p>
        </p:txBody>
      </p:sp>
      <p:pic>
        <p:nvPicPr>
          <p:cNvPr id="62" name="Picture 61">
            <a:extLst>
              <a:ext uri="{FF2B5EF4-FFF2-40B4-BE49-F238E27FC236}">
                <a16:creationId xmlns:a16="http://schemas.microsoft.com/office/drawing/2014/main" id="{4D0C934D-3DC7-F7E5-665B-4E8733D6F196}"/>
              </a:ext>
            </a:extLst>
          </p:cNvPr>
          <p:cNvPicPr>
            <a:picLocks noChangeAspect="1"/>
          </p:cNvPicPr>
          <p:nvPr/>
        </p:nvPicPr>
        <p:blipFill>
          <a:blip r:embed="rId3"/>
          <a:stretch>
            <a:fillRect/>
          </a:stretch>
        </p:blipFill>
        <p:spPr>
          <a:xfrm flipH="1">
            <a:off x="1515125" y="2648740"/>
            <a:ext cx="621623" cy="273943"/>
          </a:xfrm>
          <a:prstGeom prst="rect">
            <a:avLst/>
          </a:prstGeom>
        </p:spPr>
      </p:pic>
      <p:sp>
        <p:nvSpPr>
          <p:cNvPr id="63" name="Oval 62">
            <a:extLst>
              <a:ext uri="{FF2B5EF4-FFF2-40B4-BE49-F238E27FC236}">
                <a16:creationId xmlns:a16="http://schemas.microsoft.com/office/drawing/2014/main" id="{F080F3F4-91B1-F762-0E76-6CC792FDA064}"/>
              </a:ext>
            </a:extLst>
          </p:cNvPr>
          <p:cNvSpPr/>
          <p:nvPr/>
        </p:nvSpPr>
        <p:spPr>
          <a:xfrm>
            <a:off x="3861203" y="2157674"/>
            <a:ext cx="848763" cy="790177"/>
          </a:xfrm>
          <a:prstGeom prst="ellipse">
            <a:avLst/>
          </a:prstGeom>
          <a:noFill/>
          <a:ln w="254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solidFill>
                  <a:schemeClr val="bg2"/>
                </a:solidFill>
              </a:rPr>
              <a:t>AoA</a:t>
            </a:r>
            <a:endParaRPr lang="en-US" sz="1300" b="1">
              <a:solidFill>
                <a:schemeClr val="bg2"/>
              </a:solidFill>
            </a:endParaRPr>
          </a:p>
          <a:p>
            <a:pPr algn="ctr"/>
            <a:r>
              <a:rPr lang="en-US" sz="1300" b="1">
                <a:solidFill>
                  <a:schemeClr val="bg2"/>
                </a:solidFill>
              </a:rPr>
              <a:t>-17</a:t>
            </a:r>
          </a:p>
        </p:txBody>
      </p:sp>
      <p:sp>
        <p:nvSpPr>
          <p:cNvPr id="64" name="Oval 63">
            <a:extLst>
              <a:ext uri="{FF2B5EF4-FFF2-40B4-BE49-F238E27FC236}">
                <a16:creationId xmlns:a16="http://schemas.microsoft.com/office/drawing/2014/main" id="{77025F25-87FA-2DC5-F206-030827EEB096}"/>
              </a:ext>
            </a:extLst>
          </p:cNvPr>
          <p:cNvSpPr/>
          <p:nvPr/>
        </p:nvSpPr>
        <p:spPr>
          <a:xfrm>
            <a:off x="3866762" y="304800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65" name="Oval 64">
            <a:extLst>
              <a:ext uri="{FF2B5EF4-FFF2-40B4-BE49-F238E27FC236}">
                <a16:creationId xmlns:a16="http://schemas.microsoft.com/office/drawing/2014/main" id="{8AEC5D35-3686-C7D1-8DD0-0634431A075A}"/>
              </a:ext>
            </a:extLst>
          </p:cNvPr>
          <p:cNvSpPr/>
          <p:nvPr/>
        </p:nvSpPr>
        <p:spPr>
          <a:xfrm>
            <a:off x="3861202" y="391913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25</a:t>
            </a:r>
          </a:p>
        </p:txBody>
      </p:sp>
      <p:sp>
        <p:nvSpPr>
          <p:cNvPr id="66" name="Oval 65">
            <a:extLst>
              <a:ext uri="{FF2B5EF4-FFF2-40B4-BE49-F238E27FC236}">
                <a16:creationId xmlns:a16="http://schemas.microsoft.com/office/drawing/2014/main" id="{B889A722-8253-B8D7-9D7E-E22928109151}"/>
              </a:ext>
            </a:extLst>
          </p:cNvPr>
          <p:cNvSpPr/>
          <p:nvPr/>
        </p:nvSpPr>
        <p:spPr>
          <a:xfrm>
            <a:off x="3857966" y="126733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381</a:t>
            </a:r>
          </a:p>
        </p:txBody>
      </p:sp>
      <p:pic>
        <p:nvPicPr>
          <p:cNvPr id="67" name="Picture 66">
            <a:extLst>
              <a:ext uri="{FF2B5EF4-FFF2-40B4-BE49-F238E27FC236}">
                <a16:creationId xmlns:a16="http://schemas.microsoft.com/office/drawing/2014/main" id="{D1F6F0CA-C8EB-19C0-3C34-41185468641D}"/>
              </a:ext>
            </a:extLst>
          </p:cNvPr>
          <p:cNvPicPr>
            <a:picLocks noChangeAspect="1"/>
          </p:cNvPicPr>
          <p:nvPr/>
        </p:nvPicPr>
        <p:blipFill>
          <a:blip r:embed="rId3"/>
          <a:stretch>
            <a:fillRect/>
          </a:stretch>
        </p:blipFill>
        <p:spPr>
          <a:xfrm rot="300000" flipH="1">
            <a:off x="1941194" y="2161264"/>
            <a:ext cx="621623" cy="273943"/>
          </a:xfrm>
          <a:prstGeom prst="rect">
            <a:avLst/>
          </a:prstGeom>
        </p:spPr>
      </p:pic>
      <p:sp>
        <p:nvSpPr>
          <p:cNvPr id="68" name="Oval 67">
            <a:extLst>
              <a:ext uri="{FF2B5EF4-FFF2-40B4-BE49-F238E27FC236}">
                <a16:creationId xmlns:a16="http://schemas.microsoft.com/office/drawing/2014/main" id="{62DFCA3A-2C42-CC8C-D02B-C48869B79BF0}"/>
              </a:ext>
            </a:extLst>
          </p:cNvPr>
          <p:cNvSpPr/>
          <p:nvPr/>
        </p:nvSpPr>
        <p:spPr>
          <a:xfrm>
            <a:off x="1871985" y="2057516"/>
            <a:ext cx="701588" cy="477515"/>
          </a:xfrm>
          <a:prstGeom prst="ellipse">
            <a:avLst/>
          </a:prstGeom>
          <a:solidFill>
            <a:srgbClr val="00B050">
              <a:alpha val="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ABA0179-2C9B-3FC8-7BF7-C5F2A0C5A713}"/>
              </a:ext>
            </a:extLst>
          </p:cNvPr>
          <p:cNvSpPr txBox="1"/>
          <p:nvPr/>
        </p:nvSpPr>
        <p:spPr>
          <a:xfrm>
            <a:off x="561691" y="1919252"/>
            <a:ext cx="1367682" cy="307777"/>
          </a:xfrm>
          <a:prstGeom prst="rect">
            <a:avLst/>
          </a:prstGeom>
          <a:noFill/>
        </p:spPr>
        <p:txBody>
          <a:bodyPr wrap="none" rtlCol="0">
            <a:spAutoFit/>
          </a:bodyPr>
          <a:lstStyle/>
          <a:p>
            <a:r>
              <a:rPr lang="en-US" err="1">
                <a:solidFill>
                  <a:schemeClr val="bg2"/>
                </a:solidFill>
                <a:latin typeface="Aharoni" panose="02010803020104030203" pitchFamily="2" charset="-79"/>
                <a:cs typeface="Aharoni" panose="02010803020104030203" pitchFamily="2" charset="-79"/>
              </a:rPr>
              <a:t>AoA</a:t>
            </a:r>
            <a:r>
              <a:rPr lang="en-US">
                <a:solidFill>
                  <a:schemeClr val="bg2"/>
                </a:solidFill>
                <a:latin typeface="Aharoni" panose="02010803020104030203" pitchFamily="2" charset="-79"/>
                <a:cs typeface="Aharoni" panose="02010803020104030203" pitchFamily="2" charset="-79"/>
              </a:rPr>
              <a:t> Violation</a:t>
            </a:r>
          </a:p>
        </p:txBody>
      </p:sp>
      <p:cxnSp>
        <p:nvCxnSpPr>
          <p:cNvPr id="97" name="Straight Arrow Connector 96">
            <a:extLst>
              <a:ext uri="{FF2B5EF4-FFF2-40B4-BE49-F238E27FC236}">
                <a16:creationId xmlns:a16="http://schemas.microsoft.com/office/drawing/2014/main" id="{12FD19F9-F8CD-DD95-E4FA-011AC2E4050D}"/>
              </a:ext>
            </a:extLst>
          </p:cNvPr>
          <p:cNvCxnSpPr>
            <a:cxnSpLocks/>
          </p:cNvCxnSpPr>
          <p:nvPr/>
        </p:nvCxnSpPr>
        <p:spPr>
          <a:xfrm flipV="1">
            <a:off x="4928720" y="1342049"/>
            <a:ext cx="0" cy="3482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A2F4B18-94E6-B2B1-252F-E90F3217BB0F}"/>
              </a:ext>
            </a:extLst>
          </p:cNvPr>
          <p:cNvCxnSpPr>
            <a:cxnSpLocks/>
          </p:cNvCxnSpPr>
          <p:nvPr/>
        </p:nvCxnSpPr>
        <p:spPr>
          <a:xfrm>
            <a:off x="4928720" y="4830947"/>
            <a:ext cx="41887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E8B7FEA-E201-94E9-54D6-D7CE5C98541D}"/>
              </a:ext>
            </a:extLst>
          </p:cNvPr>
          <p:cNvCxnSpPr>
            <a:cxnSpLocks/>
          </p:cNvCxnSpPr>
          <p:nvPr/>
        </p:nvCxnSpPr>
        <p:spPr>
          <a:xfrm>
            <a:off x="4928722" y="4425626"/>
            <a:ext cx="4090161" cy="0"/>
          </a:xfrm>
          <a:prstGeom prst="line">
            <a:avLst/>
          </a:prstGeom>
          <a:ln>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A60A685-2750-7CC9-8ADD-F696523CF174}"/>
              </a:ext>
            </a:extLst>
          </p:cNvPr>
          <p:cNvCxnSpPr>
            <a:cxnSpLocks/>
          </p:cNvCxnSpPr>
          <p:nvPr/>
        </p:nvCxnSpPr>
        <p:spPr>
          <a:xfrm>
            <a:off x="4928721" y="1643852"/>
            <a:ext cx="4090162" cy="0"/>
          </a:xfrm>
          <a:prstGeom prst="line">
            <a:avLst/>
          </a:prstGeom>
          <a:ln>
            <a:solidFill>
              <a:srgbClr val="075063"/>
            </a:solidFill>
            <a:prstDash val="sysDash"/>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A68DB1E0-BF58-DE54-240C-5F0E5CB36456}"/>
              </a:ext>
            </a:extLst>
          </p:cNvPr>
          <p:cNvSpPr txBox="1"/>
          <p:nvPr/>
        </p:nvSpPr>
        <p:spPr>
          <a:xfrm>
            <a:off x="4572000" y="1140972"/>
            <a:ext cx="745717" cy="246221"/>
          </a:xfrm>
          <a:prstGeom prst="rect">
            <a:avLst/>
          </a:prstGeom>
          <a:noFill/>
        </p:spPr>
        <p:txBody>
          <a:bodyPr wrap="none" rtlCol="0">
            <a:spAutoFit/>
          </a:bodyPr>
          <a:lstStyle/>
          <a:p>
            <a:r>
              <a:rPr lang="en-US" sz="1000" b="1">
                <a:latin typeface="Andale Mono" panose="020B0509000000000004" pitchFamily="49" charset="0"/>
                <a:cs typeface="Arima Madurai Bold" pitchFamily="2" charset="77"/>
              </a:rPr>
              <a:t>Alt(ft)</a:t>
            </a:r>
          </a:p>
        </p:txBody>
      </p:sp>
      <p:sp>
        <p:nvSpPr>
          <p:cNvPr id="104" name="TextBox 103">
            <a:extLst>
              <a:ext uri="{FF2B5EF4-FFF2-40B4-BE49-F238E27FC236}">
                <a16:creationId xmlns:a16="http://schemas.microsoft.com/office/drawing/2014/main" id="{23F7A557-DF6D-4DCD-0EE6-9B1530B2543E}"/>
              </a:ext>
            </a:extLst>
          </p:cNvPr>
          <p:cNvSpPr txBox="1"/>
          <p:nvPr/>
        </p:nvSpPr>
        <p:spPr>
          <a:xfrm>
            <a:off x="4828880" y="4814817"/>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0</a:t>
            </a:r>
          </a:p>
        </p:txBody>
      </p:sp>
      <p:sp>
        <p:nvSpPr>
          <p:cNvPr id="105" name="TextBox 104">
            <a:extLst>
              <a:ext uri="{FF2B5EF4-FFF2-40B4-BE49-F238E27FC236}">
                <a16:creationId xmlns:a16="http://schemas.microsoft.com/office/drawing/2014/main" id="{27763F3A-9F23-C9B3-1760-C405F39081A3}"/>
              </a:ext>
            </a:extLst>
          </p:cNvPr>
          <p:cNvSpPr txBox="1"/>
          <p:nvPr/>
        </p:nvSpPr>
        <p:spPr>
          <a:xfrm>
            <a:off x="5590412" y="4814411"/>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2</a:t>
            </a:r>
          </a:p>
        </p:txBody>
      </p:sp>
      <p:sp>
        <p:nvSpPr>
          <p:cNvPr id="106" name="TextBox 105">
            <a:extLst>
              <a:ext uri="{FF2B5EF4-FFF2-40B4-BE49-F238E27FC236}">
                <a16:creationId xmlns:a16="http://schemas.microsoft.com/office/drawing/2014/main" id="{CC59EFF9-6EC1-CEAB-59FE-7107BF6B78A9}"/>
              </a:ext>
            </a:extLst>
          </p:cNvPr>
          <p:cNvSpPr txBox="1"/>
          <p:nvPr/>
        </p:nvSpPr>
        <p:spPr>
          <a:xfrm>
            <a:off x="6340846" y="4812203"/>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4</a:t>
            </a:r>
          </a:p>
        </p:txBody>
      </p:sp>
      <p:sp>
        <p:nvSpPr>
          <p:cNvPr id="107" name="TextBox 106">
            <a:extLst>
              <a:ext uri="{FF2B5EF4-FFF2-40B4-BE49-F238E27FC236}">
                <a16:creationId xmlns:a16="http://schemas.microsoft.com/office/drawing/2014/main" id="{6BF14392-6B6E-5CDE-332F-6A8BA056E8D9}"/>
              </a:ext>
            </a:extLst>
          </p:cNvPr>
          <p:cNvSpPr txBox="1"/>
          <p:nvPr/>
        </p:nvSpPr>
        <p:spPr>
          <a:xfrm>
            <a:off x="7088482" y="4817533"/>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6</a:t>
            </a:r>
          </a:p>
        </p:txBody>
      </p:sp>
      <p:sp>
        <p:nvSpPr>
          <p:cNvPr id="108" name="TextBox 107">
            <a:extLst>
              <a:ext uri="{FF2B5EF4-FFF2-40B4-BE49-F238E27FC236}">
                <a16:creationId xmlns:a16="http://schemas.microsoft.com/office/drawing/2014/main" id="{91FDF56B-1C29-0D89-517E-EAD9E092C7E4}"/>
              </a:ext>
            </a:extLst>
          </p:cNvPr>
          <p:cNvSpPr txBox="1"/>
          <p:nvPr/>
        </p:nvSpPr>
        <p:spPr>
          <a:xfrm>
            <a:off x="7837517" y="4824434"/>
            <a:ext cx="264816"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8</a:t>
            </a:r>
          </a:p>
        </p:txBody>
      </p:sp>
      <p:sp>
        <p:nvSpPr>
          <p:cNvPr id="109" name="TextBox 108">
            <a:extLst>
              <a:ext uri="{FF2B5EF4-FFF2-40B4-BE49-F238E27FC236}">
                <a16:creationId xmlns:a16="http://schemas.microsoft.com/office/drawing/2014/main" id="{2A3445BE-C459-C1AE-D10A-F30677B0F30A}"/>
              </a:ext>
            </a:extLst>
          </p:cNvPr>
          <p:cNvSpPr txBox="1"/>
          <p:nvPr/>
        </p:nvSpPr>
        <p:spPr>
          <a:xfrm>
            <a:off x="8586552" y="4812203"/>
            <a:ext cx="370058" cy="246221"/>
          </a:xfrm>
          <a:prstGeom prst="rect">
            <a:avLst/>
          </a:prstGeom>
          <a:noFill/>
        </p:spPr>
        <p:txBody>
          <a:bodyPr wrap="square" rtlCol="0">
            <a:spAutoFit/>
          </a:bodyPr>
          <a:lstStyle/>
          <a:p>
            <a:r>
              <a:rPr lang="en-US" sz="1000" b="1">
                <a:latin typeface="Andale Mono" panose="020B0509000000000004" pitchFamily="49" charset="0"/>
                <a:cs typeface="Arima Madurai Bold" pitchFamily="2" charset="77"/>
              </a:rPr>
              <a:t>10</a:t>
            </a:r>
          </a:p>
        </p:txBody>
      </p:sp>
      <p:pic>
        <p:nvPicPr>
          <p:cNvPr id="110" name="Picture 109">
            <a:extLst>
              <a:ext uri="{FF2B5EF4-FFF2-40B4-BE49-F238E27FC236}">
                <a16:creationId xmlns:a16="http://schemas.microsoft.com/office/drawing/2014/main" id="{B1A6D363-3033-3CB9-6B19-68E245D57D2D}"/>
              </a:ext>
            </a:extLst>
          </p:cNvPr>
          <p:cNvPicPr>
            <a:picLocks noChangeAspect="1"/>
          </p:cNvPicPr>
          <p:nvPr/>
        </p:nvPicPr>
        <p:blipFill>
          <a:blip r:embed="rId3"/>
          <a:stretch>
            <a:fillRect/>
          </a:stretch>
        </p:blipFill>
        <p:spPr>
          <a:xfrm flipH="1">
            <a:off x="4929785" y="4305083"/>
            <a:ext cx="621623" cy="214208"/>
          </a:xfrm>
          <a:prstGeom prst="rect">
            <a:avLst/>
          </a:prstGeom>
        </p:spPr>
      </p:pic>
      <p:sp>
        <p:nvSpPr>
          <p:cNvPr id="145" name="Oval 144">
            <a:extLst>
              <a:ext uri="{FF2B5EF4-FFF2-40B4-BE49-F238E27FC236}">
                <a16:creationId xmlns:a16="http://schemas.microsoft.com/office/drawing/2014/main" id="{48F7DEDD-931A-8CD8-74B2-DCFED9A94F03}"/>
              </a:ext>
            </a:extLst>
          </p:cNvPr>
          <p:cNvSpPr/>
          <p:nvPr/>
        </p:nvSpPr>
        <p:spPr>
          <a:xfrm>
            <a:off x="3843164" y="2157674"/>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0</a:t>
            </a:r>
          </a:p>
        </p:txBody>
      </p:sp>
      <p:sp>
        <p:nvSpPr>
          <p:cNvPr id="146" name="Oval 145">
            <a:extLst>
              <a:ext uri="{FF2B5EF4-FFF2-40B4-BE49-F238E27FC236}">
                <a16:creationId xmlns:a16="http://schemas.microsoft.com/office/drawing/2014/main" id="{9E3C4AFD-B61F-5F11-CD09-77BB23D2DCCA}"/>
              </a:ext>
            </a:extLst>
          </p:cNvPr>
          <p:cNvSpPr/>
          <p:nvPr/>
        </p:nvSpPr>
        <p:spPr>
          <a:xfrm>
            <a:off x="3848723" y="304800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0.0</a:t>
            </a:r>
          </a:p>
        </p:txBody>
      </p:sp>
      <p:sp>
        <p:nvSpPr>
          <p:cNvPr id="147" name="Oval 146">
            <a:extLst>
              <a:ext uri="{FF2B5EF4-FFF2-40B4-BE49-F238E27FC236}">
                <a16:creationId xmlns:a16="http://schemas.microsoft.com/office/drawing/2014/main" id="{BCAFAA27-2D42-6CF0-B5D4-FD1714AE7BEB}"/>
              </a:ext>
            </a:extLst>
          </p:cNvPr>
          <p:cNvSpPr/>
          <p:nvPr/>
        </p:nvSpPr>
        <p:spPr>
          <a:xfrm>
            <a:off x="3843163" y="391913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-6</a:t>
            </a:r>
          </a:p>
        </p:txBody>
      </p:sp>
      <p:sp>
        <p:nvSpPr>
          <p:cNvPr id="148" name="Oval 147">
            <a:extLst>
              <a:ext uri="{FF2B5EF4-FFF2-40B4-BE49-F238E27FC236}">
                <a16:creationId xmlns:a16="http://schemas.microsoft.com/office/drawing/2014/main" id="{597A8A3A-0B40-FB70-D85B-9979E683411F}"/>
              </a:ext>
            </a:extLst>
          </p:cNvPr>
          <p:cNvSpPr/>
          <p:nvPr/>
        </p:nvSpPr>
        <p:spPr>
          <a:xfrm>
            <a:off x="3839927" y="126733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500</a:t>
            </a:r>
          </a:p>
        </p:txBody>
      </p:sp>
      <p:sp>
        <p:nvSpPr>
          <p:cNvPr id="149" name="Oval 148">
            <a:extLst>
              <a:ext uri="{FF2B5EF4-FFF2-40B4-BE49-F238E27FC236}">
                <a16:creationId xmlns:a16="http://schemas.microsoft.com/office/drawing/2014/main" id="{8687BC82-203F-8778-22FD-B8C868F89C75}"/>
              </a:ext>
            </a:extLst>
          </p:cNvPr>
          <p:cNvSpPr/>
          <p:nvPr/>
        </p:nvSpPr>
        <p:spPr>
          <a:xfrm>
            <a:off x="3848914" y="2157674"/>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17</a:t>
            </a:r>
          </a:p>
        </p:txBody>
      </p:sp>
      <p:sp>
        <p:nvSpPr>
          <p:cNvPr id="150" name="Oval 149">
            <a:extLst>
              <a:ext uri="{FF2B5EF4-FFF2-40B4-BE49-F238E27FC236}">
                <a16:creationId xmlns:a16="http://schemas.microsoft.com/office/drawing/2014/main" id="{B42DDA1A-2DC3-FDCB-4F06-5E44907F69CB}"/>
              </a:ext>
            </a:extLst>
          </p:cNvPr>
          <p:cNvSpPr/>
          <p:nvPr/>
        </p:nvSpPr>
        <p:spPr>
          <a:xfrm>
            <a:off x="3854473" y="304800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0.0</a:t>
            </a:r>
          </a:p>
        </p:txBody>
      </p:sp>
      <p:sp>
        <p:nvSpPr>
          <p:cNvPr id="151" name="Oval 150">
            <a:extLst>
              <a:ext uri="{FF2B5EF4-FFF2-40B4-BE49-F238E27FC236}">
                <a16:creationId xmlns:a16="http://schemas.microsoft.com/office/drawing/2014/main" id="{33BD3A7E-039D-D068-7F47-9C07603F0440}"/>
              </a:ext>
            </a:extLst>
          </p:cNvPr>
          <p:cNvSpPr/>
          <p:nvPr/>
        </p:nvSpPr>
        <p:spPr>
          <a:xfrm>
            <a:off x="3848913" y="391913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-12</a:t>
            </a:r>
          </a:p>
        </p:txBody>
      </p:sp>
      <p:sp>
        <p:nvSpPr>
          <p:cNvPr id="152" name="Oval 151">
            <a:extLst>
              <a:ext uri="{FF2B5EF4-FFF2-40B4-BE49-F238E27FC236}">
                <a16:creationId xmlns:a16="http://schemas.microsoft.com/office/drawing/2014/main" id="{9B2BF2C4-FF89-0D77-F6E6-E3659149A2F7}"/>
              </a:ext>
            </a:extLst>
          </p:cNvPr>
          <p:cNvSpPr/>
          <p:nvPr/>
        </p:nvSpPr>
        <p:spPr>
          <a:xfrm>
            <a:off x="3845677" y="126733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489</a:t>
            </a:r>
          </a:p>
        </p:txBody>
      </p:sp>
      <p:pic>
        <p:nvPicPr>
          <p:cNvPr id="153" name="Picture 152">
            <a:extLst>
              <a:ext uri="{FF2B5EF4-FFF2-40B4-BE49-F238E27FC236}">
                <a16:creationId xmlns:a16="http://schemas.microsoft.com/office/drawing/2014/main" id="{C31C12FF-79D0-09A8-1273-9F2DEB1A21BF}"/>
              </a:ext>
            </a:extLst>
          </p:cNvPr>
          <p:cNvPicPr>
            <a:picLocks noChangeAspect="1"/>
          </p:cNvPicPr>
          <p:nvPr/>
        </p:nvPicPr>
        <p:blipFill>
          <a:blip r:embed="rId3"/>
          <a:stretch>
            <a:fillRect/>
          </a:stretch>
        </p:blipFill>
        <p:spPr>
          <a:xfrm rot="-1020000" flipH="1">
            <a:off x="5367588" y="3808222"/>
            <a:ext cx="621792" cy="214266"/>
          </a:xfrm>
          <a:prstGeom prst="rect">
            <a:avLst/>
          </a:prstGeom>
        </p:spPr>
      </p:pic>
      <p:sp>
        <p:nvSpPr>
          <p:cNvPr id="155" name="Oval 154">
            <a:extLst>
              <a:ext uri="{FF2B5EF4-FFF2-40B4-BE49-F238E27FC236}">
                <a16:creationId xmlns:a16="http://schemas.microsoft.com/office/drawing/2014/main" id="{D04CE99A-4E6B-824D-86DD-76176CD1B72D}"/>
              </a:ext>
            </a:extLst>
          </p:cNvPr>
          <p:cNvSpPr/>
          <p:nvPr/>
        </p:nvSpPr>
        <p:spPr>
          <a:xfrm>
            <a:off x="3856423" y="2157674"/>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5</a:t>
            </a:r>
          </a:p>
        </p:txBody>
      </p:sp>
      <p:sp>
        <p:nvSpPr>
          <p:cNvPr id="156" name="Oval 155">
            <a:extLst>
              <a:ext uri="{FF2B5EF4-FFF2-40B4-BE49-F238E27FC236}">
                <a16:creationId xmlns:a16="http://schemas.microsoft.com/office/drawing/2014/main" id="{9743CCA8-3AA8-69D8-4E8E-8D25475C290C}"/>
              </a:ext>
            </a:extLst>
          </p:cNvPr>
          <p:cNvSpPr/>
          <p:nvPr/>
        </p:nvSpPr>
        <p:spPr>
          <a:xfrm>
            <a:off x="3861982" y="304800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157" name="Oval 156">
            <a:extLst>
              <a:ext uri="{FF2B5EF4-FFF2-40B4-BE49-F238E27FC236}">
                <a16:creationId xmlns:a16="http://schemas.microsoft.com/office/drawing/2014/main" id="{7D1AF772-6D24-1B74-78C5-AB1EF2D57926}"/>
              </a:ext>
            </a:extLst>
          </p:cNvPr>
          <p:cNvSpPr/>
          <p:nvPr/>
        </p:nvSpPr>
        <p:spPr>
          <a:xfrm>
            <a:off x="3856422" y="391913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10</a:t>
            </a:r>
          </a:p>
        </p:txBody>
      </p:sp>
      <p:sp>
        <p:nvSpPr>
          <p:cNvPr id="158" name="Oval 157">
            <a:extLst>
              <a:ext uri="{FF2B5EF4-FFF2-40B4-BE49-F238E27FC236}">
                <a16:creationId xmlns:a16="http://schemas.microsoft.com/office/drawing/2014/main" id="{D76E79C6-D623-FB25-BC13-879C0ACCB3CB}"/>
              </a:ext>
            </a:extLst>
          </p:cNvPr>
          <p:cNvSpPr/>
          <p:nvPr/>
        </p:nvSpPr>
        <p:spPr>
          <a:xfrm>
            <a:off x="3853186" y="126733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430</a:t>
            </a:r>
          </a:p>
        </p:txBody>
      </p:sp>
      <p:pic>
        <p:nvPicPr>
          <p:cNvPr id="163" name="Picture 162">
            <a:extLst>
              <a:ext uri="{FF2B5EF4-FFF2-40B4-BE49-F238E27FC236}">
                <a16:creationId xmlns:a16="http://schemas.microsoft.com/office/drawing/2014/main" id="{6531F9B6-FB13-A123-FE24-2AFE38F2B32D}"/>
              </a:ext>
            </a:extLst>
          </p:cNvPr>
          <p:cNvPicPr>
            <a:picLocks noChangeAspect="1"/>
          </p:cNvPicPr>
          <p:nvPr/>
        </p:nvPicPr>
        <p:blipFill>
          <a:blip r:embed="rId3"/>
          <a:stretch>
            <a:fillRect/>
          </a:stretch>
        </p:blipFill>
        <p:spPr>
          <a:xfrm rot="-1020000" flipH="1">
            <a:off x="5702658" y="3265139"/>
            <a:ext cx="621792" cy="214266"/>
          </a:xfrm>
          <a:prstGeom prst="rect">
            <a:avLst/>
          </a:prstGeom>
        </p:spPr>
      </p:pic>
      <p:sp>
        <p:nvSpPr>
          <p:cNvPr id="164" name="Oval 163">
            <a:extLst>
              <a:ext uri="{FF2B5EF4-FFF2-40B4-BE49-F238E27FC236}">
                <a16:creationId xmlns:a16="http://schemas.microsoft.com/office/drawing/2014/main" id="{EE0B87F5-C841-6173-BFD3-0203B34EBB98}"/>
              </a:ext>
            </a:extLst>
          </p:cNvPr>
          <p:cNvSpPr/>
          <p:nvPr/>
        </p:nvSpPr>
        <p:spPr>
          <a:xfrm>
            <a:off x="3848464" y="217324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-10</a:t>
            </a:r>
          </a:p>
        </p:txBody>
      </p:sp>
      <p:sp>
        <p:nvSpPr>
          <p:cNvPr id="165" name="Oval 164">
            <a:extLst>
              <a:ext uri="{FF2B5EF4-FFF2-40B4-BE49-F238E27FC236}">
                <a16:creationId xmlns:a16="http://schemas.microsoft.com/office/drawing/2014/main" id="{35431D05-482B-5CA0-9587-A2CBD8252750}"/>
              </a:ext>
            </a:extLst>
          </p:cNvPr>
          <p:cNvSpPr/>
          <p:nvPr/>
        </p:nvSpPr>
        <p:spPr>
          <a:xfrm>
            <a:off x="3854023" y="306358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166" name="Oval 165">
            <a:extLst>
              <a:ext uri="{FF2B5EF4-FFF2-40B4-BE49-F238E27FC236}">
                <a16:creationId xmlns:a16="http://schemas.microsoft.com/office/drawing/2014/main" id="{3BBAAD0D-1BB2-5954-BEB4-30D4064D112B}"/>
              </a:ext>
            </a:extLst>
          </p:cNvPr>
          <p:cNvSpPr/>
          <p:nvPr/>
        </p:nvSpPr>
        <p:spPr>
          <a:xfrm>
            <a:off x="3848463" y="393471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-6</a:t>
            </a:r>
          </a:p>
        </p:txBody>
      </p:sp>
      <p:sp>
        <p:nvSpPr>
          <p:cNvPr id="167" name="Oval 166">
            <a:extLst>
              <a:ext uri="{FF2B5EF4-FFF2-40B4-BE49-F238E27FC236}">
                <a16:creationId xmlns:a16="http://schemas.microsoft.com/office/drawing/2014/main" id="{8AFBD4F2-CBCE-FB7C-9726-204A8FBD972D}"/>
              </a:ext>
            </a:extLst>
          </p:cNvPr>
          <p:cNvSpPr/>
          <p:nvPr/>
        </p:nvSpPr>
        <p:spPr>
          <a:xfrm>
            <a:off x="3845227" y="128291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421</a:t>
            </a:r>
          </a:p>
        </p:txBody>
      </p:sp>
      <p:pic>
        <p:nvPicPr>
          <p:cNvPr id="168" name="Picture 167">
            <a:extLst>
              <a:ext uri="{FF2B5EF4-FFF2-40B4-BE49-F238E27FC236}">
                <a16:creationId xmlns:a16="http://schemas.microsoft.com/office/drawing/2014/main" id="{7A5D1606-A918-73EF-BFE9-56FFEE078F3B}"/>
              </a:ext>
            </a:extLst>
          </p:cNvPr>
          <p:cNvPicPr>
            <a:picLocks noChangeAspect="1"/>
          </p:cNvPicPr>
          <p:nvPr/>
        </p:nvPicPr>
        <p:blipFill>
          <a:blip r:embed="rId3"/>
          <a:stretch>
            <a:fillRect/>
          </a:stretch>
        </p:blipFill>
        <p:spPr>
          <a:xfrm rot="-300000" flipH="1">
            <a:off x="6021708" y="2842286"/>
            <a:ext cx="621792" cy="214266"/>
          </a:xfrm>
          <a:prstGeom prst="rect">
            <a:avLst/>
          </a:prstGeom>
        </p:spPr>
      </p:pic>
      <p:sp>
        <p:nvSpPr>
          <p:cNvPr id="169" name="Oval 168">
            <a:extLst>
              <a:ext uri="{FF2B5EF4-FFF2-40B4-BE49-F238E27FC236}">
                <a16:creationId xmlns:a16="http://schemas.microsoft.com/office/drawing/2014/main" id="{1E551C3C-7C44-81A6-3B57-E740AC5F0B96}"/>
              </a:ext>
            </a:extLst>
          </p:cNvPr>
          <p:cNvSpPr/>
          <p:nvPr/>
        </p:nvSpPr>
        <p:spPr>
          <a:xfrm>
            <a:off x="3847898" y="219551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0</a:t>
            </a:r>
          </a:p>
        </p:txBody>
      </p:sp>
      <p:sp>
        <p:nvSpPr>
          <p:cNvPr id="170" name="Oval 169">
            <a:extLst>
              <a:ext uri="{FF2B5EF4-FFF2-40B4-BE49-F238E27FC236}">
                <a16:creationId xmlns:a16="http://schemas.microsoft.com/office/drawing/2014/main" id="{0D208DE7-B035-9C77-586C-5EF4F80F0CE7}"/>
              </a:ext>
            </a:extLst>
          </p:cNvPr>
          <p:cNvSpPr/>
          <p:nvPr/>
        </p:nvSpPr>
        <p:spPr>
          <a:xfrm>
            <a:off x="3853457" y="308584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171" name="Oval 170">
            <a:extLst>
              <a:ext uri="{FF2B5EF4-FFF2-40B4-BE49-F238E27FC236}">
                <a16:creationId xmlns:a16="http://schemas.microsoft.com/office/drawing/2014/main" id="{74C204A6-00E9-2FE8-0597-873E6F7C075A}"/>
              </a:ext>
            </a:extLst>
          </p:cNvPr>
          <p:cNvSpPr/>
          <p:nvPr/>
        </p:nvSpPr>
        <p:spPr>
          <a:xfrm>
            <a:off x="3847897" y="395697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-0.5</a:t>
            </a:r>
          </a:p>
        </p:txBody>
      </p:sp>
      <p:sp>
        <p:nvSpPr>
          <p:cNvPr id="172" name="Oval 171">
            <a:extLst>
              <a:ext uri="{FF2B5EF4-FFF2-40B4-BE49-F238E27FC236}">
                <a16:creationId xmlns:a16="http://schemas.microsoft.com/office/drawing/2014/main" id="{B980CD70-98B1-777D-2C3C-A7B3F7693630}"/>
              </a:ext>
            </a:extLst>
          </p:cNvPr>
          <p:cNvSpPr/>
          <p:nvPr/>
        </p:nvSpPr>
        <p:spPr>
          <a:xfrm>
            <a:off x="3844661" y="130517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410</a:t>
            </a:r>
          </a:p>
        </p:txBody>
      </p:sp>
      <p:sp>
        <p:nvSpPr>
          <p:cNvPr id="174" name="Oval 173">
            <a:extLst>
              <a:ext uri="{FF2B5EF4-FFF2-40B4-BE49-F238E27FC236}">
                <a16:creationId xmlns:a16="http://schemas.microsoft.com/office/drawing/2014/main" id="{077AFEDE-2C0C-315D-EF8D-059FFFCC2C00}"/>
              </a:ext>
            </a:extLst>
          </p:cNvPr>
          <p:cNvSpPr/>
          <p:nvPr/>
        </p:nvSpPr>
        <p:spPr>
          <a:xfrm>
            <a:off x="3849962" y="217244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-5</a:t>
            </a:r>
          </a:p>
        </p:txBody>
      </p:sp>
      <p:sp>
        <p:nvSpPr>
          <p:cNvPr id="175" name="Oval 174">
            <a:extLst>
              <a:ext uri="{FF2B5EF4-FFF2-40B4-BE49-F238E27FC236}">
                <a16:creationId xmlns:a16="http://schemas.microsoft.com/office/drawing/2014/main" id="{EE59B3DE-9DCA-0EC5-528D-05F70B2A660A}"/>
              </a:ext>
            </a:extLst>
          </p:cNvPr>
          <p:cNvSpPr/>
          <p:nvPr/>
        </p:nvSpPr>
        <p:spPr>
          <a:xfrm>
            <a:off x="3855521" y="306278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176" name="Oval 175">
            <a:extLst>
              <a:ext uri="{FF2B5EF4-FFF2-40B4-BE49-F238E27FC236}">
                <a16:creationId xmlns:a16="http://schemas.microsoft.com/office/drawing/2014/main" id="{28893F4A-6E25-9212-E49E-337977574BD9}"/>
              </a:ext>
            </a:extLst>
          </p:cNvPr>
          <p:cNvSpPr/>
          <p:nvPr/>
        </p:nvSpPr>
        <p:spPr>
          <a:xfrm>
            <a:off x="3849961" y="393391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-6</a:t>
            </a:r>
          </a:p>
        </p:txBody>
      </p:sp>
      <p:sp>
        <p:nvSpPr>
          <p:cNvPr id="177" name="Oval 176">
            <a:extLst>
              <a:ext uri="{FF2B5EF4-FFF2-40B4-BE49-F238E27FC236}">
                <a16:creationId xmlns:a16="http://schemas.microsoft.com/office/drawing/2014/main" id="{41618CF1-CC4B-72CE-F613-4C340B460742}"/>
              </a:ext>
            </a:extLst>
          </p:cNvPr>
          <p:cNvSpPr/>
          <p:nvPr/>
        </p:nvSpPr>
        <p:spPr>
          <a:xfrm>
            <a:off x="3863525" y="1266275"/>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411</a:t>
            </a:r>
          </a:p>
        </p:txBody>
      </p:sp>
      <p:pic>
        <p:nvPicPr>
          <p:cNvPr id="178" name="Picture 177">
            <a:extLst>
              <a:ext uri="{FF2B5EF4-FFF2-40B4-BE49-F238E27FC236}">
                <a16:creationId xmlns:a16="http://schemas.microsoft.com/office/drawing/2014/main" id="{D8205FF5-8913-43E9-BCCD-EE4A26306F7B}"/>
              </a:ext>
            </a:extLst>
          </p:cNvPr>
          <p:cNvPicPr>
            <a:picLocks noChangeAspect="1"/>
          </p:cNvPicPr>
          <p:nvPr/>
        </p:nvPicPr>
        <p:blipFill>
          <a:blip r:embed="rId3"/>
          <a:stretch>
            <a:fillRect/>
          </a:stretch>
        </p:blipFill>
        <p:spPr>
          <a:xfrm rot="-300000" flipH="1">
            <a:off x="6439370" y="2445310"/>
            <a:ext cx="621792" cy="214266"/>
          </a:xfrm>
          <a:prstGeom prst="rect">
            <a:avLst/>
          </a:prstGeom>
        </p:spPr>
      </p:pic>
      <p:pic>
        <p:nvPicPr>
          <p:cNvPr id="179" name="Picture 178">
            <a:extLst>
              <a:ext uri="{FF2B5EF4-FFF2-40B4-BE49-F238E27FC236}">
                <a16:creationId xmlns:a16="http://schemas.microsoft.com/office/drawing/2014/main" id="{673A281C-5556-1494-B94B-C6ADDB1A4BE4}"/>
              </a:ext>
            </a:extLst>
          </p:cNvPr>
          <p:cNvPicPr>
            <a:picLocks noChangeAspect="1"/>
          </p:cNvPicPr>
          <p:nvPr/>
        </p:nvPicPr>
        <p:blipFill>
          <a:blip r:embed="rId3"/>
          <a:stretch>
            <a:fillRect/>
          </a:stretch>
        </p:blipFill>
        <p:spPr>
          <a:xfrm rot="-300000" flipH="1">
            <a:off x="6798331" y="2106185"/>
            <a:ext cx="621792" cy="214266"/>
          </a:xfrm>
          <a:prstGeom prst="rect">
            <a:avLst/>
          </a:prstGeom>
        </p:spPr>
      </p:pic>
      <p:sp>
        <p:nvSpPr>
          <p:cNvPr id="180" name="Oval 179">
            <a:extLst>
              <a:ext uri="{FF2B5EF4-FFF2-40B4-BE49-F238E27FC236}">
                <a16:creationId xmlns:a16="http://schemas.microsoft.com/office/drawing/2014/main" id="{039D9A92-3C44-6D8A-A1B2-D64611FFE928}"/>
              </a:ext>
            </a:extLst>
          </p:cNvPr>
          <p:cNvSpPr/>
          <p:nvPr/>
        </p:nvSpPr>
        <p:spPr>
          <a:xfrm>
            <a:off x="3852600" y="2163996"/>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0</a:t>
            </a:r>
          </a:p>
        </p:txBody>
      </p:sp>
      <p:sp>
        <p:nvSpPr>
          <p:cNvPr id="181" name="Oval 180">
            <a:extLst>
              <a:ext uri="{FF2B5EF4-FFF2-40B4-BE49-F238E27FC236}">
                <a16:creationId xmlns:a16="http://schemas.microsoft.com/office/drawing/2014/main" id="{07D6C2D4-D258-B89A-9BF2-130D318B5D1A}"/>
              </a:ext>
            </a:extLst>
          </p:cNvPr>
          <p:cNvSpPr/>
          <p:nvPr/>
        </p:nvSpPr>
        <p:spPr>
          <a:xfrm>
            <a:off x="3858159" y="305433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182" name="Oval 181">
            <a:extLst>
              <a:ext uri="{FF2B5EF4-FFF2-40B4-BE49-F238E27FC236}">
                <a16:creationId xmlns:a16="http://schemas.microsoft.com/office/drawing/2014/main" id="{AD72D21F-C4D7-3F9A-444F-93E4B53F0565}"/>
              </a:ext>
            </a:extLst>
          </p:cNvPr>
          <p:cNvSpPr/>
          <p:nvPr/>
        </p:nvSpPr>
        <p:spPr>
          <a:xfrm>
            <a:off x="3852599" y="392546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-0.5</a:t>
            </a:r>
          </a:p>
        </p:txBody>
      </p:sp>
      <p:sp>
        <p:nvSpPr>
          <p:cNvPr id="183" name="Oval 182">
            <a:extLst>
              <a:ext uri="{FF2B5EF4-FFF2-40B4-BE49-F238E27FC236}">
                <a16:creationId xmlns:a16="http://schemas.microsoft.com/office/drawing/2014/main" id="{7A3046C4-84A8-A3B3-8BDA-63C35D339BC1}"/>
              </a:ext>
            </a:extLst>
          </p:cNvPr>
          <p:cNvSpPr/>
          <p:nvPr/>
        </p:nvSpPr>
        <p:spPr>
          <a:xfrm>
            <a:off x="3849363" y="1273661"/>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410</a:t>
            </a:r>
          </a:p>
        </p:txBody>
      </p:sp>
      <p:pic>
        <p:nvPicPr>
          <p:cNvPr id="2" name="Picture 1">
            <a:extLst>
              <a:ext uri="{FF2B5EF4-FFF2-40B4-BE49-F238E27FC236}">
                <a16:creationId xmlns:a16="http://schemas.microsoft.com/office/drawing/2014/main" id="{E177847B-D704-EBC9-3754-D0640FC0DA20}"/>
              </a:ext>
            </a:extLst>
          </p:cNvPr>
          <p:cNvPicPr>
            <a:picLocks noChangeAspect="1"/>
          </p:cNvPicPr>
          <p:nvPr/>
        </p:nvPicPr>
        <p:blipFill>
          <a:blip r:embed="rId3"/>
          <a:stretch>
            <a:fillRect/>
          </a:stretch>
        </p:blipFill>
        <p:spPr>
          <a:xfrm rot="-300000" flipH="1">
            <a:off x="7275683" y="1873378"/>
            <a:ext cx="621792" cy="214266"/>
          </a:xfrm>
          <a:prstGeom prst="rect">
            <a:avLst/>
          </a:prstGeom>
        </p:spPr>
      </p:pic>
      <p:pic>
        <p:nvPicPr>
          <p:cNvPr id="5" name="Picture 4">
            <a:extLst>
              <a:ext uri="{FF2B5EF4-FFF2-40B4-BE49-F238E27FC236}">
                <a16:creationId xmlns:a16="http://schemas.microsoft.com/office/drawing/2014/main" id="{BAF8A95D-8A11-B964-9C88-5DC73A088398}"/>
              </a:ext>
            </a:extLst>
          </p:cNvPr>
          <p:cNvPicPr>
            <a:picLocks noChangeAspect="1"/>
          </p:cNvPicPr>
          <p:nvPr/>
        </p:nvPicPr>
        <p:blipFill>
          <a:blip r:embed="rId3"/>
          <a:stretch>
            <a:fillRect/>
          </a:stretch>
        </p:blipFill>
        <p:spPr>
          <a:xfrm rot="-300000" flipH="1">
            <a:off x="7783135" y="1677269"/>
            <a:ext cx="621792" cy="214266"/>
          </a:xfrm>
          <a:prstGeom prst="rect">
            <a:avLst/>
          </a:prstGeom>
        </p:spPr>
      </p:pic>
      <p:sp>
        <p:nvSpPr>
          <p:cNvPr id="6" name="Oval 5">
            <a:extLst>
              <a:ext uri="{FF2B5EF4-FFF2-40B4-BE49-F238E27FC236}">
                <a16:creationId xmlns:a16="http://schemas.microsoft.com/office/drawing/2014/main" id="{CB9EF845-AAA9-2413-C1AA-09B04B6F83DB}"/>
              </a:ext>
            </a:extLst>
          </p:cNvPr>
          <p:cNvSpPr/>
          <p:nvPr/>
        </p:nvSpPr>
        <p:spPr>
          <a:xfrm>
            <a:off x="3845884" y="2170975"/>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-2</a:t>
            </a:r>
          </a:p>
        </p:txBody>
      </p:sp>
      <p:sp>
        <p:nvSpPr>
          <p:cNvPr id="7" name="Oval 6">
            <a:extLst>
              <a:ext uri="{FF2B5EF4-FFF2-40B4-BE49-F238E27FC236}">
                <a16:creationId xmlns:a16="http://schemas.microsoft.com/office/drawing/2014/main" id="{9865E40E-364A-2AEC-B806-54B3BDD3A538}"/>
              </a:ext>
            </a:extLst>
          </p:cNvPr>
          <p:cNvSpPr/>
          <p:nvPr/>
        </p:nvSpPr>
        <p:spPr>
          <a:xfrm>
            <a:off x="3851443" y="3061310"/>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9" name="Oval 8">
            <a:extLst>
              <a:ext uri="{FF2B5EF4-FFF2-40B4-BE49-F238E27FC236}">
                <a16:creationId xmlns:a16="http://schemas.microsoft.com/office/drawing/2014/main" id="{98D08114-70E1-C5E4-C37C-D60BAEF4CB8A}"/>
              </a:ext>
            </a:extLst>
          </p:cNvPr>
          <p:cNvSpPr/>
          <p:nvPr/>
        </p:nvSpPr>
        <p:spPr>
          <a:xfrm>
            <a:off x="3845883" y="3932440"/>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Elevt</a:t>
            </a:r>
            <a:endParaRPr lang="en-US" sz="1300" b="1"/>
          </a:p>
          <a:p>
            <a:pPr algn="ctr"/>
            <a:r>
              <a:rPr lang="en-US" sz="1300" b="1"/>
              <a:t>-2</a:t>
            </a:r>
          </a:p>
        </p:txBody>
      </p:sp>
      <p:sp>
        <p:nvSpPr>
          <p:cNvPr id="10" name="Oval 9">
            <a:extLst>
              <a:ext uri="{FF2B5EF4-FFF2-40B4-BE49-F238E27FC236}">
                <a16:creationId xmlns:a16="http://schemas.microsoft.com/office/drawing/2014/main" id="{8720DDED-B814-C77E-4FBA-56D204126E05}"/>
              </a:ext>
            </a:extLst>
          </p:cNvPr>
          <p:cNvSpPr/>
          <p:nvPr/>
        </p:nvSpPr>
        <p:spPr>
          <a:xfrm>
            <a:off x="3842647" y="1280640"/>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414</a:t>
            </a:r>
          </a:p>
        </p:txBody>
      </p:sp>
      <p:sp>
        <p:nvSpPr>
          <p:cNvPr id="11" name="Oval 10">
            <a:extLst>
              <a:ext uri="{FF2B5EF4-FFF2-40B4-BE49-F238E27FC236}">
                <a16:creationId xmlns:a16="http://schemas.microsoft.com/office/drawing/2014/main" id="{23F2C3F1-C1CF-D492-C6AC-3C2E87F07D92}"/>
              </a:ext>
            </a:extLst>
          </p:cNvPr>
          <p:cNvSpPr/>
          <p:nvPr/>
        </p:nvSpPr>
        <p:spPr>
          <a:xfrm>
            <a:off x="3852729" y="2163589"/>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AoA</a:t>
            </a:r>
            <a:endParaRPr lang="en-US" sz="1300" b="1"/>
          </a:p>
          <a:p>
            <a:pPr algn="ctr"/>
            <a:r>
              <a:rPr lang="en-US" sz="1300" b="1"/>
              <a:t>0</a:t>
            </a:r>
          </a:p>
        </p:txBody>
      </p:sp>
      <p:sp>
        <p:nvSpPr>
          <p:cNvPr id="12" name="Oval 11">
            <a:extLst>
              <a:ext uri="{FF2B5EF4-FFF2-40B4-BE49-F238E27FC236}">
                <a16:creationId xmlns:a16="http://schemas.microsoft.com/office/drawing/2014/main" id="{9D76B7C4-2B67-2FA5-F71B-6E2061682686}"/>
              </a:ext>
            </a:extLst>
          </p:cNvPr>
          <p:cNvSpPr/>
          <p:nvPr/>
        </p:nvSpPr>
        <p:spPr>
          <a:xfrm>
            <a:off x="3858288" y="3053924"/>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err="1"/>
              <a:t>Trotl</a:t>
            </a:r>
            <a:endParaRPr lang="en-US" sz="1300" b="1"/>
          </a:p>
          <a:p>
            <a:pPr algn="ctr"/>
            <a:r>
              <a:rPr lang="en-US" sz="1300" b="1"/>
              <a:t>1.0</a:t>
            </a:r>
          </a:p>
        </p:txBody>
      </p:sp>
      <p:sp>
        <p:nvSpPr>
          <p:cNvPr id="13" name="Oval 12">
            <a:extLst>
              <a:ext uri="{FF2B5EF4-FFF2-40B4-BE49-F238E27FC236}">
                <a16:creationId xmlns:a16="http://schemas.microsoft.com/office/drawing/2014/main" id="{13C89A03-BB94-0323-AFA0-ED8789EB2505}"/>
              </a:ext>
            </a:extLst>
          </p:cNvPr>
          <p:cNvSpPr/>
          <p:nvPr/>
        </p:nvSpPr>
        <p:spPr>
          <a:xfrm>
            <a:off x="3852728" y="3925054"/>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Elevt-1</a:t>
            </a:r>
          </a:p>
        </p:txBody>
      </p:sp>
      <p:sp>
        <p:nvSpPr>
          <p:cNvPr id="16" name="Oval 15">
            <a:extLst>
              <a:ext uri="{FF2B5EF4-FFF2-40B4-BE49-F238E27FC236}">
                <a16:creationId xmlns:a16="http://schemas.microsoft.com/office/drawing/2014/main" id="{052A6EAD-33DD-713B-3655-BF621CE9215A}"/>
              </a:ext>
            </a:extLst>
          </p:cNvPr>
          <p:cNvSpPr/>
          <p:nvPr/>
        </p:nvSpPr>
        <p:spPr>
          <a:xfrm>
            <a:off x="3849492" y="1273254"/>
            <a:ext cx="848763" cy="790177"/>
          </a:xfrm>
          <a:prstGeom prst="ellipse">
            <a:avLst/>
          </a:prstGeom>
          <a:noFill/>
          <a:ln w="254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300" b="1"/>
              <a:t>Vel</a:t>
            </a:r>
          </a:p>
          <a:p>
            <a:pPr algn="ctr"/>
            <a:r>
              <a:rPr lang="en-US" sz="1300" b="1"/>
              <a:t>422</a:t>
            </a:r>
          </a:p>
        </p:txBody>
      </p:sp>
      <p:pic>
        <p:nvPicPr>
          <p:cNvPr id="17" name="Picture 16">
            <a:extLst>
              <a:ext uri="{FF2B5EF4-FFF2-40B4-BE49-F238E27FC236}">
                <a16:creationId xmlns:a16="http://schemas.microsoft.com/office/drawing/2014/main" id="{9F0FFD2A-7CB9-1A8D-E38B-FA3FF2CD2617}"/>
              </a:ext>
            </a:extLst>
          </p:cNvPr>
          <p:cNvPicPr>
            <a:picLocks noChangeAspect="1"/>
          </p:cNvPicPr>
          <p:nvPr/>
        </p:nvPicPr>
        <p:blipFill>
          <a:blip r:embed="rId3"/>
          <a:stretch>
            <a:fillRect/>
          </a:stretch>
        </p:blipFill>
        <p:spPr>
          <a:xfrm rot="-300000" flipH="1">
            <a:off x="8388938" y="1509356"/>
            <a:ext cx="621792" cy="214266"/>
          </a:xfrm>
          <a:prstGeom prst="rect">
            <a:avLst/>
          </a:prstGeom>
        </p:spPr>
      </p:pic>
      <p:sp>
        <p:nvSpPr>
          <p:cNvPr id="18" name="Oval 17">
            <a:extLst>
              <a:ext uri="{FF2B5EF4-FFF2-40B4-BE49-F238E27FC236}">
                <a16:creationId xmlns:a16="http://schemas.microsoft.com/office/drawing/2014/main" id="{3913478F-8D51-6C52-9284-D39F35FAC135}"/>
              </a:ext>
            </a:extLst>
          </p:cNvPr>
          <p:cNvSpPr/>
          <p:nvPr/>
        </p:nvSpPr>
        <p:spPr>
          <a:xfrm>
            <a:off x="8326277" y="1363513"/>
            <a:ext cx="701588" cy="477515"/>
          </a:xfrm>
          <a:prstGeom prst="ellipse">
            <a:avLst/>
          </a:prstGeom>
          <a:solidFill>
            <a:srgbClr val="00B050">
              <a:alpha val="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DBF690A-D127-307D-0AB2-7E0F9B5B49CF}"/>
              </a:ext>
            </a:extLst>
          </p:cNvPr>
          <p:cNvSpPr txBox="1"/>
          <p:nvPr/>
        </p:nvSpPr>
        <p:spPr>
          <a:xfrm>
            <a:off x="8672561" y="4919924"/>
            <a:ext cx="567784" cy="276999"/>
          </a:xfrm>
          <a:prstGeom prst="rect">
            <a:avLst/>
          </a:prstGeom>
          <a:noFill/>
        </p:spPr>
        <p:txBody>
          <a:bodyPr wrap="none" rtlCol="0">
            <a:spAutoFit/>
          </a:bodyPr>
          <a:lstStyle/>
          <a:p>
            <a:r>
              <a:rPr lang="en-US" sz="1200" dirty="0"/>
              <a:t>31/34</a:t>
            </a:r>
          </a:p>
        </p:txBody>
      </p:sp>
    </p:spTree>
    <p:extLst>
      <p:ext uri="{BB962C8B-B14F-4D97-AF65-F5344CB8AC3E}">
        <p14:creationId xmlns:p14="http://schemas.microsoft.com/office/powerpoint/2010/main" val="192681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6"/>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4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5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5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52"/>
                                        </p:tgtEl>
                                        <p:attrNameLst>
                                          <p:attrName>style.visibility</p:attrName>
                                        </p:attrNameLst>
                                      </p:cBhvr>
                                      <p:to>
                                        <p:strVal val="hidden"/>
                                      </p:to>
                                    </p:set>
                                  </p:childTnLst>
                                </p:cTn>
                              </p:par>
                            </p:childTnLst>
                          </p:cTn>
                        </p:par>
                        <p:par>
                          <p:cTn id="50" fill="hold">
                            <p:stCondLst>
                              <p:cond delay="0"/>
                            </p:stCondLst>
                            <p:childTnLst>
                              <p:par>
                                <p:cTn id="51" presetID="1" presetClass="entr" presetSubtype="0"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53"/>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6"/>
                                        </p:tgtEl>
                                        <p:attrNameLst>
                                          <p:attrName>style.visibility</p:attrName>
                                        </p:attrNameLst>
                                      </p:cBhvr>
                                      <p:to>
                                        <p:strVal val="hidden"/>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58"/>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grpId="0" nodeType="afterEffect">
                                  <p:stCondLst>
                                    <p:cond delay="0"/>
                                  </p:stCondLst>
                                  <p:childTnLst>
                                    <p:set>
                                      <p:cBhvr>
                                        <p:cTn id="83" dur="1" fill="hold">
                                          <p:stCondLst>
                                            <p:cond delay="0"/>
                                          </p:stCondLst>
                                        </p:cTn>
                                        <p:tgtEl>
                                          <p:spTgt spid="60"/>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nodeType="afterEffect">
                                  <p:stCondLst>
                                    <p:cond delay="0"/>
                                  </p:stCondLst>
                                  <p:childTnLst>
                                    <p:set>
                                      <p:cBhvr>
                                        <p:cTn id="89" dur="1" fill="hold">
                                          <p:stCondLst>
                                            <p:cond delay="0"/>
                                          </p:stCondLst>
                                        </p:cTn>
                                        <p:tgtEl>
                                          <p:spTgt spid="6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58"/>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59"/>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60"/>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61"/>
                                        </p:tgtEl>
                                        <p:attrNameLst>
                                          <p:attrName>style.visibility</p:attrName>
                                        </p:attrNameLst>
                                      </p:cBhvr>
                                      <p:to>
                                        <p:strVal val="hidden"/>
                                      </p:to>
                                    </p:set>
                                  </p:childTnLst>
                                </p:cTn>
                              </p:par>
                            </p:childTnLst>
                          </p:cTn>
                        </p:par>
                        <p:par>
                          <p:cTn id="100" fill="hold">
                            <p:stCondLst>
                              <p:cond delay="0"/>
                            </p:stCondLst>
                            <p:childTnLst>
                              <p:par>
                                <p:cTn id="101" presetID="1" presetClass="entr" presetSubtype="0" fill="hold" grpId="0" nodeType="after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0" nodeType="afterEffect">
                                  <p:stCondLst>
                                    <p:cond delay="0"/>
                                  </p:stCondLst>
                                  <p:childTnLst>
                                    <p:set>
                                      <p:cBhvr>
                                        <p:cTn id="108" dur="1" fill="hold">
                                          <p:stCondLst>
                                            <p:cond delay="0"/>
                                          </p:stCondLst>
                                        </p:cTn>
                                        <p:tgtEl>
                                          <p:spTgt spid="65"/>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0" nodeType="afterEffect">
                                  <p:stCondLst>
                                    <p:cond delay="0"/>
                                  </p:stCondLst>
                                  <p:childTnLst>
                                    <p:set>
                                      <p:cBhvr>
                                        <p:cTn id="111" dur="1" fill="hold">
                                          <p:stCondLst>
                                            <p:cond delay="0"/>
                                          </p:stCondLst>
                                        </p:cTn>
                                        <p:tgtEl>
                                          <p:spTgt spid="66"/>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0" nodeType="afterEffect">
                                  <p:stCondLst>
                                    <p:cond delay="0"/>
                                  </p:stCondLst>
                                  <p:childTnLst>
                                    <p:set>
                                      <p:cBhvr>
                                        <p:cTn id="114" dur="1" fill="hold">
                                          <p:stCondLst>
                                            <p:cond delay="0"/>
                                          </p:stCondLst>
                                        </p:cTn>
                                        <p:tgtEl>
                                          <p:spTgt spid="69"/>
                                        </p:tgtEl>
                                        <p:attrNameLst>
                                          <p:attrName>style.visibility</p:attrName>
                                        </p:attrNameLst>
                                      </p:cBhvr>
                                      <p:to>
                                        <p:strVal val="visible"/>
                                      </p:to>
                                    </p:set>
                                  </p:childTnLst>
                                </p:cTn>
                              </p:par>
                            </p:childTnLst>
                          </p:cTn>
                        </p:par>
                        <p:par>
                          <p:cTn id="115" fill="hold">
                            <p:stCondLst>
                              <p:cond delay="0"/>
                            </p:stCondLst>
                            <p:childTnLst>
                              <p:par>
                                <p:cTn id="116" presetID="1" presetClass="entr" presetSubtype="0" fill="hold" grpId="0" nodeType="afterEffect">
                                  <p:stCondLst>
                                    <p:cond delay="0"/>
                                  </p:stCondLst>
                                  <p:childTnLst>
                                    <p:set>
                                      <p:cBhvr>
                                        <p:cTn id="117" dur="1" fill="hold">
                                          <p:stCondLst>
                                            <p:cond delay="0"/>
                                          </p:stCondLst>
                                        </p:cTn>
                                        <p:tgtEl>
                                          <p:spTgt spid="68"/>
                                        </p:tgtEl>
                                        <p:attrNameLst>
                                          <p:attrName>style.visibility</p:attrName>
                                        </p:attrNameLst>
                                      </p:cBhvr>
                                      <p:to>
                                        <p:strVal val="visible"/>
                                      </p:to>
                                    </p:set>
                                  </p:childTnLst>
                                </p:cTn>
                              </p:par>
                            </p:childTnLst>
                          </p:cTn>
                        </p:par>
                        <p:par>
                          <p:cTn id="118" fill="hold">
                            <p:stCondLst>
                              <p:cond delay="0"/>
                            </p:stCondLst>
                            <p:childTnLst>
                              <p:par>
                                <p:cTn id="119" presetID="1" presetClass="entr" presetSubtype="0" fill="hold" nodeType="after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63"/>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4"/>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65"/>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66"/>
                                        </p:tgtEl>
                                        <p:attrNameLst>
                                          <p:attrName>style.visibility</p:attrName>
                                        </p:attrNameLst>
                                      </p:cBhvr>
                                      <p:to>
                                        <p:strVal val="hidden"/>
                                      </p:to>
                                    </p:set>
                                  </p:childTnLst>
                                </p:cTn>
                              </p:par>
                            </p:childTnLst>
                          </p:cTn>
                        </p:par>
                        <p:par>
                          <p:cTn id="131" fill="hold">
                            <p:stCondLst>
                              <p:cond delay="0"/>
                            </p:stCondLst>
                            <p:childTnLst>
                              <p:par>
                                <p:cTn id="132" presetID="1" presetClass="entr" presetSubtype="0" fill="hold" grpId="0" nodeType="afterEffect">
                                  <p:stCondLst>
                                    <p:cond delay="0"/>
                                  </p:stCondLst>
                                  <p:childTnLst>
                                    <p:set>
                                      <p:cBhvr>
                                        <p:cTn id="133" dur="1" fill="hold">
                                          <p:stCondLst>
                                            <p:cond delay="0"/>
                                          </p:stCondLst>
                                        </p:cTn>
                                        <p:tgtEl>
                                          <p:spTgt spid="145"/>
                                        </p:tgtEl>
                                        <p:attrNameLst>
                                          <p:attrName>style.visibility</p:attrName>
                                        </p:attrNameLst>
                                      </p:cBhvr>
                                      <p:to>
                                        <p:strVal val="visible"/>
                                      </p:to>
                                    </p:set>
                                  </p:childTnLst>
                                </p:cTn>
                              </p:par>
                            </p:childTnLst>
                          </p:cTn>
                        </p:par>
                        <p:par>
                          <p:cTn id="134" fill="hold">
                            <p:stCondLst>
                              <p:cond delay="0"/>
                            </p:stCondLst>
                            <p:childTnLst>
                              <p:par>
                                <p:cTn id="135" presetID="1" presetClass="entr" presetSubtype="0" fill="hold" grpId="0" nodeType="afterEffect">
                                  <p:stCondLst>
                                    <p:cond delay="0"/>
                                  </p:stCondLst>
                                  <p:childTnLst>
                                    <p:set>
                                      <p:cBhvr>
                                        <p:cTn id="136" dur="1" fill="hold">
                                          <p:stCondLst>
                                            <p:cond delay="0"/>
                                          </p:stCondLst>
                                        </p:cTn>
                                        <p:tgtEl>
                                          <p:spTgt spid="146"/>
                                        </p:tgtEl>
                                        <p:attrNameLst>
                                          <p:attrName>style.visibility</p:attrName>
                                        </p:attrNameLst>
                                      </p:cBhvr>
                                      <p:to>
                                        <p:strVal val="visible"/>
                                      </p:to>
                                    </p:set>
                                  </p:childTnLst>
                                </p:cTn>
                              </p:par>
                            </p:childTnLst>
                          </p:cTn>
                        </p:par>
                        <p:par>
                          <p:cTn id="137" fill="hold">
                            <p:stCondLst>
                              <p:cond delay="0"/>
                            </p:stCondLst>
                            <p:childTnLst>
                              <p:par>
                                <p:cTn id="138" presetID="1" presetClass="entr" presetSubtype="0" fill="hold" grpId="0" nodeType="afterEffect">
                                  <p:stCondLst>
                                    <p:cond delay="0"/>
                                  </p:stCondLst>
                                  <p:childTnLst>
                                    <p:set>
                                      <p:cBhvr>
                                        <p:cTn id="139" dur="1" fill="hold">
                                          <p:stCondLst>
                                            <p:cond delay="0"/>
                                          </p:stCondLst>
                                        </p:cTn>
                                        <p:tgtEl>
                                          <p:spTgt spid="147"/>
                                        </p:tgtEl>
                                        <p:attrNameLst>
                                          <p:attrName>style.visibility</p:attrName>
                                        </p:attrNameLst>
                                      </p:cBhvr>
                                      <p:to>
                                        <p:strVal val="visible"/>
                                      </p:to>
                                    </p:set>
                                  </p:childTnLst>
                                </p:cTn>
                              </p:par>
                            </p:childTnLst>
                          </p:cTn>
                        </p:par>
                        <p:par>
                          <p:cTn id="140" fill="hold">
                            <p:stCondLst>
                              <p:cond delay="0"/>
                            </p:stCondLst>
                            <p:childTnLst>
                              <p:par>
                                <p:cTn id="141" presetID="1" presetClass="entr" presetSubtype="0" fill="hold" grpId="0" nodeType="afterEffect">
                                  <p:stCondLst>
                                    <p:cond delay="0"/>
                                  </p:stCondLst>
                                  <p:childTnLst>
                                    <p:set>
                                      <p:cBhvr>
                                        <p:cTn id="142" dur="1" fill="hold">
                                          <p:stCondLst>
                                            <p:cond delay="0"/>
                                          </p:stCondLst>
                                        </p:cTn>
                                        <p:tgtEl>
                                          <p:spTgt spid="148"/>
                                        </p:tgtEl>
                                        <p:attrNameLst>
                                          <p:attrName>style.visibility</p:attrName>
                                        </p:attrNameLst>
                                      </p:cBhvr>
                                      <p:to>
                                        <p:strVal val="visible"/>
                                      </p:to>
                                    </p:set>
                                  </p:childTnLst>
                                </p:cTn>
                              </p:par>
                            </p:childTnLst>
                          </p:cTn>
                        </p:par>
                        <p:par>
                          <p:cTn id="143" fill="hold">
                            <p:stCondLst>
                              <p:cond delay="0"/>
                            </p:stCondLst>
                            <p:childTnLst>
                              <p:par>
                                <p:cTn id="144" presetID="1" presetClass="entr" presetSubtype="0" fill="hold" nodeType="afterEffect">
                                  <p:stCondLst>
                                    <p:cond delay="0"/>
                                  </p:stCondLst>
                                  <p:childTnLst>
                                    <p:set>
                                      <p:cBhvr>
                                        <p:cTn id="145" dur="1" fill="hold">
                                          <p:stCondLst>
                                            <p:cond delay="0"/>
                                          </p:stCondLst>
                                        </p:cTn>
                                        <p:tgtEl>
                                          <p:spTgt spid="110"/>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1" nodeType="clickEffect">
                                  <p:stCondLst>
                                    <p:cond delay="0"/>
                                  </p:stCondLst>
                                  <p:childTnLst>
                                    <p:set>
                                      <p:cBhvr>
                                        <p:cTn id="149" dur="1" fill="hold">
                                          <p:stCondLst>
                                            <p:cond delay="0"/>
                                          </p:stCondLst>
                                        </p:cTn>
                                        <p:tgtEl>
                                          <p:spTgt spid="145"/>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146"/>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147"/>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148"/>
                                        </p:tgtEl>
                                        <p:attrNameLst>
                                          <p:attrName>style.visibility</p:attrName>
                                        </p:attrNameLst>
                                      </p:cBhvr>
                                      <p:to>
                                        <p:strVal val="hidden"/>
                                      </p:to>
                                    </p:set>
                                  </p:childTnLst>
                                </p:cTn>
                              </p:par>
                            </p:childTnLst>
                          </p:cTn>
                        </p:par>
                        <p:par>
                          <p:cTn id="156" fill="hold">
                            <p:stCondLst>
                              <p:cond delay="0"/>
                            </p:stCondLst>
                            <p:childTnLst>
                              <p:par>
                                <p:cTn id="157" presetID="1" presetClass="entr" presetSubtype="0" fill="hold" grpId="0" nodeType="afterEffect">
                                  <p:stCondLst>
                                    <p:cond delay="0"/>
                                  </p:stCondLst>
                                  <p:childTnLst>
                                    <p:set>
                                      <p:cBhvr>
                                        <p:cTn id="158" dur="1" fill="hold">
                                          <p:stCondLst>
                                            <p:cond delay="0"/>
                                          </p:stCondLst>
                                        </p:cTn>
                                        <p:tgtEl>
                                          <p:spTgt spid="149"/>
                                        </p:tgtEl>
                                        <p:attrNameLst>
                                          <p:attrName>style.visibility</p:attrName>
                                        </p:attrNameLst>
                                      </p:cBhvr>
                                      <p:to>
                                        <p:strVal val="visible"/>
                                      </p:to>
                                    </p:set>
                                  </p:childTnLst>
                                </p:cTn>
                              </p:par>
                            </p:childTnLst>
                          </p:cTn>
                        </p:par>
                        <p:par>
                          <p:cTn id="159" fill="hold">
                            <p:stCondLst>
                              <p:cond delay="0"/>
                            </p:stCondLst>
                            <p:childTnLst>
                              <p:par>
                                <p:cTn id="160" presetID="1" presetClass="entr" presetSubtype="0" fill="hold" grpId="0" nodeType="afterEffect">
                                  <p:stCondLst>
                                    <p:cond delay="0"/>
                                  </p:stCondLst>
                                  <p:childTnLst>
                                    <p:set>
                                      <p:cBhvr>
                                        <p:cTn id="161" dur="1" fill="hold">
                                          <p:stCondLst>
                                            <p:cond delay="0"/>
                                          </p:stCondLst>
                                        </p:cTn>
                                        <p:tgtEl>
                                          <p:spTgt spid="150"/>
                                        </p:tgtEl>
                                        <p:attrNameLst>
                                          <p:attrName>style.visibility</p:attrName>
                                        </p:attrNameLst>
                                      </p:cBhvr>
                                      <p:to>
                                        <p:strVal val="visible"/>
                                      </p:to>
                                    </p:set>
                                  </p:childTnLst>
                                </p:cTn>
                              </p:par>
                            </p:childTnLst>
                          </p:cTn>
                        </p:par>
                        <p:par>
                          <p:cTn id="162" fill="hold">
                            <p:stCondLst>
                              <p:cond delay="0"/>
                            </p:stCondLst>
                            <p:childTnLst>
                              <p:par>
                                <p:cTn id="163" presetID="1" presetClass="entr" presetSubtype="0" fill="hold" grpId="0" nodeType="afterEffect">
                                  <p:stCondLst>
                                    <p:cond delay="0"/>
                                  </p:stCondLst>
                                  <p:childTnLst>
                                    <p:set>
                                      <p:cBhvr>
                                        <p:cTn id="164" dur="1" fill="hold">
                                          <p:stCondLst>
                                            <p:cond delay="0"/>
                                          </p:stCondLst>
                                        </p:cTn>
                                        <p:tgtEl>
                                          <p:spTgt spid="151"/>
                                        </p:tgtEl>
                                        <p:attrNameLst>
                                          <p:attrName>style.visibility</p:attrName>
                                        </p:attrNameLst>
                                      </p:cBhvr>
                                      <p:to>
                                        <p:strVal val="visible"/>
                                      </p:to>
                                    </p:set>
                                  </p:childTnLst>
                                </p:cTn>
                              </p:par>
                            </p:childTnLst>
                          </p:cTn>
                        </p:par>
                        <p:par>
                          <p:cTn id="165" fill="hold">
                            <p:stCondLst>
                              <p:cond delay="0"/>
                            </p:stCondLst>
                            <p:childTnLst>
                              <p:par>
                                <p:cTn id="166" presetID="1" presetClass="entr" presetSubtype="0" fill="hold" grpId="0" nodeType="afterEffect">
                                  <p:stCondLst>
                                    <p:cond delay="0"/>
                                  </p:stCondLst>
                                  <p:childTnLst>
                                    <p:set>
                                      <p:cBhvr>
                                        <p:cTn id="167" dur="1" fill="hold">
                                          <p:stCondLst>
                                            <p:cond delay="0"/>
                                          </p:stCondLst>
                                        </p:cTn>
                                        <p:tgtEl>
                                          <p:spTgt spid="152"/>
                                        </p:tgtEl>
                                        <p:attrNameLst>
                                          <p:attrName>style.visibility</p:attrName>
                                        </p:attrNameLst>
                                      </p:cBhvr>
                                      <p:to>
                                        <p:strVal val="visible"/>
                                      </p:to>
                                    </p:set>
                                  </p:childTnLst>
                                </p:cTn>
                              </p:par>
                            </p:childTnLst>
                          </p:cTn>
                        </p:par>
                        <p:par>
                          <p:cTn id="168" fill="hold">
                            <p:stCondLst>
                              <p:cond delay="0"/>
                            </p:stCondLst>
                            <p:childTnLst>
                              <p:par>
                                <p:cTn id="169" presetID="1" presetClass="entr" presetSubtype="0" fill="hold" nodeType="afterEffect">
                                  <p:stCondLst>
                                    <p:cond delay="0"/>
                                  </p:stCondLst>
                                  <p:childTnLst>
                                    <p:set>
                                      <p:cBhvr>
                                        <p:cTn id="170" dur="1" fill="hold">
                                          <p:stCondLst>
                                            <p:cond delay="0"/>
                                          </p:stCondLst>
                                        </p:cTn>
                                        <p:tgtEl>
                                          <p:spTgt spid="15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49"/>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150"/>
                                        </p:tgtEl>
                                        <p:attrNameLst>
                                          <p:attrName>style.visibility</p:attrName>
                                        </p:attrNameLst>
                                      </p:cBhvr>
                                      <p:to>
                                        <p:strVal val="hidden"/>
                                      </p:to>
                                    </p:set>
                                  </p:childTnLst>
                                </p:cTn>
                              </p:par>
                              <p:par>
                                <p:cTn id="177" presetID="1" presetClass="exit" presetSubtype="0" fill="hold" grpId="1" nodeType="withEffect">
                                  <p:stCondLst>
                                    <p:cond delay="0"/>
                                  </p:stCondLst>
                                  <p:childTnLst>
                                    <p:set>
                                      <p:cBhvr>
                                        <p:cTn id="178" dur="1" fill="hold">
                                          <p:stCondLst>
                                            <p:cond delay="0"/>
                                          </p:stCondLst>
                                        </p:cTn>
                                        <p:tgtEl>
                                          <p:spTgt spid="152"/>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151"/>
                                        </p:tgtEl>
                                        <p:attrNameLst>
                                          <p:attrName>style.visibility</p:attrName>
                                        </p:attrNameLst>
                                      </p:cBhvr>
                                      <p:to>
                                        <p:strVal val="hidden"/>
                                      </p:to>
                                    </p:set>
                                  </p:childTnLst>
                                </p:cTn>
                              </p:par>
                            </p:childTnLst>
                          </p:cTn>
                        </p:par>
                        <p:par>
                          <p:cTn id="181" fill="hold">
                            <p:stCondLst>
                              <p:cond delay="0"/>
                            </p:stCondLst>
                            <p:childTnLst>
                              <p:par>
                                <p:cTn id="182" presetID="1" presetClass="entr" presetSubtype="0" fill="hold" nodeType="afterEffect">
                                  <p:stCondLst>
                                    <p:cond delay="0"/>
                                  </p:stCondLst>
                                  <p:childTnLst>
                                    <p:set>
                                      <p:cBhvr>
                                        <p:cTn id="183" dur="1" fill="hold">
                                          <p:stCondLst>
                                            <p:cond delay="0"/>
                                          </p:stCondLst>
                                        </p:cTn>
                                        <p:tgtEl>
                                          <p:spTgt spid="163"/>
                                        </p:tgtEl>
                                        <p:attrNameLst>
                                          <p:attrName>style.visibility</p:attrName>
                                        </p:attrNameLst>
                                      </p:cBhvr>
                                      <p:to>
                                        <p:strVal val="visible"/>
                                      </p:to>
                                    </p:set>
                                  </p:childTnLst>
                                </p:cTn>
                              </p:par>
                            </p:childTnLst>
                          </p:cTn>
                        </p:par>
                        <p:par>
                          <p:cTn id="184" fill="hold">
                            <p:stCondLst>
                              <p:cond delay="0"/>
                            </p:stCondLst>
                            <p:childTnLst>
                              <p:par>
                                <p:cTn id="185" presetID="1" presetClass="entr" presetSubtype="0" fill="hold" grpId="0" nodeType="afterEffect">
                                  <p:stCondLst>
                                    <p:cond delay="0"/>
                                  </p:stCondLst>
                                  <p:childTnLst>
                                    <p:set>
                                      <p:cBhvr>
                                        <p:cTn id="186" dur="1" fill="hold">
                                          <p:stCondLst>
                                            <p:cond delay="0"/>
                                          </p:stCondLst>
                                        </p:cTn>
                                        <p:tgtEl>
                                          <p:spTgt spid="155"/>
                                        </p:tgtEl>
                                        <p:attrNameLst>
                                          <p:attrName>style.visibility</p:attrName>
                                        </p:attrNameLst>
                                      </p:cBhvr>
                                      <p:to>
                                        <p:strVal val="visible"/>
                                      </p:to>
                                    </p:set>
                                  </p:childTnLst>
                                </p:cTn>
                              </p:par>
                            </p:childTnLst>
                          </p:cTn>
                        </p:par>
                        <p:par>
                          <p:cTn id="187" fill="hold">
                            <p:stCondLst>
                              <p:cond delay="0"/>
                            </p:stCondLst>
                            <p:childTnLst>
                              <p:par>
                                <p:cTn id="188" presetID="1" presetClass="entr" presetSubtype="0" fill="hold" grpId="0" nodeType="afterEffect">
                                  <p:stCondLst>
                                    <p:cond delay="0"/>
                                  </p:stCondLst>
                                  <p:childTnLst>
                                    <p:set>
                                      <p:cBhvr>
                                        <p:cTn id="189" dur="1" fill="hold">
                                          <p:stCondLst>
                                            <p:cond delay="0"/>
                                          </p:stCondLst>
                                        </p:cTn>
                                        <p:tgtEl>
                                          <p:spTgt spid="156"/>
                                        </p:tgtEl>
                                        <p:attrNameLst>
                                          <p:attrName>style.visibility</p:attrName>
                                        </p:attrNameLst>
                                      </p:cBhvr>
                                      <p:to>
                                        <p:strVal val="visible"/>
                                      </p:to>
                                    </p:set>
                                  </p:childTnLst>
                                </p:cTn>
                              </p:par>
                            </p:childTnLst>
                          </p:cTn>
                        </p:par>
                        <p:par>
                          <p:cTn id="190" fill="hold">
                            <p:stCondLst>
                              <p:cond delay="0"/>
                            </p:stCondLst>
                            <p:childTnLst>
                              <p:par>
                                <p:cTn id="191" presetID="1" presetClass="entr" presetSubtype="0" fill="hold" grpId="0" nodeType="afterEffect">
                                  <p:stCondLst>
                                    <p:cond delay="0"/>
                                  </p:stCondLst>
                                  <p:childTnLst>
                                    <p:set>
                                      <p:cBhvr>
                                        <p:cTn id="192" dur="1" fill="hold">
                                          <p:stCondLst>
                                            <p:cond delay="0"/>
                                          </p:stCondLst>
                                        </p:cTn>
                                        <p:tgtEl>
                                          <p:spTgt spid="157"/>
                                        </p:tgtEl>
                                        <p:attrNameLst>
                                          <p:attrName>style.visibility</p:attrName>
                                        </p:attrNameLst>
                                      </p:cBhvr>
                                      <p:to>
                                        <p:strVal val="visible"/>
                                      </p:to>
                                    </p:set>
                                  </p:childTnLst>
                                </p:cTn>
                              </p:par>
                            </p:childTnLst>
                          </p:cTn>
                        </p:par>
                        <p:par>
                          <p:cTn id="193" fill="hold">
                            <p:stCondLst>
                              <p:cond delay="0"/>
                            </p:stCondLst>
                            <p:childTnLst>
                              <p:par>
                                <p:cTn id="194" presetID="1" presetClass="entr" presetSubtype="0" fill="hold" grpId="0" nodeType="afterEffect">
                                  <p:stCondLst>
                                    <p:cond delay="0"/>
                                  </p:stCondLst>
                                  <p:childTnLst>
                                    <p:set>
                                      <p:cBhvr>
                                        <p:cTn id="195" dur="1" fill="hold">
                                          <p:stCondLst>
                                            <p:cond delay="0"/>
                                          </p:stCondLst>
                                        </p:cTn>
                                        <p:tgtEl>
                                          <p:spTgt spid="158"/>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155"/>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156"/>
                                        </p:tgtEl>
                                        <p:attrNameLst>
                                          <p:attrName>style.visibility</p:attrName>
                                        </p:attrNameLst>
                                      </p:cBhvr>
                                      <p:to>
                                        <p:strVal val="hidden"/>
                                      </p:to>
                                    </p:set>
                                  </p:childTnLst>
                                </p:cTn>
                              </p:par>
                              <p:par>
                                <p:cTn id="202" presetID="1" presetClass="exit" presetSubtype="0" fill="hold" grpId="1" nodeType="withEffect">
                                  <p:stCondLst>
                                    <p:cond delay="0"/>
                                  </p:stCondLst>
                                  <p:childTnLst>
                                    <p:set>
                                      <p:cBhvr>
                                        <p:cTn id="203" dur="1" fill="hold">
                                          <p:stCondLst>
                                            <p:cond delay="0"/>
                                          </p:stCondLst>
                                        </p:cTn>
                                        <p:tgtEl>
                                          <p:spTgt spid="157"/>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158"/>
                                        </p:tgtEl>
                                        <p:attrNameLst>
                                          <p:attrName>style.visibility</p:attrName>
                                        </p:attrNameLst>
                                      </p:cBhvr>
                                      <p:to>
                                        <p:strVal val="hidden"/>
                                      </p:to>
                                    </p:set>
                                  </p:childTnLst>
                                </p:cTn>
                              </p:par>
                            </p:childTnLst>
                          </p:cTn>
                        </p:par>
                        <p:par>
                          <p:cTn id="206" fill="hold">
                            <p:stCondLst>
                              <p:cond delay="0"/>
                            </p:stCondLst>
                            <p:childTnLst>
                              <p:par>
                                <p:cTn id="207" presetID="1" presetClass="entr" presetSubtype="0" fill="hold" nodeType="afterEffect">
                                  <p:stCondLst>
                                    <p:cond delay="0"/>
                                  </p:stCondLst>
                                  <p:childTnLst>
                                    <p:set>
                                      <p:cBhvr>
                                        <p:cTn id="208" dur="1" fill="hold">
                                          <p:stCondLst>
                                            <p:cond delay="0"/>
                                          </p:stCondLst>
                                        </p:cTn>
                                        <p:tgtEl>
                                          <p:spTgt spid="168"/>
                                        </p:tgtEl>
                                        <p:attrNameLst>
                                          <p:attrName>style.visibility</p:attrName>
                                        </p:attrNameLst>
                                      </p:cBhvr>
                                      <p:to>
                                        <p:strVal val="visible"/>
                                      </p:to>
                                    </p:set>
                                  </p:childTnLst>
                                </p:cTn>
                              </p:par>
                            </p:childTnLst>
                          </p:cTn>
                        </p:par>
                        <p:par>
                          <p:cTn id="209" fill="hold">
                            <p:stCondLst>
                              <p:cond delay="0"/>
                            </p:stCondLst>
                            <p:childTnLst>
                              <p:par>
                                <p:cTn id="210" presetID="1" presetClass="entr" presetSubtype="0" fill="hold" grpId="0" nodeType="afterEffect">
                                  <p:stCondLst>
                                    <p:cond delay="0"/>
                                  </p:stCondLst>
                                  <p:childTnLst>
                                    <p:set>
                                      <p:cBhvr>
                                        <p:cTn id="211" dur="1" fill="hold">
                                          <p:stCondLst>
                                            <p:cond delay="0"/>
                                          </p:stCondLst>
                                        </p:cTn>
                                        <p:tgtEl>
                                          <p:spTgt spid="164"/>
                                        </p:tgtEl>
                                        <p:attrNameLst>
                                          <p:attrName>style.visibility</p:attrName>
                                        </p:attrNameLst>
                                      </p:cBhvr>
                                      <p:to>
                                        <p:strVal val="visible"/>
                                      </p:to>
                                    </p:set>
                                  </p:childTnLst>
                                </p:cTn>
                              </p:par>
                            </p:childTnLst>
                          </p:cTn>
                        </p:par>
                        <p:par>
                          <p:cTn id="212" fill="hold">
                            <p:stCondLst>
                              <p:cond delay="0"/>
                            </p:stCondLst>
                            <p:childTnLst>
                              <p:par>
                                <p:cTn id="213" presetID="1" presetClass="entr" presetSubtype="0" fill="hold" grpId="0" nodeType="afterEffect">
                                  <p:stCondLst>
                                    <p:cond delay="0"/>
                                  </p:stCondLst>
                                  <p:childTnLst>
                                    <p:set>
                                      <p:cBhvr>
                                        <p:cTn id="214" dur="1" fill="hold">
                                          <p:stCondLst>
                                            <p:cond delay="0"/>
                                          </p:stCondLst>
                                        </p:cTn>
                                        <p:tgtEl>
                                          <p:spTgt spid="165"/>
                                        </p:tgtEl>
                                        <p:attrNameLst>
                                          <p:attrName>style.visibility</p:attrName>
                                        </p:attrNameLst>
                                      </p:cBhvr>
                                      <p:to>
                                        <p:strVal val="visible"/>
                                      </p:to>
                                    </p:set>
                                  </p:childTnLst>
                                </p:cTn>
                              </p:par>
                            </p:childTnLst>
                          </p:cTn>
                        </p:par>
                        <p:par>
                          <p:cTn id="215" fill="hold">
                            <p:stCondLst>
                              <p:cond delay="0"/>
                            </p:stCondLst>
                            <p:childTnLst>
                              <p:par>
                                <p:cTn id="216" presetID="1" presetClass="entr" presetSubtype="0" fill="hold" grpId="0" nodeType="afterEffect">
                                  <p:stCondLst>
                                    <p:cond delay="0"/>
                                  </p:stCondLst>
                                  <p:childTnLst>
                                    <p:set>
                                      <p:cBhvr>
                                        <p:cTn id="217" dur="1" fill="hold">
                                          <p:stCondLst>
                                            <p:cond delay="0"/>
                                          </p:stCondLst>
                                        </p:cTn>
                                        <p:tgtEl>
                                          <p:spTgt spid="166"/>
                                        </p:tgtEl>
                                        <p:attrNameLst>
                                          <p:attrName>style.visibility</p:attrName>
                                        </p:attrNameLst>
                                      </p:cBhvr>
                                      <p:to>
                                        <p:strVal val="visible"/>
                                      </p:to>
                                    </p:set>
                                  </p:childTnLst>
                                </p:cTn>
                              </p:par>
                            </p:childTnLst>
                          </p:cTn>
                        </p:par>
                        <p:par>
                          <p:cTn id="218" fill="hold">
                            <p:stCondLst>
                              <p:cond delay="0"/>
                            </p:stCondLst>
                            <p:childTnLst>
                              <p:par>
                                <p:cTn id="219" presetID="1" presetClass="entr" presetSubtype="0" fill="hold" grpId="0" nodeType="afterEffect">
                                  <p:stCondLst>
                                    <p:cond delay="0"/>
                                  </p:stCondLst>
                                  <p:childTnLst>
                                    <p:set>
                                      <p:cBhvr>
                                        <p:cTn id="220" dur="1" fill="hold">
                                          <p:stCondLst>
                                            <p:cond delay="0"/>
                                          </p:stCondLst>
                                        </p:cTn>
                                        <p:tgtEl>
                                          <p:spTgt spid="167"/>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164"/>
                                        </p:tgtEl>
                                        <p:attrNameLst>
                                          <p:attrName>style.visibility</p:attrName>
                                        </p:attrNameLst>
                                      </p:cBhvr>
                                      <p:to>
                                        <p:strVal val="hidden"/>
                                      </p:to>
                                    </p:set>
                                  </p:childTnLst>
                                </p:cTn>
                              </p:par>
                              <p:par>
                                <p:cTn id="225" presetID="1" presetClass="exit" presetSubtype="0" fill="hold" grpId="1" nodeType="withEffect">
                                  <p:stCondLst>
                                    <p:cond delay="0"/>
                                  </p:stCondLst>
                                  <p:childTnLst>
                                    <p:set>
                                      <p:cBhvr>
                                        <p:cTn id="226" dur="1" fill="hold">
                                          <p:stCondLst>
                                            <p:cond delay="0"/>
                                          </p:stCondLst>
                                        </p:cTn>
                                        <p:tgtEl>
                                          <p:spTgt spid="165"/>
                                        </p:tgtEl>
                                        <p:attrNameLst>
                                          <p:attrName>style.visibility</p:attrName>
                                        </p:attrNameLst>
                                      </p:cBhvr>
                                      <p:to>
                                        <p:strVal val="hidden"/>
                                      </p:to>
                                    </p:set>
                                  </p:childTnLst>
                                </p:cTn>
                              </p:par>
                              <p:par>
                                <p:cTn id="227" presetID="1" presetClass="exit" presetSubtype="0" fill="hold" grpId="1" nodeType="withEffect">
                                  <p:stCondLst>
                                    <p:cond delay="0"/>
                                  </p:stCondLst>
                                  <p:childTnLst>
                                    <p:set>
                                      <p:cBhvr>
                                        <p:cTn id="228" dur="1" fill="hold">
                                          <p:stCondLst>
                                            <p:cond delay="0"/>
                                          </p:stCondLst>
                                        </p:cTn>
                                        <p:tgtEl>
                                          <p:spTgt spid="166"/>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167"/>
                                        </p:tgtEl>
                                        <p:attrNameLst>
                                          <p:attrName>style.visibility</p:attrName>
                                        </p:attrNameLst>
                                      </p:cBhvr>
                                      <p:to>
                                        <p:strVal val="hidden"/>
                                      </p:to>
                                    </p:set>
                                  </p:childTnLst>
                                </p:cTn>
                              </p:par>
                            </p:childTnLst>
                          </p:cTn>
                        </p:par>
                        <p:par>
                          <p:cTn id="231" fill="hold">
                            <p:stCondLst>
                              <p:cond delay="0"/>
                            </p:stCondLst>
                            <p:childTnLst>
                              <p:par>
                                <p:cTn id="232" presetID="1" presetClass="entr" presetSubtype="0" fill="hold" nodeType="afterEffect">
                                  <p:stCondLst>
                                    <p:cond delay="0"/>
                                  </p:stCondLst>
                                  <p:childTnLst>
                                    <p:set>
                                      <p:cBhvr>
                                        <p:cTn id="233" dur="1" fill="hold">
                                          <p:stCondLst>
                                            <p:cond delay="0"/>
                                          </p:stCondLst>
                                        </p:cTn>
                                        <p:tgtEl>
                                          <p:spTgt spid="178"/>
                                        </p:tgtEl>
                                        <p:attrNameLst>
                                          <p:attrName>style.visibility</p:attrName>
                                        </p:attrNameLst>
                                      </p:cBhvr>
                                      <p:to>
                                        <p:strVal val="visible"/>
                                      </p:to>
                                    </p:set>
                                  </p:childTnLst>
                                </p:cTn>
                              </p:par>
                            </p:childTnLst>
                          </p:cTn>
                        </p:par>
                        <p:par>
                          <p:cTn id="234" fill="hold">
                            <p:stCondLst>
                              <p:cond delay="0"/>
                            </p:stCondLst>
                            <p:childTnLst>
                              <p:par>
                                <p:cTn id="235" presetID="1" presetClass="entr" presetSubtype="0" fill="hold" grpId="0" nodeType="afterEffect">
                                  <p:stCondLst>
                                    <p:cond delay="0"/>
                                  </p:stCondLst>
                                  <p:childTnLst>
                                    <p:set>
                                      <p:cBhvr>
                                        <p:cTn id="236" dur="1" fill="hold">
                                          <p:stCondLst>
                                            <p:cond delay="0"/>
                                          </p:stCondLst>
                                        </p:cTn>
                                        <p:tgtEl>
                                          <p:spTgt spid="174"/>
                                        </p:tgtEl>
                                        <p:attrNameLst>
                                          <p:attrName>style.visibility</p:attrName>
                                        </p:attrNameLst>
                                      </p:cBhvr>
                                      <p:to>
                                        <p:strVal val="visible"/>
                                      </p:to>
                                    </p:set>
                                  </p:childTnLst>
                                </p:cTn>
                              </p:par>
                            </p:childTnLst>
                          </p:cTn>
                        </p:par>
                        <p:par>
                          <p:cTn id="237" fill="hold">
                            <p:stCondLst>
                              <p:cond delay="0"/>
                            </p:stCondLst>
                            <p:childTnLst>
                              <p:par>
                                <p:cTn id="238" presetID="1" presetClass="entr" presetSubtype="0" fill="hold" grpId="0" nodeType="afterEffect">
                                  <p:stCondLst>
                                    <p:cond delay="0"/>
                                  </p:stCondLst>
                                  <p:childTnLst>
                                    <p:set>
                                      <p:cBhvr>
                                        <p:cTn id="239" dur="1" fill="hold">
                                          <p:stCondLst>
                                            <p:cond delay="0"/>
                                          </p:stCondLst>
                                        </p:cTn>
                                        <p:tgtEl>
                                          <p:spTgt spid="175"/>
                                        </p:tgtEl>
                                        <p:attrNameLst>
                                          <p:attrName>style.visibility</p:attrName>
                                        </p:attrNameLst>
                                      </p:cBhvr>
                                      <p:to>
                                        <p:strVal val="visible"/>
                                      </p:to>
                                    </p:set>
                                  </p:childTnLst>
                                </p:cTn>
                              </p:par>
                            </p:childTnLst>
                          </p:cTn>
                        </p:par>
                        <p:par>
                          <p:cTn id="240" fill="hold">
                            <p:stCondLst>
                              <p:cond delay="0"/>
                            </p:stCondLst>
                            <p:childTnLst>
                              <p:par>
                                <p:cTn id="241" presetID="1" presetClass="entr" presetSubtype="0" fill="hold" grpId="0" nodeType="afterEffect">
                                  <p:stCondLst>
                                    <p:cond delay="0"/>
                                  </p:stCondLst>
                                  <p:childTnLst>
                                    <p:set>
                                      <p:cBhvr>
                                        <p:cTn id="242" dur="1" fill="hold">
                                          <p:stCondLst>
                                            <p:cond delay="0"/>
                                          </p:stCondLst>
                                        </p:cTn>
                                        <p:tgtEl>
                                          <p:spTgt spid="176"/>
                                        </p:tgtEl>
                                        <p:attrNameLst>
                                          <p:attrName>style.visibility</p:attrName>
                                        </p:attrNameLst>
                                      </p:cBhvr>
                                      <p:to>
                                        <p:strVal val="visible"/>
                                      </p:to>
                                    </p:set>
                                  </p:childTnLst>
                                </p:cTn>
                              </p:par>
                            </p:childTnLst>
                          </p:cTn>
                        </p:par>
                        <p:par>
                          <p:cTn id="243" fill="hold">
                            <p:stCondLst>
                              <p:cond delay="0"/>
                            </p:stCondLst>
                            <p:childTnLst>
                              <p:par>
                                <p:cTn id="244" presetID="1" presetClass="entr" presetSubtype="0" fill="hold" grpId="0" nodeType="afterEffect">
                                  <p:stCondLst>
                                    <p:cond delay="0"/>
                                  </p:stCondLst>
                                  <p:childTnLst>
                                    <p:set>
                                      <p:cBhvr>
                                        <p:cTn id="245" dur="1" fill="hold">
                                          <p:stCondLst>
                                            <p:cond delay="0"/>
                                          </p:stCondLst>
                                        </p:cTn>
                                        <p:tgtEl>
                                          <p:spTgt spid="177"/>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174"/>
                                        </p:tgtEl>
                                        <p:attrNameLst>
                                          <p:attrName>style.visibility</p:attrName>
                                        </p:attrNameLst>
                                      </p:cBhvr>
                                      <p:to>
                                        <p:strVal val="hidden"/>
                                      </p:to>
                                    </p:set>
                                  </p:childTnLst>
                                </p:cTn>
                              </p:par>
                              <p:par>
                                <p:cTn id="250" presetID="1" presetClass="exit" presetSubtype="0" fill="hold" grpId="1" nodeType="withEffect">
                                  <p:stCondLst>
                                    <p:cond delay="0"/>
                                  </p:stCondLst>
                                  <p:childTnLst>
                                    <p:set>
                                      <p:cBhvr>
                                        <p:cTn id="251" dur="1" fill="hold">
                                          <p:stCondLst>
                                            <p:cond delay="0"/>
                                          </p:stCondLst>
                                        </p:cTn>
                                        <p:tgtEl>
                                          <p:spTgt spid="175"/>
                                        </p:tgtEl>
                                        <p:attrNameLst>
                                          <p:attrName>style.visibility</p:attrName>
                                        </p:attrNameLst>
                                      </p:cBhvr>
                                      <p:to>
                                        <p:strVal val="hidden"/>
                                      </p:to>
                                    </p:set>
                                  </p:childTnLst>
                                </p:cTn>
                              </p:par>
                              <p:par>
                                <p:cTn id="252" presetID="1" presetClass="exit" presetSubtype="0" fill="hold" grpId="1" nodeType="withEffect">
                                  <p:stCondLst>
                                    <p:cond delay="0"/>
                                  </p:stCondLst>
                                  <p:childTnLst>
                                    <p:set>
                                      <p:cBhvr>
                                        <p:cTn id="253" dur="1" fill="hold">
                                          <p:stCondLst>
                                            <p:cond delay="0"/>
                                          </p:stCondLst>
                                        </p:cTn>
                                        <p:tgtEl>
                                          <p:spTgt spid="176"/>
                                        </p:tgtEl>
                                        <p:attrNameLst>
                                          <p:attrName>style.visibility</p:attrName>
                                        </p:attrNameLst>
                                      </p:cBhvr>
                                      <p:to>
                                        <p:strVal val="hidden"/>
                                      </p:to>
                                    </p:set>
                                  </p:childTnLst>
                                </p:cTn>
                              </p:par>
                              <p:par>
                                <p:cTn id="254" presetID="1" presetClass="exit" presetSubtype="0" fill="hold" grpId="1" nodeType="withEffect">
                                  <p:stCondLst>
                                    <p:cond delay="0"/>
                                  </p:stCondLst>
                                  <p:childTnLst>
                                    <p:set>
                                      <p:cBhvr>
                                        <p:cTn id="255" dur="1" fill="hold">
                                          <p:stCondLst>
                                            <p:cond delay="0"/>
                                          </p:stCondLst>
                                        </p:cTn>
                                        <p:tgtEl>
                                          <p:spTgt spid="177"/>
                                        </p:tgtEl>
                                        <p:attrNameLst>
                                          <p:attrName>style.visibility</p:attrName>
                                        </p:attrNameLst>
                                      </p:cBhvr>
                                      <p:to>
                                        <p:strVal val="hidden"/>
                                      </p:to>
                                    </p:set>
                                  </p:childTnLst>
                                </p:cTn>
                              </p:par>
                            </p:childTnLst>
                          </p:cTn>
                        </p:par>
                        <p:par>
                          <p:cTn id="256" fill="hold">
                            <p:stCondLst>
                              <p:cond delay="0"/>
                            </p:stCondLst>
                            <p:childTnLst>
                              <p:par>
                                <p:cTn id="257" presetID="1" presetClass="entr" presetSubtype="0" fill="hold" grpId="0" nodeType="afterEffect">
                                  <p:stCondLst>
                                    <p:cond delay="0"/>
                                  </p:stCondLst>
                                  <p:childTnLst>
                                    <p:set>
                                      <p:cBhvr>
                                        <p:cTn id="258" dur="1" fill="hold">
                                          <p:stCondLst>
                                            <p:cond delay="0"/>
                                          </p:stCondLst>
                                        </p:cTn>
                                        <p:tgtEl>
                                          <p:spTgt spid="169"/>
                                        </p:tgtEl>
                                        <p:attrNameLst>
                                          <p:attrName>style.visibility</p:attrName>
                                        </p:attrNameLst>
                                      </p:cBhvr>
                                      <p:to>
                                        <p:strVal val="visible"/>
                                      </p:to>
                                    </p:set>
                                  </p:childTnLst>
                                </p:cTn>
                              </p:par>
                            </p:childTnLst>
                          </p:cTn>
                        </p:par>
                        <p:par>
                          <p:cTn id="259" fill="hold">
                            <p:stCondLst>
                              <p:cond delay="0"/>
                            </p:stCondLst>
                            <p:childTnLst>
                              <p:par>
                                <p:cTn id="260" presetID="1" presetClass="entr" presetSubtype="0" fill="hold" grpId="0" nodeType="afterEffect">
                                  <p:stCondLst>
                                    <p:cond delay="0"/>
                                  </p:stCondLst>
                                  <p:childTnLst>
                                    <p:set>
                                      <p:cBhvr>
                                        <p:cTn id="261" dur="1" fill="hold">
                                          <p:stCondLst>
                                            <p:cond delay="0"/>
                                          </p:stCondLst>
                                        </p:cTn>
                                        <p:tgtEl>
                                          <p:spTgt spid="170"/>
                                        </p:tgtEl>
                                        <p:attrNameLst>
                                          <p:attrName>style.visibility</p:attrName>
                                        </p:attrNameLst>
                                      </p:cBhvr>
                                      <p:to>
                                        <p:strVal val="visible"/>
                                      </p:to>
                                    </p:set>
                                  </p:childTnLst>
                                </p:cTn>
                              </p:par>
                            </p:childTnLst>
                          </p:cTn>
                        </p:par>
                        <p:par>
                          <p:cTn id="262" fill="hold">
                            <p:stCondLst>
                              <p:cond delay="0"/>
                            </p:stCondLst>
                            <p:childTnLst>
                              <p:par>
                                <p:cTn id="263" presetID="1" presetClass="entr" presetSubtype="0" fill="hold" grpId="0" nodeType="afterEffect">
                                  <p:stCondLst>
                                    <p:cond delay="0"/>
                                  </p:stCondLst>
                                  <p:childTnLst>
                                    <p:set>
                                      <p:cBhvr>
                                        <p:cTn id="264" dur="1" fill="hold">
                                          <p:stCondLst>
                                            <p:cond delay="0"/>
                                          </p:stCondLst>
                                        </p:cTn>
                                        <p:tgtEl>
                                          <p:spTgt spid="171"/>
                                        </p:tgtEl>
                                        <p:attrNameLst>
                                          <p:attrName>style.visibility</p:attrName>
                                        </p:attrNameLst>
                                      </p:cBhvr>
                                      <p:to>
                                        <p:strVal val="visible"/>
                                      </p:to>
                                    </p:set>
                                  </p:childTnLst>
                                </p:cTn>
                              </p:par>
                            </p:childTnLst>
                          </p:cTn>
                        </p:par>
                        <p:par>
                          <p:cTn id="265" fill="hold">
                            <p:stCondLst>
                              <p:cond delay="0"/>
                            </p:stCondLst>
                            <p:childTnLst>
                              <p:par>
                                <p:cTn id="266" presetID="1" presetClass="entr" presetSubtype="0" fill="hold" grpId="0" nodeType="afterEffect">
                                  <p:stCondLst>
                                    <p:cond delay="0"/>
                                  </p:stCondLst>
                                  <p:childTnLst>
                                    <p:set>
                                      <p:cBhvr>
                                        <p:cTn id="267" dur="1" fill="hold">
                                          <p:stCondLst>
                                            <p:cond delay="0"/>
                                          </p:stCondLst>
                                        </p:cTn>
                                        <p:tgtEl>
                                          <p:spTgt spid="172"/>
                                        </p:tgtEl>
                                        <p:attrNameLst>
                                          <p:attrName>style.visibility</p:attrName>
                                        </p:attrNameLst>
                                      </p:cBhvr>
                                      <p:to>
                                        <p:strVal val="visible"/>
                                      </p:to>
                                    </p:set>
                                  </p:childTnLst>
                                </p:cTn>
                              </p:par>
                            </p:childTnLst>
                          </p:cTn>
                        </p:par>
                        <p:par>
                          <p:cTn id="268" fill="hold">
                            <p:stCondLst>
                              <p:cond delay="0"/>
                            </p:stCondLst>
                            <p:childTnLst>
                              <p:par>
                                <p:cTn id="269" presetID="1" presetClass="entr" presetSubtype="0" fill="hold" nodeType="afterEffect">
                                  <p:stCondLst>
                                    <p:cond delay="0"/>
                                  </p:stCondLst>
                                  <p:childTnLst>
                                    <p:set>
                                      <p:cBhvr>
                                        <p:cTn id="270" dur="1" fill="hold">
                                          <p:stCondLst>
                                            <p:cond delay="0"/>
                                          </p:stCondLst>
                                        </p:cTn>
                                        <p:tgtEl>
                                          <p:spTgt spid="179"/>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xit" presetSubtype="0" fill="hold" grpId="1" nodeType="clickEffect">
                                  <p:stCondLst>
                                    <p:cond delay="0"/>
                                  </p:stCondLst>
                                  <p:childTnLst>
                                    <p:set>
                                      <p:cBhvr>
                                        <p:cTn id="274" dur="1" fill="hold">
                                          <p:stCondLst>
                                            <p:cond delay="0"/>
                                          </p:stCondLst>
                                        </p:cTn>
                                        <p:tgtEl>
                                          <p:spTgt spid="169"/>
                                        </p:tgtEl>
                                        <p:attrNameLst>
                                          <p:attrName>style.visibility</p:attrName>
                                        </p:attrNameLst>
                                      </p:cBhvr>
                                      <p:to>
                                        <p:strVal val="hidden"/>
                                      </p:to>
                                    </p:set>
                                  </p:childTnLst>
                                </p:cTn>
                              </p:par>
                              <p:par>
                                <p:cTn id="275" presetID="1" presetClass="exit" presetSubtype="0" fill="hold" grpId="1" nodeType="withEffect">
                                  <p:stCondLst>
                                    <p:cond delay="0"/>
                                  </p:stCondLst>
                                  <p:childTnLst>
                                    <p:set>
                                      <p:cBhvr>
                                        <p:cTn id="276" dur="1" fill="hold">
                                          <p:stCondLst>
                                            <p:cond delay="0"/>
                                          </p:stCondLst>
                                        </p:cTn>
                                        <p:tgtEl>
                                          <p:spTgt spid="170"/>
                                        </p:tgtEl>
                                        <p:attrNameLst>
                                          <p:attrName>style.visibility</p:attrName>
                                        </p:attrNameLst>
                                      </p:cBhvr>
                                      <p:to>
                                        <p:strVal val="hidden"/>
                                      </p:to>
                                    </p:set>
                                  </p:childTnLst>
                                </p:cTn>
                              </p:par>
                              <p:par>
                                <p:cTn id="277" presetID="1" presetClass="exit" presetSubtype="0" fill="hold" grpId="1" nodeType="withEffect">
                                  <p:stCondLst>
                                    <p:cond delay="0"/>
                                  </p:stCondLst>
                                  <p:childTnLst>
                                    <p:set>
                                      <p:cBhvr>
                                        <p:cTn id="278" dur="1" fill="hold">
                                          <p:stCondLst>
                                            <p:cond delay="0"/>
                                          </p:stCondLst>
                                        </p:cTn>
                                        <p:tgtEl>
                                          <p:spTgt spid="171"/>
                                        </p:tgtEl>
                                        <p:attrNameLst>
                                          <p:attrName>style.visibility</p:attrName>
                                        </p:attrNameLst>
                                      </p:cBhvr>
                                      <p:to>
                                        <p:strVal val="hidden"/>
                                      </p:to>
                                    </p:set>
                                  </p:childTnLst>
                                </p:cTn>
                              </p:par>
                              <p:par>
                                <p:cTn id="279" presetID="1" presetClass="exit" presetSubtype="0" fill="hold" grpId="1" nodeType="withEffect">
                                  <p:stCondLst>
                                    <p:cond delay="0"/>
                                  </p:stCondLst>
                                  <p:childTnLst>
                                    <p:set>
                                      <p:cBhvr>
                                        <p:cTn id="280" dur="1" fill="hold">
                                          <p:stCondLst>
                                            <p:cond delay="0"/>
                                          </p:stCondLst>
                                        </p:cTn>
                                        <p:tgtEl>
                                          <p:spTgt spid="172"/>
                                        </p:tgtEl>
                                        <p:attrNameLst>
                                          <p:attrName>style.visibility</p:attrName>
                                        </p:attrNameLst>
                                      </p:cBhvr>
                                      <p:to>
                                        <p:strVal val="hidden"/>
                                      </p:to>
                                    </p:set>
                                  </p:childTnLst>
                                </p:cTn>
                              </p:par>
                            </p:childTnLst>
                          </p:cTn>
                        </p:par>
                        <p:par>
                          <p:cTn id="281" fill="hold">
                            <p:stCondLst>
                              <p:cond delay="0"/>
                            </p:stCondLst>
                            <p:childTnLst>
                              <p:par>
                                <p:cTn id="282" presetID="1" presetClass="entr" presetSubtype="0" fill="hold" grpId="0" nodeType="afterEffect">
                                  <p:stCondLst>
                                    <p:cond delay="0"/>
                                  </p:stCondLst>
                                  <p:childTnLst>
                                    <p:set>
                                      <p:cBhvr>
                                        <p:cTn id="283" dur="1" fill="hold">
                                          <p:stCondLst>
                                            <p:cond delay="0"/>
                                          </p:stCondLst>
                                        </p:cTn>
                                        <p:tgtEl>
                                          <p:spTgt spid="180"/>
                                        </p:tgtEl>
                                        <p:attrNameLst>
                                          <p:attrName>style.visibility</p:attrName>
                                        </p:attrNameLst>
                                      </p:cBhvr>
                                      <p:to>
                                        <p:strVal val="visible"/>
                                      </p:to>
                                    </p:set>
                                  </p:childTnLst>
                                </p:cTn>
                              </p:par>
                            </p:childTnLst>
                          </p:cTn>
                        </p:par>
                        <p:par>
                          <p:cTn id="284" fill="hold">
                            <p:stCondLst>
                              <p:cond delay="0"/>
                            </p:stCondLst>
                            <p:childTnLst>
                              <p:par>
                                <p:cTn id="285" presetID="1" presetClass="entr" presetSubtype="0" fill="hold" grpId="0" nodeType="afterEffect">
                                  <p:stCondLst>
                                    <p:cond delay="0"/>
                                  </p:stCondLst>
                                  <p:childTnLst>
                                    <p:set>
                                      <p:cBhvr>
                                        <p:cTn id="286" dur="1" fill="hold">
                                          <p:stCondLst>
                                            <p:cond delay="0"/>
                                          </p:stCondLst>
                                        </p:cTn>
                                        <p:tgtEl>
                                          <p:spTgt spid="181"/>
                                        </p:tgtEl>
                                        <p:attrNameLst>
                                          <p:attrName>style.visibility</p:attrName>
                                        </p:attrNameLst>
                                      </p:cBhvr>
                                      <p:to>
                                        <p:strVal val="visible"/>
                                      </p:to>
                                    </p:set>
                                  </p:childTnLst>
                                </p:cTn>
                              </p:par>
                            </p:childTnLst>
                          </p:cTn>
                        </p:par>
                        <p:par>
                          <p:cTn id="287" fill="hold">
                            <p:stCondLst>
                              <p:cond delay="0"/>
                            </p:stCondLst>
                            <p:childTnLst>
                              <p:par>
                                <p:cTn id="288" presetID="1" presetClass="entr" presetSubtype="0" fill="hold" grpId="0" nodeType="afterEffect">
                                  <p:stCondLst>
                                    <p:cond delay="0"/>
                                  </p:stCondLst>
                                  <p:childTnLst>
                                    <p:set>
                                      <p:cBhvr>
                                        <p:cTn id="289" dur="1" fill="hold">
                                          <p:stCondLst>
                                            <p:cond delay="0"/>
                                          </p:stCondLst>
                                        </p:cTn>
                                        <p:tgtEl>
                                          <p:spTgt spid="182"/>
                                        </p:tgtEl>
                                        <p:attrNameLst>
                                          <p:attrName>style.visibility</p:attrName>
                                        </p:attrNameLst>
                                      </p:cBhvr>
                                      <p:to>
                                        <p:strVal val="visible"/>
                                      </p:to>
                                    </p:set>
                                  </p:childTnLst>
                                </p:cTn>
                              </p:par>
                            </p:childTnLst>
                          </p:cTn>
                        </p:par>
                        <p:par>
                          <p:cTn id="290" fill="hold">
                            <p:stCondLst>
                              <p:cond delay="0"/>
                            </p:stCondLst>
                            <p:childTnLst>
                              <p:par>
                                <p:cTn id="291" presetID="1" presetClass="entr" presetSubtype="0" fill="hold" grpId="0" nodeType="afterEffect">
                                  <p:stCondLst>
                                    <p:cond delay="0"/>
                                  </p:stCondLst>
                                  <p:childTnLst>
                                    <p:set>
                                      <p:cBhvr>
                                        <p:cTn id="292" dur="1" fill="hold">
                                          <p:stCondLst>
                                            <p:cond delay="0"/>
                                          </p:stCondLst>
                                        </p:cTn>
                                        <p:tgtEl>
                                          <p:spTgt spid="183"/>
                                        </p:tgtEl>
                                        <p:attrNameLst>
                                          <p:attrName>style.visibility</p:attrName>
                                        </p:attrNameLst>
                                      </p:cBhvr>
                                      <p:to>
                                        <p:strVal val="visible"/>
                                      </p:to>
                                    </p:set>
                                  </p:childTnLst>
                                </p:cTn>
                              </p:par>
                            </p:childTnLst>
                          </p:cTn>
                        </p:par>
                        <p:par>
                          <p:cTn id="293" fill="hold">
                            <p:stCondLst>
                              <p:cond delay="0"/>
                            </p:stCondLst>
                            <p:childTnLst>
                              <p:par>
                                <p:cTn id="294" presetID="1" presetClass="entr" presetSubtype="0" fill="hold" nodeType="afterEffect">
                                  <p:stCondLst>
                                    <p:cond delay="0"/>
                                  </p:stCondLst>
                                  <p:childTnLst>
                                    <p:set>
                                      <p:cBhvr>
                                        <p:cTn id="295" dur="1" fill="hold">
                                          <p:stCondLst>
                                            <p:cond delay="0"/>
                                          </p:stCondLst>
                                        </p:cTn>
                                        <p:tgtEl>
                                          <p:spTgt spid="2"/>
                                        </p:tgtEl>
                                        <p:attrNameLst>
                                          <p:attrName>style.visibility</p:attrName>
                                        </p:attrNameLst>
                                      </p:cBhvr>
                                      <p:to>
                                        <p:strVal val="visible"/>
                                      </p:to>
                                    </p:set>
                                  </p:childTnLst>
                                </p:cTn>
                              </p:par>
                            </p:childTnLst>
                          </p:cTn>
                        </p:par>
                      </p:childTnLst>
                    </p:cTn>
                  </p:par>
                  <p:par>
                    <p:cTn id="296" fill="hold">
                      <p:stCondLst>
                        <p:cond delay="indefinite"/>
                      </p:stCondLst>
                      <p:childTnLst>
                        <p:par>
                          <p:cTn id="297" fill="hold">
                            <p:stCondLst>
                              <p:cond delay="0"/>
                            </p:stCondLst>
                            <p:childTnLst>
                              <p:par>
                                <p:cTn id="298" presetID="1" presetClass="exit" presetSubtype="0" fill="hold" grpId="1" nodeType="clickEffect">
                                  <p:stCondLst>
                                    <p:cond delay="0"/>
                                  </p:stCondLst>
                                  <p:childTnLst>
                                    <p:set>
                                      <p:cBhvr>
                                        <p:cTn id="299" dur="1" fill="hold">
                                          <p:stCondLst>
                                            <p:cond delay="0"/>
                                          </p:stCondLst>
                                        </p:cTn>
                                        <p:tgtEl>
                                          <p:spTgt spid="180"/>
                                        </p:tgtEl>
                                        <p:attrNameLst>
                                          <p:attrName>style.visibility</p:attrName>
                                        </p:attrNameLst>
                                      </p:cBhvr>
                                      <p:to>
                                        <p:strVal val="hidden"/>
                                      </p:to>
                                    </p:set>
                                  </p:childTnLst>
                                </p:cTn>
                              </p:par>
                              <p:par>
                                <p:cTn id="300" presetID="1" presetClass="exit" presetSubtype="0" fill="hold" grpId="1" nodeType="withEffect">
                                  <p:stCondLst>
                                    <p:cond delay="0"/>
                                  </p:stCondLst>
                                  <p:childTnLst>
                                    <p:set>
                                      <p:cBhvr>
                                        <p:cTn id="301" dur="1" fill="hold">
                                          <p:stCondLst>
                                            <p:cond delay="0"/>
                                          </p:stCondLst>
                                        </p:cTn>
                                        <p:tgtEl>
                                          <p:spTgt spid="181"/>
                                        </p:tgtEl>
                                        <p:attrNameLst>
                                          <p:attrName>style.visibility</p:attrName>
                                        </p:attrNameLst>
                                      </p:cBhvr>
                                      <p:to>
                                        <p:strVal val="hidden"/>
                                      </p:to>
                                    </p:set>
                                  </p:childTnLst>
                                </p:cTn>
                              </p:par>
                              <p:par>
                                <p:cTn id="302" presetID="1" presetClass="exit" presetSubtype="0" fill="hold" grpId="1" nodeType="withEffect">
                                  <p:stCondLst>
                                    <p:cond delay="0"/>
                                  </p:stCondLst>
                                  <p:childTnLst>
                                    <p:set>
                                      <p:cBhvr>
                                        <p:cTn id="303" dur="1" fill="hold">
                                          <p:stCondLst>
                                            <p:cond delay="0"/>
                                          </p:stCondLst>
                                        </p:cTn>
                                        <p:tgtEl>
                                          <p:spTgt spid="182"/>
                                        </p:tgtEl>
                                        <p:attrNameLst>
                                          <p:attrName>style.visibility</p:attrName>
                                        </p:attrNameLst>
                                      </p:cBhvr>
                                      <p:to>
                                        <p:strVal val="hidden"/>
                                      </p:to>
                                    </p:set>
                                  </p:childTnLst>
                                </p:cTn>
                              </p:par>
                              <p:par>
                                <p:cTn id="304" presetID="1" presetClass="exit" presetSubtype="0" fill="hold" grpId="1" nodeType="withEffect">
                                  <p:stCondLst>
                                    <p:cond delay="0"/>
                                  </p:stCondLst>
                                  <p:childTnLst>
                                    <p:set>
                                      <p:cBhvr>
                                        <p:cTn id="305" dur="1" fill="hold">
                                          <p:stCondLst>
                                            <p:cond delay="0"/>
                                          </p:stCondLst>
                                        </p:cTn>
                                        <p:tgtEl>
                                          <p:spTgt spid="183"/>
                                        </p:tgtEl>
                                        <p:attrNameLst>
                                          <p:attrName>style.visibility</p:attrName>
                                        </p:attrNameLst>
                                      </p:cBhvr>
                                      <p:to>
                                        <p:strVal val="hidden"/>
                                      </p:to>
                                    </p:set>
                                  </p:childTnLst>
                                </p:cTn>
                              </p:par>
                            </p:childTnLst>
                          </p:cTn>
                        </p:par>
                        <p:par>
                          <p:cTn id="306" fill="hold">
                            <p:stCondLst>
                              <p:cond delay="0"/>
                            </p:stCondLst>
                            <p:childTnLst>
                              <p:par>
                                <p:cTn id="307" presetID="1" presetClass="entr" presetSubtype="0" fill="hold" grpId="0" nodeType="afterEffect">
                                  <p:stCondLst>
                                    <p:cond delay="0"/>
                                  </p:stCondLst>
                                  <p:childTnLst>
                                    <p:set>
                                      <p:cBhvr>
                                        <p:cTn id="308" dur="1" fill="hold">
                                          <p:stCondLst>
                                            <p:cond delay="0"/>
                                          </p:stCondLst>
                                        </p:cTn>
                                        <p:tgtEl>
                                          <p:spTgt spid="10"/>
                                        </p:tgtEl>
                                        <p:attrNameLst>
                                          <p:attrName>style.visibility</p:attrName>
                                        </p:attrNameLst>
                                      </p:cBhvr>
                                      <p:to>
                                        <p:strVal val="visible"/>
                                      </p:to>
                                    </p:set>
                                  </p:childTnLst>
                                </p:cTn>
                              </p:par>
                            </p:childTnLst>
                          </p:cTn>
                        </p:par>
                        <p:par>
                          <p:cTn id="309" fill="hold">
                            <p:stCondLst>
                              <p:cond delay="0"/>
                            </p:stCondLst>
                            <p:childTnLst>
                              <p:par>
                                <p:cTn id="310" presetID="1" presetClass="entr" presetSubtype="0" fill="hold" grpId="0" nodeType="afterEffect">
                                  <p:stCondLst>
                                    <p:cond delay="0"/>
                                  </p:stCondLst>
                                  <p:childTnLst>
                                    <p:set>
                                      <p:cBhvr>
                                        <p:cTn id="311" dur="1" fill="hold">
                                          <p:stCondLst>
                                            <p:cond delay="0"/>
                                          </p:stCondLst>
                                        </p:cTn>
                                        <p:tgtEl>
                                          <p:spTgt spid="6"/>
                                        </p:tgtEl>
                                        <p:attrNameLst>
                                          <p:attrName>style.visibility</p:attrName>
                                        </p:attrNameLst>
                                      </p:cBhvr>
                                      <p:to>
                                        <p:strVal val="visible"/>
                                      </p:to>
                                    </p:set>
                                  </p:childTnLst>
                                </p:cTn>
                              </p:par>
                            </p:childTnLst>
                          </p:cTn>
                        </p:par>
                        <p:par>
                          <p:cTn id="312" fill="hold">
                            <p:stCondLst>
                              <p:cond delay="0"/>
                            </p:stCondLst>
                            <p:childTnLst>
                              <p:par>
                                <p:cTn id="313" presetID="1" presetClass="entr" presetSubtype="0" fill="hold" grpId="0" nodeType="afterEffect">
                                  <p:stCondLst>
                                    <p:cond delay="0"/>
                                  </p:stCondLst>
                                  <p:childTnLst>
                                    <p:set>
                                      <p:cBhvr>
                                        <p:cTn id="314" dur="1" fill="hold">
                                          <p:stCondLst>
                                            <p:cond delay="0"/>
                                          </p:stCondLst>
                                        </p:cTn>
                                        <p:tgtEl>
                                          <p:spTgt spid="7"/>
                                        </p:tgtEl>
                                        <p:attrNameLst>
                                          <p:attrName>style.visibility</p:attrName>
                                        </p:attrNameLst>
                                      </p:cBhvr>
                                      <p:to>
                                        <p:strVal val="visible"/>
                                      </p:to>
                                    </p:set>
                                  </p:childTnLst>
                                </p:cTn>
                              </p:par>
                            </p:childTnLst>
                          </p:cTn>
                        </p:par>
                        <p:par>
                          <p:cTn id="315" fill="hold">
                            <p:stCondLst>
                              <p:cond delay="0"/>
                            </p:stCondLst>
                            <p:childTnLst>
                              <p:par>
                                <p:cTn id="316" presetID="1" presetClass="entr" presetSubtype="0" fill="hold" grpId="0" nodeType="afterEffect">
                                  <p:stCondLst>
                                    <p:cond delay="0"/>
                                  </p:stCondLst>
                                  <p:childTnLst>
                                    <p:set>
                                      <p:cBhvr>
                                        <p:cTn id="317" dur="1" fill="hold">
                                          <p:stCondLst>
                                            <p:cond delay="0"/>
                                          </p:stCondLst>
                                        </p:cTn>
                                        <p:tgtEl>
                                          <p:spTgt spid="9"/>
                                        </p:tgtEl>
                                        <p:attrNameLst>
                                          <p:attrName>style.visibility</p:attrName>
                                        </p:attrNameLst>
                                      </p:cBhvr>
                                      <p:to>
                                        <p:strVal val="visible"/>
                                      </p:to>
                                    </p:set>
                                  </p:childTnLst>
                                </p:cTn>
                              </p:par>
                            </p:childTnLst>
                          </p:cTn>
                        </p:par>
                        <p:par>
                          <p:cTn id="318" fill="hold">
                            <p:stCondLst>
                              <p:cond delay="0"/>
                            </p:stCondLst>
                            <p:childTnLst>
                              <p:par>
                                <p:cTn id="319" presetID="1" presetClass="entr" presetSubtype="0" fill="hold" nodeType="afterEffect">
                                  <p:stCondLst>
                                    <p:cond delay="0"/>
                                  </p:stCondLst>
                                  <p:childTnLst>
                                    <p:set>
                                      <p:cBhvr>
                                        <p:cTn id="320" dur="1" fill="hold">
                                          <p:stCondLst>
                                            <p:cond delay="0"/>
                                          </p:stCondLst>
                                        </p:cTn>
                                        <p:tgtEl>
                                          <p:spTgt spid="5"/>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10"/>
                                        </p:tgtEl>
                                        <p:attrNameLst>
                                          <p:attrName>style.visibility</p:attrName>
                                        </p:attrNameLst>
                                      </p:cBhvr>
                                      <p:to>
                                        <p:strVal val="hidden"/>
                                      </p:to>
                                    </p:set>
                                  </p:childTnLst>
                                </p:cTn>
                              </p:par>
                              <p:par>
                                <p:cTn id="325" presetID="1" presetClass="exit" presetSubtype="0" fill="hold" grpId="1" nodeType="withEffect">
                                  <p:stCondLst>
                                    <p:cond delay="0"/>
                                  </p:stCondLst>
                                  <p:childTnLst>
                                    <p:set>
                                      <p:cBhvr>
                                        <p:cTn id="326" dur="1" fill="hold">
                                          <p:stCondLst>
                                            <p:cond delay="0"/>
                                          </p:stCondLst>
                                        </p:cTn>
                                        <p:tgtEl>
                                          <p:spTgt spid="6"/>
                                        </p:tgtEl>
                                        <p:attrNameLst>
                                          <p:attrName>style.visibility</p:attrName>
                                        </p:attrNameLst>
                                      </p:cBhvr>
                                      <p:to>
                                        <p:strVal val="hidden"/>
                                      </p:to>
                                    </p:set>
                                  </p:childTnLst>
                                </p:cTn>
                              </p:par>
                              <p:par>
                                <p:cTn id="327" presetID="1" presetClass="exit" presetSubtype="0" fill="hold" grpId="1" nodeType="withEffect">
                                  <p:stCondLst>
                                    <p:cond delay="0"/>
                                  </p:stCondLst>
                                  <p:childTnLst>
                                    <p:set>
                                      <p:cBhvr>
                                        <p:cTn id="328" dur="1" fill="hold">
                                          <p:stCondLst>
                                            <p:cond delay="0"/>
                                          </p:stCondLst>
                                        </p:cTn>
                                        <p:tgtEl>
                                          <p:spTgt spid="7"/>
                                        </p:tgtEl>
                                        <p:attrNameLst>
                                          <p:attrName>style.visibility</p:attrName>
                                        </p:attrNameLst>
                                      </p:cBhvr>
                                      <p:to>
                                        <p:strVal val="hidden"/>
                                      </p:to>
                                    </p:set>
                                  </p:childTnLst>
                                </p:cTn>
                              </p:par>
                              <p:par>
                                <p:cTn id="329" presetID="1" presetClass="exit" presetSubtype="0" fill="hold" grpId="1" nodeType="withEffect">
                                  <p:stCondLst>
                                    <p:cond delay="0"/>
                                  </p:stCondLst>
                                  <p:childTnLst>
                                    <p:set>
                                      <p:cBhvr>
                                        <p:cTn id="330" dur="1" fill="hold">
                                          <p:stCondLst>
                                            <p:cond delay="0"/>
                                          </p:stCondLst>
                                        </p:cTn>
                                        <p:tgtEl>
                                          <p:spTgt spid="9"/>
                                        </p:tgtEl>
                                        <p:attrNameLst>
                                          <p:attrName>style.visibility</p:attrName>
                                        </p:attrNameLst>
                                      </p:cBhvr>
                                      <p:to>
                                        <p:strVal val="hidden"/>
                                      </p:to>
                                    </p:set>
                                  </p:childTnLst>
                                </p:cTn>
                              </p:par>
                            </p:childTnLst>
                          </p:cTn>
                        </p:par>
                        <p:par>
                          <p:cTn id="331" fill="hold">
                            <p:stCondLst>
                              <p:cond delay="0"/>
                            </p:stCondLst>
                            <p:childTnLst>
                              <p:par>
                                <p:cTn id="332" presetID="1" presetClass="entr" presetSubtype="0" fill="hold" nodeType="afterEffect">
                                  <p:stCondLst>
                                    <p:cond delay="0"/>
                                  </p:stCondLst>
                                  <p:childTnLst>
                                    <p:set>
                                      <p:cBhvr>
                                        <p:cTn id="333" dur="1" fill="hold">
                                          <p:stCondLst>
                                            <p:cond delay="0"/>
                                          </p:stCondLst>
                                        </p:cTn>
                                        <p:tgtEl>
                                          <p:spTgt spid="17"/>
                                        </p:tgtEl>
                                        <p:attrNameLst>
                                          <p:attrName>style.visibility</p:attrName>
                                        </p:attrNameLst>
                                      </p:cBhvr>
                                      <p:to>
                                        <p:strVal val="visible"/>
                                      </p:to>
                                    </p:set>
                                  </p:childTnLst>
                                </p:cTn>
                              </p:par>
                            </p:childTnLst>
                          </p:cTn>
                        </p:par>
                        <p:par>
                          <p:cTn id="334" fill="hold">
                            <p:stCondLst>
                              <p:cond delay="0"/>
                            </p:stCondLst>
                            <p:childTnLst>
                              <p:par>
                                <p:cTn id="335" presetID="1" presetClass="entr" presetSubtype="0" fill="hold" grpId="0" nodeType="afterEffect">
                                  <p:stCondLst>
                                    <p:cond delay="0"/>
                                  </p:stCondLst>
                                  <p:childTnLst>
                                    <p:set>
                                      <p:cBhvr>
                                        <p:cTn id="336" dur="1" fill="hold">
                                          <p:stCondLst>
                                            <p:cond delay="0"/>
                                          </p:stCondLst>
                                        </p:cTn>
                                        <p:tgtEl>
                                          <p:spTgt spid="16"/>
                                        </p:tgtEl>
                                        <p:attrNameLst>
                                          <p:attrName>style.visibility</p:attrName>
                                        </p:attrNameLst>
                                      </p:cBhvr>
                                      <p:to>
                                        <p:strVal val="visible"/>
                                      </p:to>
                                    </p:set>
                                  </p:childTnLst>
                                </p:cTn>
                              </p:par>
                            </p:childTnLst>
                          </p:cTn>
                        </p:par>
                        <p:par>
                          <p:cTn id="337" fill="hold">
                            <p:stCondLst>
                              <p:cond delay="0"/>
                            </p:stCondLst>
                            <p:childTnLst>
                              <p:par>
                                <p:cTn id="338" presetID="1" presetClass="entr" presetSubtype="0" fill="hold" grpId="0" nodeType="afterEffect">
                                  <p:stCondLst>
                                    <p:cond delay="0"/>
                                  </p:stCondLst>
                                  <p:childTnLst>
                                    <p:set>
                                      <p:cBhvr>
                                        <p:cTn id="339" dur="1" fill="hold">
                                          <p:stCondLst>
                                            <p:cond delay="0"/>
                                          </p:stCondLst>
                                        </p:cTn>
                                        <p:tgtEl>
                                          <p:spTgt spid="11"/>
                                        </p:tgtEl>
                                        <p:attrNameLst>
                                          <p:attrName>style.visibility</p:attrName>
                                        </p:attrNameLst>
                                      </p:cBhvr>
                                      <p:to>
                                        <p:strVal val="visible"/>
                                      </p:to>
                                    </p:set>
                                  </p:childTnLst>
                                </p:cTn>
                              </p:par>
                            </p:childTnLst>
                          </p:cTn>
                        </p:par>
                        <p:par>
                          <p:cTn id="340" fill="hold">
                            <p:stCondLst>
                              <p:cond delay="0"/>
                            </p:stCondLst>
                            <p:childTnLst>
                              <p:par>
                                <p:cTn id="341" presetID="1" presetClass="entr" presetSubtype="0" fill="hold" grpId="0" nodeType="afterEffect">
                                  <p:stCondLst>
                                    <p:cond delay="0"/>
                                  </p:stCondLst>
                                  <p:childTnLst>
                                    <p:set>
                                      <p:cBhvr>
                                        <p:cTn id="342" dur="1" fill="hold">
                                          <p:stCondLst>
                                            <p:cond delay="0"/>
                                          </p:stCondLst>
                                        </p:cTn>
                                        <p:tgtEl>
                                          <p:spTgt spid="12"/>
                                        </p:tgtEl>
                                        <p:attrNameLst>
                                          <p:attrName>style.visibility</p:attrName>
                                        </p:attrNameLst>
                                      </p:cBhvr>
                                      <p:to>
                                        <p:strVal val="visible"/>
                                      </p:to>
                                    </p:set>
                                  </p:childTnLst>
                                </p:cTn>
                              </p:par>
                            </p:childTnLst>
                          </p:cTn>
                        </p:par>
                        <p:par>
                          <p:cTn id="343" fill="hold">
                            <p:stCondLst>
                              <p:cond delay="0"/>
                            </p:stCondLst>
                            <p:childTnLst>
                              <p:par>
                                <p:cTn id="344" presetID="1" presetClass="entr" presetSubtype="0" fill="hold" grpId="0" nodeType="afterEffect">
                                  <p:stCondLst>
                                    <p:cond delay="0"/>
                                  </p:stCondLst>
                                  <p:childTnLst>
                                    <p:set>
                                      <p:cBhvr>
                                        <p:cTn id="345" dur="1" fill="hold">
                                          <p:stCondLst>
                                            <p:cond delay="0"/>
                                          </p:stCondLst>
                                        </p:cTn>
                                        <p:tgtEl>
                                          <p:spTgt spid="13"/>
                                        </p:tgtEl>
                                        <p:attrNameLst>
                                          <p:attrName>style.visibility</p:attrName>
                                        </p:attrNameLst>
                                      </p:cBhvr>
                                      <p:to>
                                        <p:strVal val="visible"/>
                                      </p:to>
                                    </p:set>
                                  </p:childTnLst>
                                </p:cTn>
                              </p:par>
                            </p:childTnLst>
                          </p:cTn>
                        </p:par>
                        <p:par>
                          <p:cTn id="346" fill="hold">
                            <p:stCondLst>
                              <p:cond delay="0"/>
                            </p:stCondLst>
                            <p:childTnLst>
                              <p:par>
                                <p:cTn id="347" presetID="1" presetClass="entr" presetSubtype="0" fill="hold" grpId="0" nodeType="afterEffect">
                                  <p:stCondLst>
                                    <p:cond delay="0"/>
                                  </p:stCondLst>
                                  <p:childTnLst>
                                    <p:set>
                                      <p:cBhvr>
                                        <p:cTn id="3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43" grpId="0" animBg="1"/>
      <p:bldP spid="43" grpId="1" animBg="1"/>
      <p:bldP spid="46" grpId="0" animBg="1"/>
      <p:bldP spid="46"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8" grpId="0" animBg="1"/>
      <p:bldP spid="58" grpId="1" animBg="1"/>
      <p:bldP spid="59" grpId="0" animBg="1"/>
      <p:bldP spid="59" grpId="1" animBg="1"/>
      <p:bldP spid="60" grpId="0" animBg="1"/>
      <p:bldP spid="60" grpId="1" animBg="1"/>
      <p:bldP spid="61" grpId="0" animBg="1"/>
      <p:bldP spid="61" grpId="1" animBg="1"/>
      <p:bldP spid="63" grpId="0" animBg="1"/>
      <p:bldP spid="63" grpId="1" animBg="1"/>
      <p:bldP spid="64" grpId="0" animBg="1"/>
      <p:bldP spid="64" grpId="1" animBg="1"/>
      <p:bldP spid="65" grpId="0" animBg="1"/>
      <p:bldP spid="65" grpId="1" animBg="1"/>
      <p:bldP spid="66" grpId="0" animBg="1"/>
      <p:bldP spid="66" grpId="1" animBg="1"/>
      <p:bldP spid="68" grpId="0" animBg="1"/>
      <p:bldP spid="69" grpId="0"/>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5" grpId="0" animBg="1"/>
      <p:bldP spid="155" grpId="1" animBg="1"/>
      <p:bldP spid="156" grpId="0" animBg="1"/>
      <p:bldP spid="156" grpId="1" animBg="1"/>
      <p:bldP spid="157" grpId="0" animBg="1"/>
      <p:bldP spid="157" grpId="1" animBg="1"/>
      <p:bldP spid="158" grpId="0" animBg="1"/>
      <p:bldP spid="158" grpId="1" animBg="1"/>
      <p:bldP spid="164" grpId="0" animBg="1"/>
      <p:bldP spid="164" grpId="1" animBg="1"/>
      <p:bldP spid="165" grpId="0" animBg="1"/>
      <p:bldP spid="165" grpId="1" animBg="1"/>
      <p:bldP spid="166" grpId="0" animBg="1"/>
      <p:bldP spid="166" grpId="1" animBg="1"/>
      <p:bldP spid="167" grpId="0" animBg="1"/>
      <p:bldP spid="167" grpId="1" animBg="1"/>
      <p:bldP spid="169" grpId="0" animBg="1"/>
      <p:bldP spid="169" grpId="1" animBg="1"/>
      <p:bldP spid="170" grpId="0" animBg="1"/>
      <p:bldP spid="170" grpId="1" animBg="1"/>
      <p:bldP spid="171" grpId="0" animBg="1"/>
      <p:bldP spid="171" grpId="1" animBg="1"/>
      <p:bldP spid="172" grpId="0" animBg="1"/>
      <p:bldP spid="172" grpId="1" animBg="1"/>
      <p:bldP spid="174" grpId="0" animBg="1"/>
      <p:bldP spid="174" grpId="1" animBg="1"/>
      <p:bldP spid="175" grpId="0" animBg="1"/>
      <p:bldP spid="175" grpId="1" animBg="1"/>
      <p:bldP spid="176" grpId="0" animBg="1"/>
      <p:bldP spid="176" grpId="1" animBg="1"/>
      <p:bldP spid="177" grpId="0" animBg="1"/>
      <p:bldP spid="177" grpId="1" animBg="1"/>
      <p:bldP spid="180" grpId="0" animBg="1"/>
      <p:bldP spid="180" grpId="1" animBg="1"/>
      <p:bldP spid="181" grpId="0" animBg="1"/>
      <p:bldP spid="181" grpId="1" animBg="1"/>
      <p:bldP spid="182" grpId="0" animBg="1"/>
      <p:bldP spid="182" grpId="1" animBg="1"/>
      <p:bldP spid="183" grpId="0" animBg="1"/>
      <p:bldP spid="183" grpId="1" animBg="1"/>
      <p:bldP spid="6" grpId="0" animBg="1"/>
      <p:bldP spid="6" grpId="1" animBg="1"/>
      <p:bldP spid="7" grpId="0" animBg="1"/>
      <p:bldP spid="7" grpId="1" animBg="1"/>
      <p:bldP spid="9" grpId="0" animBg="1"/>
      <p:bldP spid="9" grpId="1" animBg="1"/>
      <p:bldP spid="10" grpId="0" animBg="1"/>
      <p:bldP spid="10" grpId="1" animBg="1"/>
      <p:bldP spid="11" grpId="0" animBg="1"/>
      <p:bldP spid="12" grpId="0" animBg="1"/>
      <p:bldP spid="13" grpId="0" animBg="1"/>
      <p:bldP spid="16"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822BC3F6-B753-80F8-9D56-C1CC37F52D5D}"/>
            </a:ext>
          </a:extLst>
        </p:cNvPr>
        <p:cNvGrpSpPr/>
        <p:nvPr/>
      </p:nvGrpSpPr>
      <p:grpSpPr>
        <a:xfrm>
          <a:off x="0" y="0"/>
          <a:ext cx="0" cy="0"/>
          <a:chOff x="0" y="0"/>
          <a:chExt cx="0" cy="0"/>
        </a:xfrm>
      </p:grpSpPr>
      <p:sp>
        <p:nvSpPr>
          <p:cNvPr id="233" name="Google Shape;233;p30">
            <a:extLst>
              <a:ext uri="{FF2B5EF4-FFF2-40B4-BE49-F238E27FC236}">
                <a16:creationId xmlns:a16="http://schemas.microsoft.com/office/drawing/2014/main" id="{3A7A9413-53B4-1D3C-7453-A0D2E227DD4A}"/>
              </a:ext>
            </a:extLst>
          </p:cNvPr>
          <p:cNvSpPr/>
          <p:nvPr/>
        </p:nvSpPr>
        <p:spPr>
          <a:xfrm>
            <a:off x="4960047" y="2527825"/>
            <a:ext cx="3306617" cy="728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234;p30">
            <a:extLst>
              <a:ext uri="{FF2B5EF4-FFF2-40B4-BE49-F238E27FC236}">
                <a16:creationId xmlns:a16="http://schemas.microsoft.com/office/drawing/2014/main" id="{536B2470-7A43-AA0E-1A4F-5B6BAF741A6A}"/>
              </a:ext>
            </a:extLst>
          </p:cNvPr>
          <p:cNvSpPr txBox="1">
            <a:spLocks noGrp="1"/>
          </p:cNvSpPr>
          <p:nvPr>
            <p:ph type="title"/>
          </p:nvPr>
        </p:nvSpPr>
        <p:spPr>
          <a:xfrm>
            <a:off x="5043298" y="2463350"/>
            <a:ext cx="330661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Aharoni" panose="02010803020104030203" pitchFamily="2" charset="-79"/>
                <a:cs typeface="Aharoni" panose="02010803020104030203" pitchFamily="2" charset="-79"/>
              </a:rPr>
              <a:t>Conclusion</a:t>
            </a:r>
            <a:endParaRPr>
              <a:latin typeface="Aharoni" panose="02010803020104030203" pitchFamily="2" charset="-79"/>
              <a:cs typeface="Aharoni" panose="02010803020104030203" pitchFamily="2" charset="-79"/>
            </a:endParaRPr>
          </a:p>
        </p:txBody>
      </p:sp>
      <p:sp>
        <p:nvSpPr>
          <p:cNvPr id="236" name="Google Shape;236;p30">
            <a:extLst>
              <a:ext uri="{FF2B5EF4-FFF2-40B4-BE49-F238E27FC236}">
                <a16:creationId xmlns:a16="http://schemas.microsoft.com/office/drawing/2014/main" id="{888560E0-437F-7973-AE34-161637ED6842}"/>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4</a:t>
            </a:r>
            <a:endParaRPr dirty="0">
              <a:latin typeface="Aharoni" panose="02010803020104030203" pitchFamily="2" charset="-79"/>
              <a:cs typeface="Aharoni" panose="02010803020104030203" pitchFamily="2" charset="-79"/>
            </a:endParaRPr>
          </a:p>
        </p:txBody>
      </p:sp>
      <p:sp>
        <p:nvSpPr>
          <p:cNvPr id="2" name="Google Shape;235;p30">
            <a:extLst>
              <a:ext uri="{FF2B5EF4-FFF2-40B4-BE49-F238E27FC236}">
                <a16:creationId xmlns:a16="http://schemas.microsoft.com/office/drawing/2014/main" id="{61E91493-2CAF-6E42-3B5B-DB84BAF085DD}"/>
              </a:ext>
            </a:extLst>
          </p:cNvPr>
          <p:cNvSpPr txBox="1">
            <a:spLocks/>
          </p:cNvSpPr>
          <p:nvPr/>
        </p:nvSpPr>
        <p:spPr>
          <a:xfrm>
            <a:off x="4960048" y="3369625"/>
            <a:ext cx="3389868" cy="1511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1pPr>
            <a:lvl2pPr marL="914400" marR="0" lvl="1"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2pPr>
            <a:lvl3pPr marL="1371600" marR="0" lvl="2"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3pPr>
            <a:lvl4pPr marL="1828800" marR="0" lvl="3"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4pPr>
            <a:lvl5pPr marL="2286000" marR="0" lvl="4"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5pPr>
            <a:lvl6pPr marL="2743200" marR="0" lvl="5"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6pPr>
            <a:lvl7pPr marL="3200400" marR="0" lvl="6"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7pPr>
            <a:lvl8pPr marL="3657600" marR="0" lvl="7"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8pPr>
            <a:lvl9pPr marL="4114800" marR="0" lvl="8" indent="-330200" algn="l" rtl="0">
              <a:lnSpc>
                <a:spcPct val="100000"/>
              </a:lnSpc>
              <a:spcBef>
                <a:spcPts val="0"/>
              </a:spcBef>
              <a:spcAft>
                <a:spcPts val="0"/>
              </a:spcAft>
              <a:buClr>
                <a:srgbClr val="064554"/>
              </a:buClr>
              <a:buSzPts val="1600"/>
              <a:buFont typeface="Maven Pro Medium"/>
              <a:buNone/>
              <a:defRPr sz="1600" b="0" i="0" u="none" strike="noStrike" cap="none">
                <a:solidFill>
                  <a:srgbClr val="064554"/>
                </a:solidFill>
                <a:latin typeface="Maven Pro Medium"/>
                <a:ea typeface="Maven Pro Medium"/>
                <a:cs typeface="Maven Pro Medium"/>
                <a:sym typeface="Maven Pro Medium"/>
              </a:defRPr>
            </a:lvl9pPr>
          </a:lstStyle>
          <a:p>
            <a:pPr marL="342900" indent="-342900" algn="l">
              <a:buFont typeface="+mj-lt"/>
              <a:buAutoNum type="arabicPeriod"/>
            </a:pPr>
            <a:r>
              <a:rPr lang="en-US" dirty="0"/>
              <a:t>Summary</a:t>
            </a:r>
          </a:p>
          <a:p>
            <a:pPr marL="342900" indent="-342900" algn="l">
              <a:buFont typeface="+mj-lt"/>
              <a:buAutoNum type="arabicPeriod"/>
            </a:pPr>
            <a:r>
              <a:rPr lang="en-US" dirty="0"/>
              <a:t>Future Works!</a:t>
            </a:r>
          </a:p>
        </p:txBody>
      </p:sp>
      <p:pic>
        <p:nvPicPr>
          <p:cNvPr id="4" name="Picture 3" descr="A black background with a black square&#10;&#10;Description automatically generated with medium confidence">
            <a:extLst>
              <a:ext uri="{FF2B5EF4-FFF2-40B4-BE49-F238E27FC236}">
                <a16:creationId xmlns:a16="http://schemas.microsoft.com/office/drawing/2014/main" id="{3FC303BC-BFB4-EE5F-B779-4EDAA0BAC333}"/>
              </a:ext>
            </a:extLst>
          </p:cNvPr>
          <p:cNvPicPr>
            <a:picLocks noChangeAspect="1"/>
          </p:cNvPicPr>
          <p:nvPr/>
        </p:nvPicPr>
        <p:blipFill>
          <a:blip r:embed="rId3"/>
          <a:stretch>
            <a:fillRect/>
          </a:stretch>
        </p:blipFill>
        <p:spPr>
          <a:xfrm>
            <a:off x="1225855" y="1123274"/>
            <a:ext cx="2680151" cy="2680151"/>
          </a:xfrm>
          <a:prstGeom prst="rect">
            <a:avLst/>
          </a:prstGeom>
        </p:spPr>
      </p:pic>
      <p:sp>
        <p:nvSpPr>
          <p:cNvPr id="3" name="TextBox 2">
            <a:extLst>
              <a:ext uri="{FF2B5EF4-FFF2-40B4-BE49-F238E27FC236}">
                <a16:creationId xmlns:a16="http://schemas.microsoft.com/office/drawing/2014/main" id="{B49B30FD-2A50-BB9F-908A-212DBECF594B}"/>
              </a:ext>
            </a:extLst>
          </p:cNvPr>
          <p:cNvSpPr txBox="1"/>
          <p:nvPr/>
        </p:nvSpPr>
        <p:spPr>
          <a:xfrm>
            <a:off x="8576216" y="4871519"/>
            <a:ext cx="567784" cy="276999"/>
          </a:xfrm>
          <a:prstGeom prst="rect">
            <a:avLst/>
          </a:prstGeom>
          <a:noFill/>
        </p:spPr>
        <p:txBody>
          <a:bodyPr wrap="none" rtlCol="0">
            <a:spAutoFit/>
          </a:bodyPr>
          <a:lstStyle/>
          <a:p>
            <a:r>
              <a:rPr lang="en-US" sz="1200" dirty="0"/>
              <a:t>32/34</a:t>
            </a:r>
          </a:p>
        </p:txBody>
      </p:sp>
    </p:spTree>
    <p:extLst>
      <p:ext uri="{BB962C8B-B14F-4D97-AF65-F5344CB8AC3E}">
        <p14:creationId xmlns:p14="http://schemas.microsoft.com/office/powerpoint/2010/main" val="4112165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5E3A95-BD6A-E22D-0C30-591572D46C02}"/>
              </a:ext>
            </a:extLst>
          </p:cNvPr>
          <p:cNvSpPr>
            <a:spLocks noGrp="1"/>
          </p:cNvSpPr>
          <p:nvPr>
            <p:ph type="body" idx="1"/>
          </p:nvPr>
        </p:nvSpPr>
        <p:spPr/>
        <p:txBody>
          <a:bodyPr/>
          <a:lstStyle/>
          <a:p>
            <a:pPr>
              <a:buFont typeface="Arial" panose="020B0604020202020204" pitchFamily="34" charset="0"/>
              <a:buChar char="•"/>
            </a:pPr>
            <a:r>
              <a:rPr lang="en-US" sz="1600" dirty="0">
                <a:solidFill>
                  <a:schemeClr val="bg2"/>
                </a:solidFill>
                <a:latin typeface="+mn-lt"/>
              </a:rPr>
              <a:t>Actual causality </a:t>
            </a:r>
            <a:r>
              <a:rPr lang="en-US" sz="1600" dirty="0">
                <a:solidFill>
                  <a:schemeClr val="accent1"/>
                </a:solidFill>
                <a:latin typeface="+mn-lt"/>
              </a:rPr>
              <a:t>enables us to </a:t>
            </a:r>
            <a:r>
              <a:rPr lang="en-US" sz="1600" dirty="0">
                <a:solidFill>
                  <a:schemeClr val="bg2"/>
                </a:solidFill>
                <a:latin typeface="+mn-lt"/>
              </a:rPr>
              <a:t>explain</a:t>
            </a:r>
            <a:r>
              <a:rPr lang="en-US" sz="1600" dirty="0">
                <a:solidFill>
                  <a:schemeClr val="accent1"/>
                </a:solidFill>
                <a:latin typeface="+mn-lt"/>
              </a:rPr>
              <a:t> the root cause of events.</a:t>
            </a:r>
          </a:p>
          <a:p>
            <a:pPr marL="152400" indent="0">
              <a:buNone/>
            </a:pPr>
            <a:endParaRPr lang="en-US" sz="1600" dirty="0">
              <a:solidFill>
                <a:schemeClr val="accent1"/>
              </a:solidFill>
              <a:latin typeface="+mn-lt"/>
            </a:endParaRPr>
          </a:p>
          <a:p>
            <a:pPr>
              <a:buFont typeface="Arial" panose="020B0604020202020204" pitchFamily="34" charset="0"/>
              <a:buChar char="•"/>
            </a:pPr>
            <a:r>
              <a:rPr lang="en-US" sz="1600" dirty="0">
                <a:solidFill>
                  <a:schemeClr val="bg2"/>
                </a:solidFill>
                <a:latin typeface="+mn-lt"/>
              </a:rPr>
              <a:t>SMT encoding </a:t>
            </a:r>
            <a:r>
              <a:rPr lang="en-US" sz="1600" dirty="0">
                <a:solidFill>
                  <a:schemeClr val="accent1"/>
                </a:solidFill>
                <a:latin typeface="+mn-lt"/>
              </a:rPr>
              <a:t>to discover the actual cause of events in a transition systems.</a:t>
            </a:r>
          </a:p>
          <a:p>
            <a:pPr marL="152400" indent="0">
              <a:buNone/>
            </a:pPr>
            <a:endParaRPr lang="en-US" sz="1600" dirty="0">
              <a:solidFill>
                <a:schemeClr val="accent1"/>
              </a:solidFill>
              <a:latin typeface="+mn-lt"/>
            </a:endParaRPr>
          </a:p>
          <a:p>
            <a:pPr>
              <a:buFont typeface="Arial" panose="020B0604020202020204" pitchFamily="34" charset="0"/>
              <a:buChar char="•"/>
            </a:pPr>
            <a:r>
              <a:rPr lang="en-US" sz="1600" dirty="0">
                <a:solidFill>
                  <a:schemeClr val="accent1"/>
                </a:solidFill>
                <a:latin typeface="+mn-lt"/>
              </a:rPr>
              <a:t>An </a:t>
            </a:r>
            <a:r>
              <a:rPr lang="en-US" sz="1600" dirty="0">
                <a:solidFill>
                  <a:schemeClr val="bg2"/>
                </a:solidFill>
                <a:latin typeface="+mn-lt"/>
              </a:rPr>
              <a:t>abstraction-refinement </a:t>
            </a:r>
            <a:r>
              <a:rPr lang="en-US" sz="1600" dirty="0">
                <a:solidFill>
                  <a:schemeClr val="accent1"/>
                </a:solidFill>
                <a:latin typeface="+mn-lt"/>
              </a:rPr>
              <a:t>method to cope with the computational complexity.</a:t>
            </a:r>
          </a:p>
          <a:p>
            <a:pPr marL="152400" indent="0">
              <a:buNone/>
            </a:pPr>
            <a:endParaRPr lang="en-US" sz="1600" dirty="0">
              <a:solidFill>
                <a:schemeClr val="accent1"/>
              </a:solidFill>
              <a:latin typeface="+mn-lt"/>
            </a:endParaRPr>
          </a:p>
          <a:p>
            <a:pPr>
              <a:buFont typeface="Arial" panose="020B0604020202020204" pitchFamily="34" charset="0"/>
              <a:buChar char="•"/>
            </a:pPr>
            <a:r>
              <a:rPr lang="en-US" sz="1600" dirty="0">
                <a:solidFill>
                  <a:schemeClr val="accent1"/>
                </a:solidFill>
                <a:latin typeface="+mn-lt"/>
              </a:rPr>
              <a:t>Case studies in the CPS domain (with both AI and non-AI controllers) demonstrated the </a:t>
            </a:r>
            <a:r>
              <a:rPr lang="en-US" sz="1600" dirty="0">
                <a:solidFill>
                  <a:schemeClr val="bg2"/>
                </a:solidFill>
                <a:latin typeface="+mn-lt"/>
              </a:rPr>
              <a:t>efficiency</a:t>
            </a:r>
            <a:r>
              <a:rPr lang="en-US" sz="1600" dirty="0">
                <a:solidFill>
                  <a:schemeClr val="accent1"/>
                </a:solidFill>
                <a:latin typeface="+mn-lt"/>
              </a:rPr>
              <a:t> of the abstraction-refinement technique.</a:t>
            </a:r>
          </a:p>
          <a:p>
            <a:endParaRPr lang="en-US" sz="1600" dirty="0">
              <a:solidFill>
                <a:schemeClr val="accent1"/>
              </a:solidFill>
              <a:latin typeface="+mn-lt"/>
            </a:endParaRPr>
          </a:p>
        </p:txBody>
      </p:sp>
      <p:sp>
        <p:nvSpPr>
          <p:cNvPr id="3" name="Title 2">
            <a:extLst>
              <a:ext uri="{FF2B5EF4-FFF2-40B4-BE49-F238E27FC236}">
                <a16:creationId xmlns:a16="http://schemas.microsoft.com/office/drawing/2014/main" id="{66CE2695-7A11-4AB1-1EED-D6830D6D1E4C}"/>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Summary</a:t>
            </a:r>
          </a:p>
        </p:txBody>
      </p:sp>
      <p:sp>
        <p:nvSpPr>
          <p:cNvPr id="4" name="TextBox 3">
            <a:extLst>
              <a:ext uri="{FF2B5EF4-FFF2-40B4-BE49-F238E27FC236}">
                <a16:creationId xmlns:a16="http://schemas.microsoft.com/office/drawing/2014/main" id="{510B4591-C609-29AD-303C-949F0784E6A0}"/>
              </a:ext>
            </a:extLst>
          </p:cNvPr>
          <p:cNvSpPr txBox="1"/>
          <p:nvPr/>
        </p:nvSpPr>
        <p:spPr>
          <a:xfrm>
            <a:off x="8576216" y="4871519"/>
            <a:ext cx="567784" cy="276999"/>
          </a:xfrm>
          <a:prstGeom prst="rect">
            <a:avLst/>
          </a:prstGeom>
          <a:noFill/>
        </p:spPr>
        <p:txBody>
          <a:bodyPr wrap="none" rtlCol="0">
            <a:spAutoFit/>
          </a:bodyPr>
          <a:lstStyle/>
          <a:p>
            <a:r>
              <a:rPr lang="en-US" sz="1200" dirty="0"/>
              <a:t>33/34</a:t>
            </a:r>
          </a:p>
        </p:txBody>
      </p:sp>
    </p:spTree>
    <p:extLst>
      <p:ext uri="{BB962C8B-B14F-4D97-AF65-F5344CB8AC3E}">
        <p14:creationId xmlns:p14="http://schemas.microsoft.com/office/powerpoint/2010/main" val="276285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F5A680-E55A-EE91-4D4A-1FF2EB5D6A2B}"/>
              </a:ext>
            </a:extLst>
          </p:cNvPr>
          <p:cNvSpPr>
            <a:spLocks noGrp="1"/>
          </p:cNvSpPr>
          <p:nvPr>
            <p:ph type="title"/>
          </p:nvPr>
        </p:nvSpPr>
        <p:spPr/>
        <p:txBody>
          <a:bodyPr/>
          <a:lstStyle/>
          <a:p>
            <a:r>
              <a:rPr lang="en-US">
                <a:latin typeface="Aharoni" panose="02010803020104030203" pitchFamily="2" charset="-79"/>
                <a:cs typeface="Aharoni" panose="02010803020104030203" pitchFamily="2" charset="-79"/>
              </a:rPr>
              <a:t>Future Work</a:t>
            </a: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D16E7AFF-98A5-0722-A7F2-9CF06C230093}"/>
              </a:ext>
            </a:extLst>
          </p:cNvPr>
          <p:cNvPicPr>
            <a:picLocks noChangeAspect="1"/>
          </p:cNvPicPr>
          <p:nvPr/>
        </p:nvPicPr>
        <p:blipFill>
          <a:blip r:embed="rId3"/>
          <a:stretch>
            <a:fillRect/>
          </a:stretch>
        </p:blipFill>
        <p:spPr>
          <a:xfrm>
            <a:off x="380375" y="2612691"/>
            <a:ext cx="1256248" cy="1256248"/>
          </a:xfrm>
          <a:prstGeom prst="rect">
            <a:avLst/>
          </a:prstGeom>
        </p:spPr>
      </p:pic>
      <p:sp>
        <p:nvSpPr>
          <p:cNvPr id="8" name="TextBox 7">
            <a:extLst>
              <a:ext uri="{FF2B5EF4-FFF2-40B4-BE49-F238E27FC236}">
                <a16:creationId xmlns:a16="http://schemas.microsoft.com/office/drawing/2014/main" id="{F59235EB-DEB2-2DC0-AA5F-0FCE6184C76F}"/>
              </a:ext>
            </a:extLst>
          </p:cNvPr>
          <p:cNvSpPr txBox="1"/>
          <p:nvPr/>
        </p:nvSpPr>
        <p:spPr>
          <a:xfrm>
            <a:off x="355511" y="3780630"/>
            <a:ext cx="1326004" cy="369332"/>
          </a:xfrm>
          <a:prstGeom prst="rect">
            <a:avLst/>
          </a:prstGeom>
          <a:noFill/>
        </p:spPr>
        <p:txBody>
          <a:bodyPr wrap="none" rtlCol="0">
            <a:spAutoFit/>
          </a:bodyPr>
          <a:lstStyle/>
          <a:p>
            <a:r>
              <a:rPr lang="en-US" sz="1800" b="1" dirty="0">
                <a:latin typeface="Andale Mono" panose="020B0509000000000004" pitchFamily="49" charset="0"/>
                <a:cs typeface="Arima Madurai Bold" pitchFamily="2" charset="77"/>
              </a:rPr>
              <a:t>Unknowns</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F1EA7948-CD0E-AFCF-38CD-8CCD72FC289E}"/>
              </a:ext>
            </a:extLst>
          </p:cNvPr>
          <p:cNvPicPr>
            <a:picLocks noChangeAspect="1"/>
          </p:cNvPicPr>
          <p:nvPr/>
        </p:nvPicPr>
        <p:blipFill>
          <a:blip r:embed="rId4"/>
          <a:stretch>
            <a:fillRect/>
          </a:stretch>
        </p:blipFill>
        <p:spPr>
          <a:xfrm>
            <a:off x="2677024" y="1495372"/>
            <a:ext cx="746945" cy="746945"/>
          </a:xfrm>
          <a:prstGeom prst="rect">
            <a:avLst/>
          </a:prstGeom>
        </p:spPr>
      </p:pic>
      <p:sp>
        <p:nvSpPr>
          <p:cNvPr id="11" name="TextBox 10">
            <a:extLst>
              <a:ext uri="{FF2B5EF4-FFF2-40B4-BE49-F238E27FC236}">
                <a16:creationId xmlns:a16="http://schemas.microsoft.com/office/drawing/2014/main" id="{177F1BD5-7345-59F3-9C51-5DF82290A3FD}"/>
              </a:ext>
            </a:extLst>
          </p:cNvPr>
          <p:cNvSpPr txBox="1"/>
          <p:nvPr/>
        </p:nvSpPr>
        <p:spPr>
          <a:xfrm>
            <a:off x="2223792" y="2242317"/>
            <a:ext cx="1827744" cy="338554"/>
          </a:xfrm>
          <a:prstGeom prst="rect">
            <a:avLst/>
          </a:prstGeom>
          <a:noFill/>
        </p:spPr>
        <p:txBody>
          <a:bodyPr wrap="none" rtlCol="0">
            <a:spAutoFit/>
          </a:bodyPr>
          <a:lstStyle/>
          <a:p>
            <a:r>
              <a:rPr lang="en-US" sz="1600" b="1">
                <a:latin typeface="Andale Mono" panose="020B0509000000000004" pitchFamily="49" charset="0"/>
                <a:cs typeface="Arima Madurai Bold" pitchFamily="2" charset="77"/>
              </a:rPr>
              <a:t>Noisy Systems</a:t>
            </a:r>
          </a:p>
        </p:txBody>
      </p:sp>
      <p:sp>
        <p:nvSpPr>
          <p:cNvPr id="12" name="Left Brace 11">
            <a:extLst>
              <a:ext uri="{FF2B5EF4-FFF2-40B4-BE49-F238E27FC236}">
                <a16:creationId xmlns:a16="http://schemas.microsoft.com/office/drawing/2014/main" id="{E94E57D8-94D8-A2C1-F37D-5AF365F4C861}"/>
              </a:ext>
            </a:extLst>
          </p:cNvPr>
          <p:cNvSpPr/>
          <p:nvPr/>
        </p:nvSpPr>
        <p:spPr>
          <a:xfrm>
            <a:off x="1753342" y="1495371"/>
            <a:ext cx="526643" cy="3490888"/>
          </a:xfrm>
          <a:prstGeom prst="lef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CBADABDB-1194-13A9-7D9E-52A5C5F19427}"/>
              </a:ext>
            </a:extLst>
          </p:cNvPr>
          <p:cNvPicPr>
            <a:picLocks noChangeAspect="1"/>
          </p:cNvPicPr>
          <p:nvPr/>
        </p:nvPicPr>
        <p:blipFill>
          <a:blip r:embed="rId5"/>
          <a:stretch>
            <a:fillRect/>
          </a:stretch>
        </p:blipFill>
        <p:spPr>
          <a:xfrm>
            <a:off x="2677023" y="2704666"/>
            <a:ext cx="746946" cy="746946"/>
          </a:xfrm>
          <a:prstGeom prst="rect">
            <a:avLst/>
          </a:prstGeom>
        </p:spPr>
      </p:pic>
      <p:sp>
        <p:nvSpPr>
          <p:cNvPr id="15" name="TextBox 14">
            <a:extLst>
              <a:ext uri="{FF2B5EF4-FFF2-40B4-BE49-F238E27FC236}">
                <a16:creationId xmlns:a16="http://schemas.microsoft.com/office/drawing/2014/main" id="{708BA7CA-73B1-B45E-221C-0B2483205A96}"/>
              </a:ext>
            </a:extLst>
          </p:cNvPr>
          <p:cNvSpPr txBox="1"/>
          <p:nvPr/>
        </p:nvSpPr>
        <p:spPr>
          <a:xfrm>
            <a:off x="2097154" y="3407158"/>
            <a:ext cx="2081019" cy="338554"/>
          </a:xfrm>
          <a:prstGeom prst="rect">
            <a:avLst/>
          </a:prstGeom>
          <a:noFill/>
        </p:spPr>
        <p:txBody>
          <a:bodyPr wrap="none" rtlCol="0">
            <a:spAutoFit/>
          </a:bodyPr>
          <a:lstStyle/>
          <a:p>
            <a:r>
              <a:rPr lang="en-US" sz="1600" b="1">
                <a:latin typeface="Andale Mono" panose="020B0509000000000004" pitchFamily="49" charset="0"/>
                <a:cs typeface="Arima Madurai Bold" pitchFamily="2" charset="77"/>
              </a:rPr>
              <a:t>Medical Science</a:t>
            </a: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381E2B93-6901-88B9-92B9-3C083AA767D1}"/>
              </a:ext>
            </a:extLst>
          </p:cNvPr>
          <p:cNvPicPr>
            <a:picLocks noChangeAspect="1"/>
          </p:cNvPicPr>
          <p:nvPr/>
        </p:nvPicPr>
        <p:blipFill>
          <a:blip r:embed="rId6"/>
          <a:stretch>
            <a:fillRect/>
          </a:stretch>
        </p:blipFill>
        <p:spPr>
          <a:xfrm>
            <a:off x="2677022" y="3780630"/>
            <a:ext cx="746947" cy="746947"/>
          </a:xfrm>
          <a:prstGeom prst="rect">
            <a:avLst/>
          </a:prstGeom>
        </p:spPr>
      </p:pic>
      <p:sp>
        <p:nvSpPr>
          <p:cNvPr id="18" name="TextBox 17">
            <a:extLst>
              <a:ext uri="{FF2B5EF4-FFF2-40B4-BE49-F238E27FC236}">
                <a16:creationId xmlns:a16="http://schemas.microsoft.com/office/drawing/2014/main" id="{F35E7BB6-64B9-1221-DD94-4D73FC222098}"/>
              </a:ext>
            </a:extLst>
          </p:cNvPr>
          <p:cNvSpPr txBox="1"/>
          <p:nvPr/>
        </p:nvSpPr>
        <p:spPr>
          <a:xfrm>
            <a:off x="2768206" y="4571999"/>
            <a:ext cx="564578" cy="338554"/>
          </a:xfrm>
          <a:prstGeom prst="rect">
            <a:avLst/>
          </a:prstGeom>
          <a:noFill/>
        </p:spPr>
        <p:txBody>
          <a:bodyPr wrap="none" rtlCol="0">
            <a:spAutoFit/>
          </a:bodyPr>
          <a:lstStyle/>
          <a:p>
            <a:r>
              <a:rPr lang="en-US" sz="1600" b="1">
                <a:latin typeface="Andale Mono" panose="020B0509000000000004" pitchFamily="49" charset="0"/>
                <a:cs typeface="Arima Madurai Bold" pitchFamily="2" charset="77"/>
              </a:rPr>
              <a:t>Law</a:t>
            </a:r>
          </a:p>
        </p:txBody>
      </p:sp>
      <p:sp>
        <p:nvSpPr>
          <p:cNvPr id="19" name="Right Brace 18">
            <a:extLst>
              <a:ext uri="{FF2B5EF4-FFF2-40B4-BE49-F238E27FC236}">
                <a16:creationId xmlns:a16="http://schemas.microsoft.com/office/drawing/2014/main" id="{743E9B45-7309-8A4A-9474-C82A9EE9C1E7}"/>
              </a:ext>
            </a:extLst>
          </p:cNvPr>
          <p:cNvSpPr/>
          <p:nvPr/>
        </p:nvSpPr>
        <p:spPr>
          <a:xfrm>
            <a:off x="4266976" y="1419593"/>
            <a:ext cx="323324" cy="3566666"/>
          </a:xfrm>
          <a:prstGeom prst="righ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Picture 20" descr="A black background with a black square&#10;&#10;Description automatically generated with medium confidence">
            <a:extLst>
              <a:ext uri="{FF2B5EF4-FFF2-40B4-BE49-F238E27FC236}">
                <a16:creationId xmlns:a16="http://schemas.microsoft.com/office/drawing/2014/main" id="{BA9D49A0-4ACF-23AA-471B-BDCCC3D4C705}"/>
              </a:ext>
            </a:extLst>
          </p:cNvPr>
          <p:cNvPicPr>
            <a:picLocks noChangeAspect="1"/>
          </p:cNvPicPr>
          <p:nvPr/>
        </p:nvPicPr>
        <p:blipFill>
          <a:blip r:embed="rId7"/>
          <a:stretch>
            <a:fillRect/>
          </a:stretch>
        </p:blipFill>
        <p:spPr>
          <a:xfrm>
            <a:off x="4804299" y="2411594"/>
            <a:ext cx="1682334" cy="1682334"/>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1C81F3DE-469F-D792-DF30-7424CC317A51}"/>
              </a:ext>
            </a:extLst>
          </p:cNvPr>
          <p:cNvPicPr>
            <a:picLocks noChangeAspect="1"/>
          </p:cNvPicPr>
          <p:nvPr/>
        </p:nvPicPr>
        <p:blipFill>
          <a:blip r:embed="rId8"/>
          <a:stretch>
            <a:fillRect/>
          </a:stretch>
        </p:blipFill>
        <p:spPr>
          <a:xfrm>
            <a:off x="6908699" y="2398802"/>
            <a:ext cx="1682334" cy="1682334"/>
          </a:xfrm>
          <a:prstGeom prst="rect">
            <a:avLst/>
          </a:prstGeom>
        </p:spPr>
      </p:pic>
      <p:sp>
        <p:nvSpPr>
          <p:cNvPr id="24" name="TextBox 23">
            <a:extLst>
              <a:ext uri="{FF2B5EF4-FFF2-40B4-BE49-F238E27FC236}">
                <a16:creationId xmlns:a16="http://schemas.microsoft.com/office/drawing/2014/main" id="{106C3EED-23E9-14B7-3950-243ABC52D9D6}"/>
              </a:ext>
            </a:extLst>
          </p:cNvPr>
          <p:cNvSpPr txBox="1"/>
          <p:nvPr/>
        </p:nvSpPr>
        <p:spPr>
          <a:xfrm>
            <a:off x="5019287" y="4038099"/>
            <a:ext cx="1324402" cy="584775"/>
          </a:xfrm>
          <a:prstGeom prst="rect">
            <a:avLst/>
          </a:prstGeom>
          <a:noFill/>
        </p:spPr>
        <p:txBody>
          <a:bodyPr wrap="none" rtlCol="0">
            <a:spAutoFit/>
          </a:bodyPr>
          <a:lstStyle/>
          <a:p>
            <a:pPr algn="ctr"/>
            <a:r>
              <a:rPr lang="en-US" sz="1600" b="1">
                <a:latin typeface="Andale Mono" panose="020B0509000000000004" pitchFamily="49" charset="0"/>
                <a:cs typeface="Arima Madurai Bold" pitchFamily="2" charset="77"/>
              </a:rPr>
              <a:t>Actual </a:t>
            </a:r>
          </a:p>
          <a:p>
            <a:pPr algn="ctr"/>
            <a:r>
              <a:rPr lang="en-US" sz="1600" b="1">
                <a:latin typeface="Andale Mono" panose="020B0509000000000004" pitchFamily="49" charset="0"/>
                <a:cs typeface="Arima Madurai Bold" pitchFamily="2" charset="77"/>
              </a:rPr>
              <a:t>Causality</a:t>
            </a:r>
          </a:p>
        </p:txBody>
      </p:sp>
      <p:sp>
        <p:nvSpPr>
          <p:cNvPr id="25" name="TextBox 24">
            <a:extLst>
              <a:ext uri="{FF2B5EF4-FFF2-40B4-BE49-F238E27FC236}">
                <a16:creationId xmlns:a16="http://schemas.microsoft.com/office/drawing/2014/main" id="{785E41B0-AF68-CA33-94CA-871C87F4FE5A}"/>
              </a:ext>
            </a:extLst>
          </p:cNvPr>
          <p:cNvSpPr txBox="1"/>
          <p:nvPr/>
        </p:nvSpPr>
        <p:spPr>
          <a:xfrm>
            <a:off x="6772676" y="4093928"/>
            <a:ext cx="1954381" cy="584775"/>
          </a:xfrm>
          <a:prstGeom prst="rect">
            <a:avLst/>
          </a:prstGeom>
          <a:noFill/>
        </p:spPr>
        <p:txBody>
          <a:bodyPr wrap="none" rtlCol="0">
            <a:spAutoFit/>
          </a:bodyPr>
          <a:lstStyle/>
          <a:p>
            <a:pPr algn="ctr"/>
            <a:r>
              <a:rPr lang="en-US" sz="1600" b="1" dirty="0">
                <a:latin typeface="Andale Mono" panose="020B0509000000000004" pitchFamily="49" charset="0"/>
                <a:cs typeface="Arima Madurai Bold" pitchFamily="2" charset="77"/>
              </a:rPr>
              <a:t>Probabilistic </a:t>
            </a:r>
          </a:p>
          <a:p>
            <a:pPr algn="ctr"/>
            <a:r>
              <a:rPr lang="en-US" sz="1600" b="1" dirty="0">
                <a:latin typeface="Andale Mono" panose="020B0509000000000004" pitchFamily="49" charset="0"/>
                <a:cs typeface="Arima Madurai Bold" pitchFamily="2" charset="77"/>
              </a:rPr>
              <a:t>Causality</a:t>
            </a:r>
          </a:p>
        </p:txBody>
      </p:sp>
      <p:pic>
        <p:nvPicPr>
          <p:cNvPr id="27" name="Picture 26" descr="A green circle with a white check mark&#10;&#10;Description automatically generated">
            <a:extLst>
              <a:ext uri="{FF2B5EF4-FFF2-40B4-BE49-F238E27FC236}">
                <a16:creationId xmlns:a16="http://schemas.microsoft.com/office/drawing/2014/main" id="{88CE250B-D4DB-0EFF-D4A8-8DE90B91C0C0}"/>
              </a:ext>
            </a:extLst>
          </p:cNvPr>
          <p:cNvPicPr>
            <a:picLocks noChangeAspect="1"/>
          </p:cNvPicPr>
          <p:nvPr/>
        </p:nvPicPr>
        <p:blipFill>
          <a:blip r:embed="rId9"/>
          <a:stretch>
            <a:fillRect/>
          </a:stretch>
        </p:blipFill>
        <p:spPr>
          <a:xfrm>
            <a:off x="7456342" y="1333797"/>
            <a:ext cx="765860" cy="765860"/>
          </a:xfrm>
          <a:prstGeom prst="rect">
            <a:avLst/>
          </a:prstGeom>
        </p:spPr>
      </p:pic>
      <p:sp>
        <p:nvSpPr>
          <p:cNvPr id="28" name="Multiply 27">
            <a:extLst>
              <a:ext uri="{FF2B5EF4-FFF2-40B4-BE49-F238E27FC236}">
                <a16:creationId xmlns:a16="http://schemas.microsoft.com/office/drawing/2014/main" id="{A4167E19-FC72-B12C-7D21-C07253269387}"/>
              </a:ext>
            </a:extLst>
          </p:cNvPr>
          <p:cNvSpPr/>
          <p:nvPr/>
        </p:nvSpPr>
        <p:spPr>
          <a:xfrm>
            <a:off x="5146027" y="1171776"/>
            <a:ext cx="1009909" cy="1126300"/>
          </a:xfrm>
          <a:prstGeom prst="mathMultiply">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74AFCDF-467C-8097-6FBC-A9DF585AE289}"/>
              </a:ext>
            </a:extLst>
          </p:cNvPr>
          <p:cNvSpPr txBox="1"/>
          <p:nvPr/>
        </p:nvSpPr>
        <p:spPr>
          <a:xfrm>
            <a:off x="8576216" y="4871519"/>
            <a:ext cx="567784" cy="276999"/>
          </a:xfrm>
          <a:prstGeom prst="rect">
            <a:avLst/>
          </a:prstGeom>
          <a:noFill/>
        </p:spPr>
        <p:txBody>
          <a:bodyPr wrap="none" rtlCol="0">
            <a:spAutoFit/>
          </a:bodyPr>
          <a:lstStyle/>
          <a:p>
            <a:r>
              <a:rPr lang="en-US" sz="1200" dirty="0"/>
              <a:t>34/34</a:t>
            </a:r>
          </a:p>
        </p:txBody>
      </p:sp>
    </p:spTree>
    <p:extLst>
      <p:ext uri="{BB962C8B-B14F-4D97-AF65-F5344CB8AC3E}">
        <p14:creationId xmlns:p14="http://schemas.microsoft.com/office/powerpoint/2010/main" val="387313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15" grpId="0"/>
      <p:bldP spid="18" grpId="0"/>
      <p:bldP spid="19" grpId="0" animBg="1"/>
      <p:bldP spid="24" grpId="0"/>
      <p:bldP spid="25" grpId="0"/>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8"/>
          <p:cNvSpPr txBox="1">
            <a:spLocks noGrp="1"/>
          </p:cNvSpPr>
          <p:nvPr>
            <p:ph type="title"/>
          </p:nvPr>
        </p:nvSpPr>
        <p:spPr>
          <a:xfrm>
            <a:off x="291675" y="1386037"/>
            <a:ext cx="6012872" cy="209804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latin typeface="Aharoni" panose="02010803020104030203" pitchFamily="2" charset="-79"/>
                <a:cs typeface="Aharoni" panose="02010803020104030203" pitchFamily="2" charset="-79"/>
              </a:rPr>
              <a:t>Thanks! </a:t>
            </a:r>
            <a:br>
              <a:rPr lang="en" sz="8500" dirty="0">
                <a:latin typeface="Aharoni" panose="02010803020104030203" pitchFamily="2" charset="-79"/>
                <a:cs typeface="Aharoni" panose="02010803020104030203" pitchFamily="2" charset="-79"/>
              </a:rPr>
            </a:br>
            <a:r>
              <a:rPr lang="en" sz="4000" dirty="0">
                <a:solidFill>
                  <a:schemeClr val="dk2"/>
                </a:solidFill>
                <a:latin typeface="Aharoni" panose="02010803020104030203" pitchFamily="2" charset="-79"/>
                <a:cs typeface="Aharoni" panose="02010803020104030203" pitchFamily="2" charset="-79"/>
              </a:rPr>
              <a:t>A</a:t>
            </a:r>
            <a:r>
              <a:rPr lang="en-US" sz="4000" dirty="0">
                <a:solidFill>
                  <a:schemeClr val="dk2"/>
                </a:solidFill>
                <a:latin typeface="Aharoni" panose="02010803020104030203" pitchFamily="2" charset="-79"/>
                <a:cs typeface="Aharoni" panose="02010803020104030203" pitchFamily="2" charset="-79"/>
              </a:rPr>
              <a:t>n</a:t>
            </a:r>
            <a:r>
              <a:rPr lang="en" sz="4000" dirty="0">
                <a:solidFill>
                  <a:schemeClr val="dk2"/>
                </a:solidFill>
                <a:latin typeface="Aharoni" panose="02010803020104030203" pitchFamily="2" charset="-79"/>
                <a:cs typeface="Aharoni" panose="02010803020104030203" pitchFamily="2" charset="-79"/>
              </a:rPr>
              <a:t>y Questions?</a:t>
            </a:r>
            <a:endParaRPr sz="4000" dirty="0">
              <a:solidFill>
                <a:schemeClr val="dk2"/>
              </a:solidFill>
              <a:latin typeface="Aharoni" panose="02010803020104030203" pitchFamily="2" charset="-79"/>
              <a:cs typeface="Aharoni" panose="02010803020104030203" pitchFamily="2" charset="-79"/>
            </a:endParaRPr>
          </a:p>
        </p:txBody>
      </p:sp>
      <p:pic>
        <p:nvPicPr>
          <p:cNvPr id="2" name="Picture 1" descr="A blue and white logo&#10;&#10;Description automatically generated">
            <a:extLst>
              <a:ext uri="{FF2B5EF4-FFF2-40B4-BE49-F238E27FC236}">
                <a16:creationId xmlns:a16="http://schemas.microsoft.com/office/drawing/2014/main" id="{EAD0C51A-3FAA-AA22-4C5E-65BE613D8F6C}"/>
              </a:ext>
            </a:extLst>
          </p:cNvPr>
          <p:cNvPicPr>
            <a:picLocks noChangeAspect="1"/>
          </p:cNvPicPr>
          <p:nvPr/>
        </p:nvPicPr>
        <p:blipFill>
          <a:blip r:embed="rId3"/>
          <a:stretch>
            <a:fillRect/>
          </a:stretch>
        </p:blipFill>
        <p:spPr>
          <a:xfrm>
            <a:off x="2888768" y="3856581"/>
            <a:ext cx="818685" cy="818685"/>
          </a:xfrm>
          <a:prstGeom prst="rect">
            <a:avLst/>
          </a:prstGeom>
        </p:spPr>
      </p:pic>
      <p:pic>
        <p:nvPicPr>
          <p:cNvPr id="3" name="Picture 2" descr="A green logo with a helmet and text&#10;&#10;Description automatically generated">
            <a:extLst>
              <a:ext uri="{FF2B5EF4-FFF2-40B4-BE49-F238E27FC236}">
                <a16:creationId xmlns:a16="http://schemas.microsoft.com/office/drawing/2014/main" id="{919AD076-151D-966C-D4CD-C84A4D79114B}"/>
              </a:ext>
            </a:extLst>
          </p:cNvPr>
          <p:cNvPicPr>
            <a:picLocks noChangeAspect="1"/>
          </p:cNvPicPr>
          <p:nvPr/>
        </p:nvPicPr>
        <p:blipFill>
          <a:blip r:embed="rId4"/>
          <a:stretch>
            <a:fillRect/>
          </a:stretch>
        </p:blipFill>
        <p:spPr>
          <a:xfrm>
            <a:off x="444302" y="3796443"/>
            <a:ext cx="1203558" cy="820166"/>
          </a:xfrm>
          <a:prstGeom prst="rect">
            <a:avLst/>
          </a:prstGeom>
        </p:spPr>
      </p:pic>
      <p:pic>
        <p:nvPicPr>
          <p:cNvPr id="5" name="Picture 4" descr="A qr code with a piece of paper&#10;&#10;Description automatically generated">
            <a:extLst>
              <a:ext uri="{FF2B5EF4-FFF2-40B4-BE49-F238E27FC236}">
                <a16:creationId xmlns:a16="http://schemas.microsoft.com/office/drawing/2014/main" id="{CC20B5CE-2C45-D644-EB3C-F4688DA37206}"/>
              </a:ext>
            </a:extLst>
          </p:cNvPr>
          <p:cNvPicPr>
            <a:picLocks noChangeAspect="1"/>
          </p:cNvPicPr>
          <p:nvPr/>
        </p:nvPicPr>
        <p:blipFill>
          <a:blip r:embed="rId5"/>
          <a:stretch>
            <a:fillRect/>
          </a:stretch>
        </p:blipFill>
        <p:spPr>
          <a:xfrm>
            <a:off x="5211126" y="1041310"/>
            <a:ext cx="1393749" cy="1393749"/>
          </a:xfrm>
          <a:prstGeom prst="rect">
            <a:avLst/>
          </a:prstGeom>
        </p:spPr>
      </p:pic>
      <p:sp>
        <p:nvSpPr>
          <p:cNvPr id="6" name="TextBox 5">
            <a:extLst>
              <a:ext uri="{FF2B5EF4-FFF2-40B4-BE49-F238E27FC236}">
                <a16:creationId xmlns:a16="http://schemas.microsoft.com/office/drawing/2014/main" id="{5E71187B-DDB9-61B4-A116-A472C2F2651B}"/>
              </a:ext>
            </a:extLst>
          </p:cNvPr>
          <p:cNvSpPr txBox="1"/>
          <p:nvPr/>
        </p:nvSpPr>
        <p:spPr>
          <a:xfrm>
            <a:off x="5522585" y="2417861"/>
            <a:ext cx="770830" cy="307777"/>
          </a:xfrm>
          <a:prstGeom prst="rect">
            <a:avLst/>
          </a:prstGeom>
          <a:noFill/>
        </p:spPr>
        <p:txBody>
          <a:bodyPr wrap="square">
            <a:spAutoFit/>
          </a:bodyPr>
          <a:lstStyle/>
          <a:p>
            <a:r>
              <a:rPr lang="en-US" sz="1400" b="1">
                <a:latin typeface="Andale Mono" panose="020B0509000000000004" pitchFamily="49" charset="0"/>
                <a:cs typeface="Arima Madurai Bold" pitchFamily="2" charset="77"/>
              </a:rPr>
              <a:t>Paper</a:t>
            </a:r>
          </a:p>
        </p:txBody>
      </p:sp>
      <p:pic>
        <p:nvPicPr>
          <p:cNvPr id="9" name="Picture 8" descr="A qr code with a cat logo&#10;&#10;Description automatically generated">
            <a:extLst>
              <a:ext uri="{FF2B5EF4-FFF2-40B4-BE49-F238E27FC236}">
                <a16:creationId xmlns:a16="http://schemas.microsoft.com/office/drawing/2014/main" id="{CD2A53E4-C5C2-3A58-9594-BC5E5E608600}"/>
              </a:ext>
            </a:extLst>
          </p:cNvPr>
          <p:cNvPicPr>
            <a:picLocks noChangeAspect="1"/>
          </p:cNvPicPr>
          <p:nvPr/>
        </p:nvPicPr>
        <p:blipFill>
          <a:blip r:embed="rId6"/>
          <a:stretch>
            <a:fillRect/>
          </a:stretch>
        </p:blipFill>
        <p:spPr>
          <a:xfrm>
            <a:off x="7012003" y="1041310"/>
            <a:ext cx="1393749" cy="1393749"/>
          </a:xfrm>
          <a:prstGeom prst="rect">
            <a:avLst/>
          </a:prstGeom>
        </p:spPr>
      </p:pic>
      <p:sp>
        <p:nvSpPr>
          <p:cNvPr id="10" name="TextBox 9">
            <a:extLst>
              <a:ext uri="{FF2B5EF4-FFF2-40B4-BE49-F238E27FC236}">
                <a16:creationId xmlns:a16="http://schemas.microsoft.com/office/drawing/2014/main" id="{B5054878-2907-BA8E-76B2-2DF4F08F0C61}"/>
              </a:ext>
            </a:extLst>
          </p:cNvPr>
          <p:cNvSpPr txBox="1"/>
          <p:nvPr/>
        </p:nvSpPr>
        <p:spPr>
          <a:xfrm>
            <a:off x="7118803" y="2418846"/>
            <a:ext cx="1180147" cy="307777"/>
          </a:xfrm>
          <a:prstGeom prst="rect">
            <a:avLst/>
          </a:prstGeom>
          <a:noFill/>
        </p:spPr>
        <p:txBody>
          <a:bodyPr wrap="square">
            <a:spAutoFit/>
          </a:bodyPr>
          <a:lstStyle/>
          <a:p>
            <a:r>
              <a:rPr lang="en-US" sz="1400" b="1">
                <a:latin typeface="Andale Mono" panose="020B0509000000000004" pitchFamily="49" charset="0"/>
                <a:cs typeface="Arima Madurai Bold" pitchFamily="2" charset="77"/>
              </a:rPr>
              <a:t>Artifacts</a:t>
            </a:r>
          </a:p>
        </p:txBody>
      </p:sp>
      <p:sp>
        <p:nvSpPr>
          <p:cNvPr id="13" name="TextBox 12">
            <a:extLst>
              <a:ext uri="{FF2B5EF4-FFF2-40B4-BE49-F238E27FC236}">
                <a16:creationId xmlns:a16="http://schemas.microsoft.com/office/drawing/2014/main" id="{90888703-627F-E5BB-75CC-B4F82836A4E8}"/>
              </a:ext>
            </a:extLst>
          </p:cNvPr>
          <p:cNvSpPr txBox="1"/>
          <p:nvPr/>
        </p:nvSpPr>
        <p:spPr>
          <a:xfrm>
            <a:off x="5342357" y="4265925"/>
            <a:ext cx="1131285" cy="307777"/>
          </a:xfrm>
          <a:prstGeom prst="rect">
            <a:avLst/>
          </a:prstGeom>
          <a:noFill/>
        </p:spPr>
        <p:txBody>
          <a:bodyPr wrap="square">
            <a:spAutoFit/>
          </a:bodyPr>
          <a:lstStyle/>
          <a:p>
            <a:r>
              <a:rPr lang="en-US" sz="1400" b="1">
                <a:latin typeface="Andale Mono" panose="020B0509000000000004" pitchFamily="49" charset="0"/>
                <a:cs typeface="Arima Madurai Bold" pitchFamily="2" charset="77"/>
              </a:rPr>
              <a:t>TART@MSU</a:t>
            </a:r>
          </a:p>
        </p:txBody>
      </p:sp>
      <p:pic>
        <p:nvPicPr>
          <p:cNvPr id="15" name="Picture 14" descr="A qr code with a green helmet&#10;&#10;Description automatically generated">
            <a:extLst>
              <a:ext uri="{FF2B5EF4-FFF2-40B4-BE49-F238E27FC236}">
                <a16:creationId xmlns:a16="http://schemas.microsoft.com/office/drawing/2014/main" id="{1A908187-46D1-E4D2-F4E0-33A09289D2F8}"/>
              </a:ext>
            </a:extLst>
          </p:cNvPr>
          <p:cNvPicPr>
            <a:picLocks noChangeAspect="1"/>
          </p:cNvPicPr>
          <p:nvPr/>
        </p:nvPicPr>
        <p:blipFill>
          <a:blip r:embed="rId7"/>
          <a:stretch>
            <a:fillRect/>
          </a:stretch>
        </p:blipFill>
        <p:spPr>
          <a:xfrm>
            <a:off x="5211124" y="2787206"/>
            <a:ext cx="1393749" cy="1393749"/>
          </a:xfrm>
          <a:prstGeom prst="rect">
            <a:avLst/>
          </a:prstGeom>
        </p:spPr>
      </p:pic>
      <p:pic>
        <p:nvPicPr>
          <p:cNvPr id="17" name="Picture 16" descr="A qr code with a letter inside&#10;&#10;Description automatically generated">
            <a:extLst>
              <a:ext uri="{FF2B5EF4-FFF2-40B4-BE49-F238E27FC236}">
                <a16:creationId xmlns:a16="http://schemas.microsoft.com/office/drawing/2014/main" id="{A6F5458B-BDC7-EE3B-AAD0-F11FC8B08992}"/>
              </a:ext>
            </a:extLst>
          </p:cNvPr>
          <p:cNvPicPr>
            <a:picLocks noChangeAspect="1"/>
          </p:cNvPicPr>
          <p:nvPr/>
        </p:nvPicPr>
        <p:blipFill>
          <a:blip r:embed="rId8"/>
          <a:stretch>
            <a:fillRect/>
          </a:stretch>
        </p:blipFill>
        <p:spPr>
          <a:xfrm>
            <a:off x="7012003" y="2803916"/>
            <a:ext cx="1393749" cy="1393749"/>
          </a:xfrm>
          <a:prstGeom prst="rect">
            <a:avLst/>
          </a:prstGeom>
        </p:spPr>
      </p:pic>
      <p:sp>
        <p:nvSpPr>
          <p:cNvPr id="18" name="TextBox 17">
            <a:extLst>
              <a:ext uri="{FF2B5EF4-FFF2-40B4-BE49-F238E27FC236}">
                <a16:creationId xmlns:a16="http://schemas.microsoft.com/office/drawing/2014/main" id="{629A3E01-E831-C463-0BA3-731AE7F8BE63}"/>
              </a:ext>
            </a:extLst>
          </p:cNvPr>
          <p:cNvSpPr txBox="1"/>
          <p:nvPr/>
        </p:nvSpPr>
        <p:spPr>
          <a:xfrm>
            <a:off x="7143233" y="4265924"/>
            <a:ext cx="1131285" cy="307777"/>
          </a:xfrm>
          <a:prstGeom prst="rect">
            <a:avLst/>
          </a:prstGeom>
          <a:noFill/>
        </p:spPr>
        <p:txBody>
          <a:bodyPr wrap="square">
            <a:spAutoFit/>
          </a:bodyPr>
          <a:lstStyle/>
          <a:p>
            <a:r>
              <a:rPr lang="en-US" sz="1400" b="1">
                <a:latin typeface="Andale Mono" panose="020B0509000000000004" pitchFamily="49" charset="0"/>
                <a:cs typeface="Arima Madurai Bold" pitchFamily="2" charset="77"/>
              </a:rPr>
              <a:t>Contact</a:t>
            </a:r>
          </a:p>
        </p:txBody>
      </p:sp>
      <p:pic>
        <p:nvPicPr>
          <p:cNvPr id="7" name="Picture 6" descr="A logo of a globe with a gold cogwheel&#10;&#10;Description automatically generated">
            <a:extLst>
              <a:ext uri="{FF2B5EF4-FFF2-40B4-BE49-F238E27FC236}">
                <a16:creationId xmlns:a16="http://schemas.microsoft.com/office/drawing/2014/main" id="{7A21BF4C-DCDC-9A2A-5161-8829F369BF11}"/>
              </a:ext>
            </a:extLst>
          </p:cNvPr>
          <p:cNvPicPr>
            <a:picLocks noChangeAspect="1"/>
          </p:cNvPicPr>
          <p:nvPr/>
        </p:nvPicPr>
        <p:blipFill>
          <a:blip r:embed="rId9"/>
          <a:stretch>
            <a:fillRect/>
          </a:stretch>
        </p:blipFill>
        <p:spPr>
          <a:xfrm>
            <a:off x="1856581" y="3828808"/>
            <a:ext cx="818685" cy="8202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32"/>
          <p:cNvSpPr/>
          <p:nvPr/>
        </p:nvSpPr>
        <p:spPr>
          <a:xfrm>
            <a:off x="6300632" y="1364435"/>
            <a:ext cx="2278650" cy="57269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32"/>
          <p:cNvSpPr/>
          <p:nvPr/>
        </p:nvSpPr>
        <p:spPr>
          <a:xfrm>
            <a:off x="3503770" y="1363846"/>
            <a:ext cx="2286000" cy="57607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haroni" panose="02010803020104030203" pitchFamily="2" charset="-79"/>
                <a:cs typeface="Aharoni" panose="02010803020104030203" pitchFamily="2" charset="-79"/>
              </a:rPr>
              <a:t>Applications</a:t>
            </a:r>
            <a:endParaRPr dirty="0">
              <a:latin typeface="Aharoni" panose="02010803020104030203" pitchFamily="2" charset="-79"/>
              <a:cs typeface="Aharoni" panose="02010803020104030203" pitchFamily="2" charset="-79"/>
            </a:endParaRPr>
          </a:p>
        </p:txBody>
      </p:sp>
      <p:sp>
        <p:nvSpPr>
          <p:cNvPr id="346" name="Google Shape;346;p32"/>
          <p:cNvSpPr txBox="1">
            <a:spLocks noGrp="1"/>
          </p:cNvSpPr>
          <p:nvPr>
            <p:ph type="subTitle" idx="3"/>
          </p:nvPr>
        </p:nvSpPr>
        <p:spPr>
          <a:xfrm>
            <a:off x="3714820" y="1448542"/>
            <a:ext cx="1863900" cy="3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Aharoni" panose="02010803020104030203" pitchFamily="2" charset="-79"/>
                <a:cs typeface="Aharoni" panose="02010803020104030203" pitchFamily="2" charset="-79"/>
              </a:rPr>
              <a:t>Aerospace</a:t>
            </a:r>
            <a:endParaRPr dirty="0">
              <a:latin typeface="Aharoni" panose="02010803020104030203" pitchFamily="2" charset="-79"/>
              <a:cs typeface="Aharoni" panose="02010803020104030203" pitchFamily="2" charset="-79"/>
            </a:endParaRPr>
          </a:p>
        </p:txBody>
      </p:sp>
      <p:sp>
        <p:nvSpPr>
          <p:cNvPr id="347" name="Google Shape;347;p32"/>
          <p:cNvSpPr txBox="1">
            <a:spLocks noGrp="1"/>
          </p:cNvSpPr>
          <p:nvPr>
            <p:ph type="subTitle" idx="4"/>
          </p:nvPr>
        </p:nvSpPr>
        <p:spPr>
          <a:xfrm>
            <a:off x="6484326" y="1399657"/>
            <a:ext cx="1939226" cy="5243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Autonomy</a:t>
            </a:r>
            <a:endParaRPr dirty="0">
              <a:latin typeface="Aharoni" panose="02010803020104030203" pitchFamily="2" charset="-79"/>
              <a:cs typeface="Aharoni" panose="02010803020104030203" pitchFamily="2" charset="-79"/>
            </a:endParaRPr>
          </a:p>
        </p:txBody>
      </p:sp>
      <p:pic>
        <p:nvPicPr>
          <p:cNvPr id="2" name="Picture 1">
            <a:extLst>
              <a:ext uri="{FF2B5EF4-FFF2-40B4-BE49-F238E27FC236}">
                <a16:creationId xmlns:a16="http://schemas.microsoft.com/office/drawing/2014/main" id="{4A73F638-471E-6311-0B89-A0448875843E}"/>
              </a:ext>
            </a:extLst>
          </p:cNvPr>
          <p:cNvPicPr>
            <a:picLocks noChangeAspect="1"/>
          </p:cNvPicPr>
          <p:nvPr/>
        </p:nvPicPr>
        <p:blipFill>
          <a:blip r:embed="rId4"/>
          <a:stretch>
            <a:fillRect/>
          </a:stretch>
        </p:blipFill>
        <p:spPr>
          <a:xfrm>
            <a:off x="3698752" y="2107679"/>
            <a:ext cx="1879626" cy="1058856"/>
          </a:xfrm>
          <a:prstGeom prst="rect">
            <a:avLst/>
          </a:prstGeom>
        </p:spPr>
      </p:pic>
      <p:pic>
        <p:nvPicPr>
          <p:cNvPr id="6" name="Picture 5" descr="A group of missiles in the air&#10;&#10;Description automatically generated">
            <a:extLst>
              <a:ext uri="{FF2B5EF4-FFF2-40B4-BE49-F238E27FC236}">
                <a16:creationId xmlns:a16="http://schemas.microsoft.com/office/drawing/2014/main" id="{8FFF9998-6358-12C4-3419-42427754F9B1}"/>
              </a:ext>
            </a:extLst>
          </p:cNvPr>
          <p:cNvPicPr>
            <a:picLocks noChangeAspect="1"/>
          </p:cNvPicPr>
          <p:nvPr/>
        </p:nvPicPr>
        <p:blipFill>
          <a:blip r:embed="rId5"/>
          <a:stretch>
            <a:fillRect/>
          </a:stretch>
        </p:blipFill>
        <p:spPr>
          <a:xfrm>
            <a:off x="3699095" y="3324586"/>
            <a:ext cx="1879625" cy="1253083"/>
          </a:xfrm>
          <a:prstGeom prst="rect">
            <a:avLst/>
          </a:prstGeom>
        </p:spPr>
      </p:pic>
      <p:pic>
        <p:nvPicPr>
          <p:cNvPr id="11" name="Picture 10" descr="A screen shot of a car&#10;&#10;Description automatically generated">
            <a:extLst>
              <a:ext uri="{FF2B5EF4-FFF2-40B4-BE49-F238E27FC236}">
                <a16:creationId xmlns:a16="http://schemas.microsoft.com/office/drawing/2014/main" id="{D705DFAE-D6E9-917D-2904-A8F164BE5211}"/>
              </a:ext>
            </a:extLst>
          </p:cNvPr>
          <p:cNvPicPr>
            <a:picLocks noChangeAspect="1"/>
          </p:cNvPicPr>
          <p:nvPr/>
        </p:nvPicPr>
        <p:blipFill>
          <a:blip r:embed="rId6"/>
          <a:stretch>
            <a:fillRect/>
          </a:stretch>
        </p:blipFill>
        <p:spPr>
          <a:xfrm>
            <a:off x="6484326" y="2107679"/>
            <a:ext cx="1883664" cy="2111986"/>
          </a:xfrm>
          <a:prstGeom prst="rect">
            <a:avLst/>
          </a:prstGeom>
        </p:spPr>
      </p:pic>
      <p:sp>
        <p:nvSpPr>
          <p:cNvPr id="12" name="Rectangle 11">
            <a:extLst>
              <a:ext uri="{FF2B5EF4-FFF2-40B4-BE49-F238E27FC236}">
                <a16:creationId xmlns:a16="http://schemas.microsoft.com/office/drawing/2014/main" id="{33537CED-4CAD-E5C2-F122-4C7716477E45}"/>
              </a:ext>
            </a:extLst>
          </p:cNvPr>
          <p:cNvSpPr/>
          <p:nvPr/>
        </p:nvSpPr>
        <p:spPr>
          <a:xfrm>
            <a:off x="6484324" y="2167413"/>
            <a:ext cx="452336" cy="145915"/>
          </a:xfrm>
          <a:prstGeom prst="rect">
            <a:avLst/>
          </a:prstGeom>
          <a:solidFill>
            <a:srgbClr val="04296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3646BA7-9598-3CA5-4690-2EEFFCA85C29}"/>
              </a:ext>
            </a:extLst>
          </p:cNvPr>
          <p:cNvSpPr txBox="1"/>
          <p:nvPr/>
        </p:nvSpPr>
        <p:spPr>
          <a:xfrm>
            <a:off x="6484324" y="3873109"/>
            <a:ext cx="1175287" cy="145915"/>
          </a:xfrm>
          <a:prstGeom prst="rect">
            <a:avLst/>
          </a:prstGeom>
          <a:solidFill>
            <a:schemeClr val="bg1"/>
          </a:solidFill>
        </p:spPr>
        <p:txBody>
          <a:bodyPr wrap="square" rtlCol="0">
            <a:spAutoFit/>
          </a:bodyPr>
          <a:lstStyle/>
          <a:p>
            <a:endParaRPr lang="en-US"/>
          </a:p>
        </p:txBody>
      </p:sp>
      <p:sp>
        <p:nvSpPr>
          <p:cNvPr id="3" name="TextBox 2">
            <a:extLst>
              <a:ext uri="{FF2B5EF4-FFF2-40B4-BE49-F238E27FC236}">
                <a16:creationId xmlns:a16="http://schemas.microsoft.com/office/drawing/2014/main" id="{47D9E200-86B1-4F4E-21C0-6DFF236E4209}"/>
              </a:ext>
            </a:extLst>
          </p:cNvPr>
          <p:cNvSpPr txBox="1"/>
          <p:nvPr/>
        </p:nvSpPr>
        <p:spPr>
          <a:xfrm>
            <a:off x="720000" y="4888695"/>
            <a:ext cx="2940228" cy="215444"/>
          </a:xfrm>
          <a:prstGeom prst="rect">
            <a:avLst/>
          </a:prstGeom>
          <a:noFill/>
        </p:spPr>
        <p:txBody>
          <a:bodyPr wrap="none" rtlCol="0">
            <a:spAutoFit/>
          </a:bodyPr>
          <a:lstStyle/>
          <a:p>
            <a:r>
              <a:rPr lang="en-US" sz="800" dirty="0">
                <a:solidFill>
                  <a:schemeClr val="accent2"/>
                </a:solidFill>
                <a:latin typeface="+mj-lt"/>
              </a:rPr>
              <a:t>Graphics by The Guardian, Medium and </a:t>
            </a:r>
            <a:r>
              <a:rPr lang="en-US" sz="800" b="0" i="0" u="none" strike="noStrike" dirty="0">
                <a:solidFill>
                  <a:schemeClr val="accent2"/>
                </a:solidFill>
                <a:effectLst/>
                <a:latin typeface="+mj-lt"/>
                <a:cs typeface="Times New Roman" panose="02020603050405020304" pitchFamily="18" charset="0"/>
                <a:hlinkClick r:id="rId7">
                  <a:extLst>
                    <a:ext uri="{A12FA001-AC4F-418D-AE19-62706E023703}">
                      <ahyp:hlinkClr xmlns:ahyp="http://schemas.microsoft.com/office/drawing/2018/hyperlinkcolor" val="tx"/>
                    </a:ext>
                  </a:extLst>
                </a:hlinkClick>
              </a:rPr>
              <a:t>@johnkrausphotos</a:t>
            </a:r>
            <a:r>
              <a:rPr lang="en-US" sz="800" dirty="0">
                <a:solidFill>
                  <a:schemeClr val="accent2"/>
                </a:solidFill>
                <a:latin typeface="+mj-lt"/>
                <a:cs typeface="Times New Roman" panose="02020603050405020304" pitchFamily="18" charset="0"/>
              </a:rPr>
              <a:t> </a:t>
            </a:r>
          </a:p>
        </p:txBody>
      </p:sp>
      <p:sp>
        <p:nvSpPr>
          <p:cNvPr id="4" name="Google Shape;342;p32">
            <a:extLst>
              <a:ext uri="{FF2B5EF4-FFF2-40B4-BE49-F238E27FC236}">
                <a16:creationId xmlns:a16="http://schemas.microsoft.com/office/drawing/2014/main" id="{2E0D83BA-DB9F-933D-7454-D8FB3975B809}"/>
              </a:ext>
            </a:extLst>
          </p:cNvPr>
          <p:cNvSpPr/>
          <p:nvPr/>
        </p:nvSpPr>
        <p:spPr>
          <a:xfrm>
            <a:off x="557369" y="1363846"/>
            <a:ext cx="2286000" cy="57607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47;p32">
            <a:extLst>
              <a:ext uri="{FF2B5EF4-FFF2-40B4-BE49-F238E27FC236}">
                <a16:creationId xmlns:a16="http://schemas.microsoft.com/office/drawing/2014/main" id="{9247D1F0-3F6C-B0DE-DE97-6E7B64DD717C}"/>
              </a:ext>
            </a:extLst>
          </p:cNvPr>
          <p:cNvSpPr txBox="1">
            <a:spLocks/>
          </p:cNvSpPr>
          <p:nvPr/>
        </p:nvSpPr>
        <p:spPr>
          <a:xfrm>
            <a:off x="748859" y="1404879"/>
            <a:ext cx="1939226" cy="5243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064554"/>
              </a:buClr>
              <a:buSzPts val="2000"/>
              <a:buFont typeface="Alfa Slab One"/>
              <a:buNone/>
              <a:defRPr sz="2000" b="0" i="0" u="none" strike="noStrike" cap="none">
                <a:solidFill>
                  <a:srgbClr val="FFFFFF"/>
                </a:solidFill>
                <a:latin typeface="Alfa Slab One"/>
                <a:ea typeface="Alfa Slab One"/>
                <a:cs typeface="Alfa Slab One"/>
                <a:sym typeface="Alfa Slab One"/>
              </a:defRPr>
            </a:lvl1pPr>
            <a:lvl2pPr marL="914400" marR="0" lvl="1" indent="-330200" algn="ctr" rtl="0">
              <a:lnSpc>
                <a:spcPct val="100000"/>
              </a:lnSpc>
              <a:spcBef>
                <a:spcPts val="0"/>
              </a:spcBef>
              <a:spcAft>
                <a:spcPts val="0"/>
              </a:spcAft>
              <a:buClr>
                <a:srgbClr val="064554"/>
              </a:buClr>
              <a:buSzPts val="2000"/>
              <a:buFont typeface="Alfa Slab One"/>
              <a:buNone/>
              <a:defRPr sz="2000" b="0" i="0" u="none" strike="noStrike" cap="none">
                <a:solidFill>
                  <a:srgbClr val="064554"/>
                </a:solidFill>
                <a:latin typeface="Alfa Slab One"/>
                <a:ea typeface="Alfa Slab One"/>
                <a:cs typeface="Alfa Slab One"/>
                <a:sym typeface="Alfa Slab One"/>
              </a:defRPr>
            </a:lvl2pPr>
            <a:lvl3pPr marL="1371600" marR="0" lvl="2" indent="-330200" algn="ctr" rtl="0">
              <a:lnSpc>
                <a:spcPct val="100000"/>
              </a:lnSpc>
              <a:spcBef>
                <a:spcPts val="0"/>
              </a:spcBef>
              <a:spcAft>
                <a:spcPts val="0"/>
              </a:spcAft>
              <a:buClr>
                <a:srgbClr val="064554"/>
              </a:buClr>
              <a:buSzPts val="2000"/>
              <a:buFont typeface="Alfa Slab One"/>
              <a:buNone/>
              <a:defRPr sz="2000" b="0" i="0" u="none" strike="noStrike" cap="none">
                <a:solidFill>
                  <a:srgbClr val="064554"/>
                </a:solidFill>
                <a:latin typeface="Alfa Slab One"/>
                <a:ea typeface="Alfa Slab One"/>
                <a:cs typeface="Alfa Slab One"/>
                <a:sym typeface="Alfa Slab One"/>
              </a:defRPr>
            </a:lvl3pPr>
            <a:lvl4pPr marL="1828800" marR="0" lvl="3" indent="-330200" algn="ctr" rtl="0">
              <a:lnSpc>
                <a:spcPct val="100000"/>
              </a:lnSpc>
              <a:spcBef>
                <a:spcPts val="0"/>
              </a:spcBef>
              <a:spcAft>
                <a:spcPts val="0"/>
              </a:spcAft>
              <a:buClr>
                <a:srgbClr val="064554"/>
              </a:buClr>
              <a:buSzPts val="2000"/>
              <a:buFont typeface="Alfa Slab One"/>
              <a:buNone/>
              <a:defRPr sz="2000" b="0" i="0" u="none" strike="noStrike" cap="none">
                <a:solidFill>
                  <a:srgbClr val="064554"/>
                </a:solidFill>
                <a:latin typeface="Alfa Slab One"/>
                <a:ea typeface="Alfa Slab One"/>
                <a:cs typeface="Alfa Slab One"/>
                <a:sym typeface="Alfa Slab One"/>
              </a:defRPr>
            </a:lvl4pPr>
            <a:lvl5pPr marL="2286000" marR="0" lvl="4" indent="-330200" algn="ctr" rtl="0">
              <a:lnSpc>
                <a:spcPct val="100000"/>
              </a:lnSpc>
              <a:spcBef>
                <a:spcPts val="0"/>
              </a:spcBef>
              <a:spcAft>
                <a:spcPts val="0"/>
              </a:spcAft>
              <a:buClr>
                <a:srgbClr val="064554"/>
              </a:buClr>
              <a:buSzPts val="2000"/>
              <a:buFont typeface="Alfa Slab One"/>
              <a:buNone/>
              <a:defRPr sz="2000" b="0" i="0" u="none" strike="noStrike" cap="none">
                <a:solidFill>
                  <a:srgbClr val="064554"/>
                </a:solidFill>
                <a:latin typeface="Alfa Slab One"/>
                <a:ea typeface="Alfa Slab One"/>
                <a:cs typeface="Alfa Slab One"/>
                <a:sym typeface="Alfa Slab One"/>
              </a:defRPr>
            </a:lvl5pPr>
            <a:lvl6pPr marL="2743200" marR="0" lvl="5" indent="-330200" algn="ctr" rtl="0">
              <a:lnSpc>
                <a:spcPct val="100000"/>
              </a:lnSpc>
              <a:spcBef>
                <a:spcPts val="0"/>
              </a:spcBef>
              <a:spcAft>
                <a:spcPts val="0"/>
              </a:spcAft>
              <a:buClr>
                <a:srgbClr val="064554"/>
              </a:buClr>
              <a:buSzPts val="2000"/>
              <a:buFont typeface="Alfa Slab One"/>
              <a:buNone/>
              <a:defRPr sz="2000" b="0" i="0" u="none" strike="noStrike" cap="none">
                <a:solidFill>
                  <a:srgbClr val="064554"/>
                </a:solidFill>
                <a:latin typeface="Alfa Slab One"/>
                <a:ea typeface="Alfa Slab One"/>
                <a:cs typeface="Alfa Slab One"/>
                <a:sym typeface="Alfa Slab One"/>
              </a:defRPr>
            </a:lvl6pPr>
            <a:lvl7pPr marL="3200400" marR="0" lvl="6" indent="-330200" algn="ctr" rtl="0">
              <a:lnSpc>
                <a:spcPct val="100000"/>
              </a:lnSpc>
              <a:spcBef>
                <a:spcPts val="0"/>
              </a:spcBef>
              <a:spcAft>
                <a:spcPts val="0"/>
              </a:spcAft>
              <a:buClr>
                <a:srgbClr val="064554"/>
              </a:buClr>
              <a:buSzPts val="2000"/>
              <a:buFont typeface="Alfa Slab One"/>
              <a:buNone/>
              <a:defRPr sz="2000" b="0" i="0" u="none" strike="noStrike" cap="none">
                <a:solidFill>
                  <a:srgbClr val="064554"/>
                </a:solidFill>
                <a:latin typeface="Alfa Slab One"/>
                <a:ea typeface="Alfa Slab One"/>
                <a:cs typeface="Alfa Slab One"/>
                <a:sym typeface="Alfa Slab One"/>
              </a:defRPr>
            </a:lvl7pPr>
            <a:lvl8pPr marL="3657600" marR="0" lvl="7" indent="-330200" algn="ctr" rtl="0">
              <a:lnSpc>
                <a:spcPct val="100000"/>
              </a:lnSpc>
              <a:spcBef>
                <a:spcPts val="0"/>
              </a:spcBef>
              <a:spcAft>
                <a:spcPts val="0"/>
              </a:spcAft>
              <a:buClr>
                <a:srgbClr val="064554"/>
              </a:buClr>
              <a:buSzPts val="2000"/>
              <a:buFont typeface="Alfa Slab One"/>
              <a:buNone/>
              <a:defRPr sz="2000" b="0" i="0" u="none" strike="noStrike" cap="none">
                <a:solidFill>
                  <a:srgbClr val="064554"/>
                </a:solidFill>
                <a:latin typeface="Alfa Slab One"/>
                <a:ea typeface="Alfa Slab One"/>
                <a:cs typeface="Alfa Slab One"/>
                <a:sym typeface="Alfa Slab One"/>
              </a:defRPr>
            </a:lvl8pPr>
            <a:lvl9pPr marL="4114800" marR="0" lvl="8" indent="-330200" algn="ctr" rtl="0">
              <a:lnSpc>
                <a:spcPct val="100000"/>
              </a:lnSpc>
              <a:spcBef>
                <a:spcPts val="0"/>
              </a:spcBef>
              <a:spcAft>
                <a:spcPts val="0"/>
              </a:spcAft>
              <a:buClr>
                <a:srgbClr val="064554"/>
              </a:buClr>
              <a:buSzPts val="2000"/>
              <a:buFont typeface="Alfa Slab One"/>
              <a:buNone/>
              <a:defRPr sz="2000" b="0" i="0" u="none" strike="noStrike" cap="none">
                <a:solidFill>
                  <a:srgbClr val="064554"/>
                </a:solidFill>
                <a:latin typeface="Alfa Slab One"/>
                <a:ea typeface="Alfa Slab One"/>
                <a:cs typeface="Alfa Slab One"/>
                <a:sym typeface="Alfa Slab One"/>
              </a:defRPr>
            </a:lvl9pPr>
          </a:lstStyle>
          <a:p>
            <a:pPr marL="0" indent="0"/>
            <a:r>
              <a:rPr lang="en-US" dirty="0">
                <a:latin typeface="Aharoni" panose="02010803020104030203" pitchFamily="2" charset="-79"/>
                <a:cs typeface="Aharoni" panose="02010803020104030203" pitchFamily="2" charset="-79"/>
              </a:rPr>
              <a:t>Aviation</a:t>
            </a:r>
          </a:p>
        </p:txBody>
      </p:sp>
      <p:pic>
        <p:nvPicPr>
          <p:cNvPr id="9" name="Picture 8" descr="A plane crashed in the water&#10;&#10;Description automatically generated">
            <a:extLst>
              <a:ext uri="{FF2B5EF4-FFF2-40B4-BE49-F238E27FC236}">
                <a16:creationId xmlns:a16="http://schemas.microsoft.com/office/drawing/2014/main" id="{8D7C35BB-E9C4-ECB7-31F5-3BA5FBA2C9B9}"/>
              </a:ext>
            </a:extLst>
          </p:cNvPr>
          <p:cNvPicPr>
            <a:picLocks noChangeAspect="1"/>
          </p:cNvPicPr>
          <p:nvPr/>
        </p:nvPicPr>
        <p:blipFill>
          <a:blip r:embed="rId8"/>
          <a:srcRect t="5751"/>
          <a:stretch/>
        </p:blipFill>
        <p:spPr>
          <a:xfrm>
            <a:off x="720000" y="2107679"/>
            <a:ext cx="2073146" cy="2334240"/>
          </a:xfrm>
          <a:prstGeom prst="rect">
            <a:avLst/>
          </a:prstGeom>
        </p:spPr>
      </p:pic>
      <p:sp>
        <p:nvSpPr>
          <p:cNvPr id="5" name="TextBox 4">
            <a:extLst>
              <a:ext uri="{FF2B5EF4-FFF2-40B4-BE49-F238E27FC236}">
                <a16:creationId xmlns:a16="http://schemas.microsoft.com/office/drawing/2014/main" id="{E7E8E3BC-4EDC-0E44-727B-36E41631277C}"/>
              </a:ext>
            </a:extLst>
          </p:cNvPr>
          <p:cNvSpPr txBox="1"/>
          <p:nvPr/>
        </p:nvSpPr>
        <p:spPr>
          <a:xfrm>
            <a:off x="8661176" y="4866501"/>
            <a:ext cx="482824" cy="276999"/>
          </a:xfrm>
          <a:prstGeom prst="rect">
            <a:avLst/>
          </a:prstGeom>
          <a:noFill/>
        </p:spPr>
        <p:txBody>
          <a:bodyPr wrap="none" rtlCol="0">
            <a:spAutoFit/>
          </a:bodyPr>
          <a:lstStyle/>
          <a:p>
            <a:r>
              <a:rPr lang="en-US" sz="1200" dirty="0"/>
              <a:t>3/34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p:bldP spid="342" grpId="0" animBg="1"/>
      <p:bldP spid="12" grpId="0" animBg="1"/>
      <p:bldP spid="15" grpId="0" animBg="1"/>
      <p:bldP spid="3" grpId="0"/>
      <p:bldP spid="4"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93"/>
        <p:cNvGrpSpPr/>
        <p:nvPr/>
      </p:nvGrpSpPr>
      <p:grpSpPr>
        <a:xfrm>
          <a:off x="0" y="0"/>
          <a:ext cx="0" cy="0"/>
          <a:chOff x="0" y="0"/>
          <a:chExt cx="0" cy="0"/>
        </a:xfrm>
      </p:grpSpPr>
      <p:sp>
        <p:nvSpPr>
          <p:cNvPr id="194" name="Google Shape;194;p28"/>
          <p:cNvSpPr/>
          <p:nvPr/>
        </p:nvSpPr>
        <p:spPr>
          <a:xfrm>
            <a:off x="5938294" y="3524625"/>
            <a:ext cx="2286000" cy="39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1887869" y="3524625"/>
            <a:ext cx="2286000" cy="39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5938356" y="1818350"/>
            <a:ext cx="2286000" cy="39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1853456" y="1817932"/>
            <a:ext cx="2286000" cy="39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4755381" y="3425700"/>
            <a:ext cx="1071600" cy="1071600"/>
          </a:xfrm>
          <a:prstGeom prst="ellipse">
            <a:avLst/>
          </a:prstGeom>
          <a:solidFill>
            <a:srgbClr val="075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704819" y="3425700"/>
            <a:ext cx="1071600" cy="1071600"/>
          </a:xfrm>
          <a:prstGeom prst="ellipse">
            <a:avLst/>
          </a:prstGeom>
          <a:solidFill>
            <a:srgbClr val="075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4755381" y="1721700"/>
            <a:ext cx="1071600" cy="1071600"/>
          </a:xfrm>
          <a:prstGeom prst="ellipse">
            <a:avLst/>
          </a:prstGeom>
          <a:solidFill>
            <a:srgbClr val="075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700324" y="1748700"/>
            <a:ext cx="1071600" cy="1071600"/>
          </a:xfrm>
          <a:prstGeom prst="ellipse">
            <a:avLst/>
          </a:prstGeom>
          <a:solidFill>
            <a:srgbClr val="075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txBox="1">
            <a:spLocks noGrp="1"/>
          </p:cNvSpPr>
          <p:nvPr>
            <p:ph type="title"/>
          </p:nvPr>
        </p:nvSpPr>
        <p:spPr>
          <a:xfrm>
            <a:off x="720001" y="362828"/>
            <a:ext cx="770399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rgbClr val="FFFFFF"/>
                </a:solidFill>
                <a:latin typeface="Aharoni" panose="02010803020104030203" pitchFamily="2" charset="-79"/>
                <a:cs typeface="Aharoni" panose="02010803020104030203" pitchFamily="2" charset="-79"/>
              </a:rPr>
              <a:t>Outline</a:t>
            </a:r>
            <a:endParaRPr sz="3200" dirty="0">
              <a:solidFill>
                <a:srgbClr val="FFFFFF"/>
              </a:solidFill>
              <a:latin typeface="Aharoni" panose="02010803020104030203" pitchFamily="2" charset="-79"/>
              <a:cs typeface="Aharoni" panose="02010803020104030203" pitchFamily="2" charset="-79"/>
            </a:endParaRPr>
          </a:p>
        </p:txBody>
      </p:sp>
      <p:sp>
        <p:nvSpPr>
          <p:cNvPr id="204" name="Google Shape;204;p2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203" name="Google Shape;203;p28"/>
          <p:cNvSpPr txBox="1">
            <a:spLocks noGrp="1"/>
          </p:cNvSpPr>
          <p:nvPr>
            <p:ph type="subTitle" idx="1"/>
          </p:nvPr>
        </p:nvSpPr>
        <p:spPr>
          <a:xfrm>
            <a:off x="1985074" y="1871110"/>
            <a:ext cx="2435076" cy="309504"/>
          </a:xfrm>
          <a:prstGeom prst="rect">
            <a:avLst/>
          </a:prstGeom>
        </p:spPr>
        <p:txBody>
          <a:bodyPr spcFirstLastPara="1" wrap="square" lIns="91425" tIns="91425" rIns="91425" bIns="91425" anchor="ctr" anchorCtr="0">
            <a:noAutofit/>
          </a:bodyPr>
          <a:lstStyle/>
          <a:p>
            <a:pPr marL="0" indent="0"/>
            <a:endParaRPr lang="en-US" dirty="0">
              <a:latin typeface="Aharoni" panose="02010803020104030203" pitchFamily="2" charset="-79"/>
              <a:cs typeface="Aharoni" panose="02010803020104030203" pitchFamily="2" charset="-79"/>
            </a:endParaRPr>
          </a:p>
          <a:p>
            <a:pPr marL="0" indent="0"/>
            <a:r>
              <a:rPr lang="en-US" dirty="0">
                <a:latin typeface="Aharoni" panose="02010803020104030203" pitchFamily="2" charset="-79"/>
                <a:cs typeface="Aharoni" panose="02010803020104030203" pitchFamily="2" charset="-79"/>
              </a:rPr>
              <a:t>Causality</a:t>
            </a:r>
          </a:p>
          <a:p>
            <a:pPr marL="0" lvl="0" indent="0" algn="l" rtl="0">
              <a:spcBef>
                <a:spcPts val="0"/>
              </a:spcBef>
              <a:spcAft>
                <a:spcPts val="0"/>
              </a:spcAft>
              <a:buNone/>
            </a:pPr>
            <a:endParaRPr dirty="0"/>
          </a:p>
        </p:txBody>
      </p:sp>
      <p:sp>
        <p:nvSpPr>
          <p:cNvPr id="205" name="Google Shape;205;p28"/>
          <p:cNvSpPr txBox="1">
            <a:spLocks noGrp="1"/>
          </p:cNvSpPr>
          <p:nvPr>
            <p:ph type="subTitle" idx="3"/>
          </p:nvPr>
        </p:nvSpPr>
        <p:spPr>
          <a:xfrm>
            <a:off x="1953543" y="2169225"/>
            <a:ext cx="2537625" cy="572700"/>
          </a:xfrm>
          <a:prstGeom prst="rect">
            <a:avLst/>
          </a:prstGeom>
        </p:spPr>
        <p:txBody>
          <a:bodyPr spcFirstLastPara="1" wrap="square" lIns="91425" tIns="91425" rIns="91425" bIns="91425" anchor="ctr" anchorCtr="0">
            <a:noAutofit/>
          </a:bodyPr>
          <a:lstStyle/>
          <a:p>
            <a:pPr marL="0" lvl="0" indent="0"/>
            <a:endParaRPr lang="en-US" dirty="0"/>
          </a:p>
          <a:p>
            <a:pPr marL="0" lvl="0" indent="0"/>
            <a:r>
              <a:rPr lang="en-US" dirty="0"/>
              <a:t>What is Causality?</a:t>
            </a:r>
          </a:p>
          <a:p>
            <a:pPr marL="0" lvl="0" indent="0" algn="l" rtl="0">
              <a:spcBef>
                <a:spcPts val="0"/>
              </a:spcBef>
              <a:spcAft>
                <a:spcPts val="0"/>
              </a:spcAft>
              <a:buNone/>
            </a:pPr>
            <a:endParaRPr dirty="0"/>
          </a:p>
        </p:txBody>
      </p:sp>
      <p:sp>
        <p:nvSpPr>
          <p:cNvPr id="206" name="Google Shape;206;p28"/>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207" name="Google Shape;207;p28"/>
          <p:cNvSpPr txBox="1">
            <a:spLocks noGrp="1"/>
          </p:cNvSpPr>
          <p:nvPr>
            <p:ph type="subTitle" idx="5"/>
          </p:nvPr>
        </p:nvSpPr>
        <p:spPr>
          <a:xfrm>
            <a:off x="6040131" y="1846115"/>
            <a:ext cx="2500826"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haroni" panose="02010803020104030203" pitchFamily="2" charset="-79"/>
                <a:cs typeface="Aharoni" panose="02010803020104030203" pitchFamily="2" charset="-79"/>
              </a:rPr>
              <a:t>Approach</a:t>
            </a:r>
            <a:endParaRPr dirty="0">
              <a:latin typeface="Aharoni" panose="02010803020104030203" pitchFamily="2" charset="-79"/>
              <a:cs typeface="Aharoni" panose="02010803020104030203" pitchFamily="2" charset="-79"/>
            </a:endParaRPr>
          </a:p>
        </p:txBody>
      </p:sp>
      <p:sp>
        <p:nvSpPr>
          <p:cNvPr id="208" name="Google Shape;208;p28"/>
          <p:cNvSpPr txBox="1">
            <a:spLocks noGrp="1"/>
          </p:cNvSpPr>
          <p:nvPr>
            <p:ph type="subTitle" idx="6"/>
          </p:nvPr>
        </p:nvSpPr>
        <p:spPr>
          <a:xfrm>
            <a:off x="5998409" y="2284500"/>
            <a:ext cx="2446200" cy="572700"/>
          </a:xfrm>
          <a:prstGeom prst="rect">
            <a:avLst/>
          </a:prstGeom>
        </p:spPr>
        <p:txBody>
          <a:bodyPr spcFirstLastPara="1" wrap="square" lIns="91425" tIns="91425" rIns="91425" bIns="91425" anchor="ctr" anchorCtr="0">
            <a:noAutofit/>
          </a:bodyPr>
          <a:lstStyle/>
          <a:p>
            <a:pPr marL="0" indent="0"/>
            <a:r>
              <a:rPr lang="en-US" dirty="0"/>
              <a:t>How to find causal relations in CPS systems?</a:t>
            </a:r>
            <a:endParaRPr dirty="0"/>
          </a:p>
        </p:txBody>
      </p:sp>
      <p:sp>
        <p:nvSpPr>
          <p:cNvPr id="209" name="Google Shape;209;p28"/>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210" name="Google Shape;210;p28"/>
          <p:cNvSpPr txBox="1">
            <a:spLocks noGrp="1"/>
          </p:cNvSpPr>
          <p:nvPr>
            <p:ph type="subTitle" idx="8"/>
          </p:nvPr>
        </p:nvSpPr>
        <p:spPr>
          <a:xfrm>
            <a:off x="1953543" y="3569063"/>
            <a:ext cx="1981912"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Experiments</a:t>
            </a:r>
            <a:endParaRPr dirty="0">
              <a:latin typeface="Aharoni" panose="02010803020104030203" pitchFamily="2" charset="-79"/>
              <a:cs typeface="Aharoni" panose="02010803020104030203" pitchFamily="2" charset="-79"/>
            </a:endParaRPr>
          </a:p>
        </p:txBody>
      </p:sp>
      <p:sp>
        <p:nvSpPr>
          <p:cNvPr id="211" name="Google Shape;211;p28"/>
          <p:cNvSpPr txBox="1">
            <a:spLocks noGrp="1"/>
          </p:cNvSpPr>
          <p:nvPr>
            <p:ph type="subTitle" idx="9"/>
          </p:nvPr>
        </p:nvSpPr>
        <p:spPr>
          <a:xfrm>
            <a:off x="1942420" y="3961163"/>
            <a:ext cx="2446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 and Causal Analysis.</a:t>
            </a:r>
            <a:endParaRPr dirty="0"/>
          </a:p>
        </p:txBody>
      </p:sp>
      <p:sp>
        <p:nvSpPr>
          <p:cNvPr id="212" name="Google Shape;212;p28"/>
          <p:cNvSpPr txBox="1">
            <a:spLocks noGrp="1"/>
          </p:cNvSpPr>
          <p:nvPr>
            <p:ph type="title" idx="1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213" name="Google Shape;213;p28"/>
          <p:cNvSpPr txBox="1">
            <a:spLocks noGrp="1"/>
          </p:cNvSpPr>
          <p:nvPr>
            <p:ph type="subTitle" idx="14"/>
          </p:nvPr>
        </p:nvSpPr>
        <p:spPr>
          <a:xfrm>
            <a:off x="6058324" y="3555453"/>
            <a:ext cx="1812900" cy="36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haroni" panose="02010803020104030203" pitchFamily="2" charset="-79"/>
                <a:cs typeface="Aharoni" panose="02010803020104030203" pitchFamily="2" charset="-79"/>
              </a:rPr>
              <a:t>Conclusion</a:t>
            </a:r>
            <a:endParaRPr dirty="0">
              <a:latin typeface="Aharoni" panose="02010803020104030203" pitchFamily="2" charset="-79"/>
              <a:cs typeface="Aharoni" panose="02010803020104030203" pitchFamily="2" charset="-79"/>
            </a:endParaRPr>
          </a:p>
        </p:txBody>
      </p:sp>
      <p:sp>
        <p:nvSpPr>
          <p:cNvPr id="214" name="Google Shape;214;p28"/>
          <p:cNvSpPr txBox="1">
            <a:spLocks noGrp="1"/>
          </p:cNvSpPr>
          <p:nvPr>
            <p:ph type="subTitle" idx="15"/>
          </p:nvPr>
        </p:nvSpPr>
        <p:spPr>
          <a:xfrm>
            <a:off x="5998409" y="3961500"/>
            <a:ext cx="2446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Summary and Future Work.</a:t>
            </a:r>
            <a:endParaRPr dirty="0"/>
          </a:p>
        </p:txBody>
      </p:sp>
      <p:sp>
        <p:nvSpPr>
          <p:cNvPr id="2" name="TextBox 1">
            <a:extLst>
              <a:ext uri="{FF2B5EF4-FFF2-40B4-BE49-F238E27FC236}">
                <a16:creationId xmlns:a16="http://schemas.microsoft.com/office/drawing/2014/main" id="{EDD8E137-82C7-66A1-E2B5-E280D89F35FE}"/>
              </a:ext>
            </a:extLst>
          </p:cNvPr>
          <p:cNvSpPr txBox="1"/>
          <p:nvPr/>
        </p:nvSpPr>
        <p:spPr>
          <a:xfrm>
            <a:off x="8661176" y="4866501"/>
            <a:ext cx="482824" cy="276999"/>
          </a:xfrm>
          <a:prstGeom prst="rect">
            <a:avLst/>
          </a:prstGeom>
          <a:noFill/>
        </p:spPr>
        <p:txBody>
          <a:bodyPr wrap="none" rtlCol="0">
            <a:spAutoFit/>
          </a:bodyPr>
          <a:lstStyle/>
          <a:p>
            <a:r>
              <a:rPr lang="en-US" sz="1200" dirty="0"/>
              <a:t>4/34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0">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3">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animBg="1"/>
      <p:bldP spid="197" grpId="0" animBg="1"/>
      <p:bldP spid="198" grpId="0" animBg="1"/>
      <p:bldP spid="199" grpId="0" animBg="1"/>
      <p:bldP spid="200" grpId="0" animBg="1"/>
      <p:bldP spid="201" grpId="0" animBg="1"/>
      <p:bldP spid="204" grpId="0"/>
      <p:bldP spid="203" grpId="0" build="p"/>
      <p:bldP spid="205" grpId="0" build="p"/>
      <p:bldP spid="206" grpId="0"/>
      <p:bldP spid="207" grpId="0" build="p"/>
      <p:bldP spid="208" grpId="0" build="p"/>
      <p:bldP spid="209" grpId="0"/>
      <p:bldP spid="210" grpId="0" build="p"/>
      <p:bldP spid="211" grpId="0" build="p"/>
      <p:bldP spid="212" grpId="0"/>
      <p:bldP spid="213" grpId="0" build="p"/>
      <p:bldP spid="21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EE8C3B47-AC69-09F6-0679-217807BC2541}"/>
            </a:ext>
          </a:extLst>
        </p:cNvPr>
        <p:cNvGrpSpPr/>
        <p:nvPr/>
      </p:nvGrpSpPr>
      <p:grpSpPr>
        <a:xfrm>
          <a:off x="0" y="0"/>
          <a:ext cx="0" cy="0"/>
          <a:chOff x="0" y="0"/>
          <a:chExt cx="0" cy="0"/>
        </a:xfrm>
      </p:grpSpPr>
      <p:sp>
        <p:nvSpPr>
          <p:cNvPr id="233" name="Google Shape;233;p30">
            <a:extLst>
              <a:ext uri="{FF2B5EF4-FFF2-40B4-BE49-F238E27FC236}">
                <a16:creationId xmlns:a16="http://schemas.microsoft.com/office/drawing/2014/main" id="{21A7DCD0-DF98-E886-0E97-3ADA73D58291}"/>
              </a:ext>
            </a:extLst>
          </p:cNvPr>
          <p:cNvSpPr/>
          <p:nvPr/>
        </p:nvSpPr>
        <p:spPr>
          <a:xfrm>
            <a:off x="4960049" y="2527825"/>
            <a:ext cx="2839200" cy="728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4" name="Google Shape;234;p30">
            <a:extLst>
              <a:ext uri="{FF2B5EF4-FFF2-40B4-BE49-F238E27FC236}">
                <a16:creationId xmlns:a16="http://schemas.microsoft.com/office/drawing/2014/main" id="{1139249F-851F-32E0-22E0-CBDB8A44FB2F}"/>
              </a:ext>
            </a:extLst>
          </p:cNvPr>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Causality</a:t>
            </a:r>
            <a:endParaRPr dirty="0">
              <a:latin typeface="Aharoni" panose="02010803020104030203" pitchFamily="2" charset="-79"/>
              <a:cs typeface="Aharoni" panose="02010803020104030203" pitchFamily="2" charset="-79"/>
            </a:endParaRPr>
          </a:p>
        </p:txBody>
      </p:sp>
      <p:sp>
        <p:nvSpPr>
          <p:cNvPr id="235" name="Google Shape;235;p30">
            <a:extLst>
              <a:ext uri="{FF2B5EF4-FFF2-40B4-BE49-F238E27FC236}">
                <a16:creationId xmlns:a16="http://schemas.microsoft.com/office/drawing/2014/main" id="{3C51D34C-D33B-F1D6-5127-D677EC505227}"/>
              </a:ext>
            </a:extLst>
          </p:cNvPr>
          <p:cNvSpPr txBox="1">
            <a:spLocks noGrp="1"/>
          </p:cNvSpPr>
          <p:nvPr>
            <p:ph type="subTitle" idx="1"/>
          </p:nvPr>
        </p:nvSpPr>
        <p:spPr>
          <a:xfrm>
            <a:off x="5043298" y="3365024"/>
            <a:ext cx="2878133" cy="1671753"/>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en-US" dirty="0"/>
              <a:t>What is Causality?</a:t>
            </a:r>
          </a:p>
          <a:p>
            <a:pPr marL="342900" lvl="0" indent="-342900" algn="l" rtl="0">
              <a:spcBef>
                <a:spcPts val="0"/>
              </a:spcBef>
              <a:spcAft>
                <a:spcPts val="0"/>
              </a:spcAft>
              <a:buFont typeface="+mj-lt"/>
              <a:buAutoNum type="arabicPeriod"/>
            </a:pPr>
            <a:r>
              <a:rPr lang="en-US" dirty="0"/>
              <a:t>Our Problem</a:t>
            </a:r>
          </a:p>
          <a:p>
            <a:pPr marL="342900" lvl="0" indent="-342900" algn="l" rtl="0">
              <a:spcBef>
                <a:spcPts val="0"/>
              </a:spcBef>
              <a:spcAft>
                <a:spcPts val="0"/>
              </a:spcAft>
              <a:buFont typeface="+mj-lt"/>
              <a:buAutoNum type="arabicPeriod"/>
            </a:pPr>
            <a:r>
              <a:rPr lang="en-US" dirty="0"/>
              <a:t>What is Actual Causality?</a:t>
            </a:r>
          </a:p>
          <a:p>
            <a:pPr marL="342900" lvl="0" indent="-342900" algn="l" rtl="0">
              <a:spcBef>
                <a:spcPts val="0"/>
              </a:spcBef>
              <a:spcAft>
                <a:spcPts val="0"/>
              </a:spcAft>
              <a:buFont typeface="+mj-lt"/>
              <a:buAutoNum type="arabicPeriod"/>
            </a:pPr>
            <a:endParaRPr lang="en-US" dirty="0"/>
          </a:p>
          <a:p>
            <a:pPr marL="342900" lvl="0" indent="-342900" algn="l" rtl="0">
              <a:spcBef>
                <a:spcPts val="0"/>
              </a:spcBef>
              <a:spcAft>
                <a:spcPts val="0"/>
              </a:spcAft>
              <a:buFont typeface="+mj-lt"/>
              <a:buAutoNum type="arabicPeriod"/>
            </a:pPr>
            <a:endParaRPr dirty="0"/>
          </a:p>
        </p:txBody>
      </p:sp>
      <p:sp>
        <p:nvSpPr>
          <p:cNvPr id="236" name="Google Shape;236;p30">
            <a:extLst>
              <a:ext uri="{FF2B5EF4-FFF2-40B4-BE49-F238E27FC236}">
                <a16:creationId xmlns:a16="http://schemas.microsoft.com/office/drawing/2014/main" id="{7F3677DF-D349-BA82-2503-35C6D929E9F4}"/>
              </a:ext>
            </a:extLst>
          </p:cNvPr>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haroni" panose="02010803020104030203" pitchFamily="2" charset="-79"/>
                <a:cs typeface="Aharoni" panose="02010803020104030203" pitchFamily="2" charset="-79"/>
              </a:rPr>
              <a:t>1</a:t>
            </a:r>
            <a:endParaRPr dirty="0">
              <a:latin typeface="Aharoni" panose="02010803020104030203" pitchFamily="2" charset="-79"/>
              <a:cs typeface="Aharoni" panose="02010803020104030203" pitchFamily="2" charset="-79"/>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88E6FD0E-2CF6-EF83-E28D-FCBE2D817850}"/>
              </a:ext>
            </a:extLst>
          </p:cNvPr>
          <p:cNvPicPr>
            <a:picLocks noChangeAspect="1"/>
          </p:cNvPicPr>
          <p:nvPr/>
        </p:nvPicPr>
        <p:blipFill>
          <a:blip r:embed="rId3"/>
          <a:stretch>
            <a:fillRect/>
          </a:stretch>
        </p:blipFill>
        <p:spPr>
          <a:xfrm>
            <a:off x="898199" y="1231675"/>
            <a:ext cx="2680150" cy="2680150"/>
          </a:xfrm>
          <a:prstGeom prst="rect">
            <a:avLst/>
          </a:prstGeom>
        </p:spPr>
      </p:pic>
      <p:sp>
        <p:nvSpPr>
          <p:cNvPr id="2" name="TextBox 1">
            <a:extLst>
              <a:ext uri="{FF2B5EF4-FFF2-40B4-BE49-F238E27FC236}">
                <a16:creationId xmlns:a16="http://schemas.microsoft.com/office/drawing/2014/main" id="{782A3F32-1F0F-4512-9F33-E6F7FB2E9942}"/>
              </a:ext>
            </a:extLst>
          </p:cNvPr>
          <p:cNvSpPr txBox="1"/>
          <p:nvPr/>
        </p:nvSpPr>
        <p:spPr>
          <a:xfrm>
            <a:off x="8661176" y="4849545"/>
            <a:ext cx="482824" cy="276999"/>
          </a:xfrm>
          <a:prstGeom prst="rect">
            <a:avLst/>
          </a:prstGeom>
          <a:noFill/>
        </p:spPr>
        <p:txBody>
          <a:bodyPr wrap="none" rtlCol="0">
            <a:spAutoFit/>
          </a:bodyPr>
          <a:lstStyle/>
          <a:p>
            <a:r>
              <a:rPr lang="en-US" sz="1200" dirty="0"/>
              <a:t>5/34</a:t>
            </a:r>
          </a:p>
        </p:txBody>
      </p:sp>
    </p:spTree>
    <p:extLst>
      <p:ext uri="{BB962C8B-B14F-4D97-AF65-F5344CB8AC3E}">
        <p14:creationId xmlns:p14="http://schemas.microsoft.com/office/powerpoint/2010/main" val="2489838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253A3D-29C5-268A-327B-FEDE8D027E7D}"/>
              </a:ext>
            </a:extLst>
          </p:cNvPr>
          <p:cNvSpPr>
            <a:spLocks noGrp="1"/>
          </p:cNvSpPr>
          <p:nvPr>
            <p:ph type="body" idx="1"/>
          </p:nvPr>
        </p:nvSpPr>
        <p:spPr/>
        <p:txBody>
          <a:bodyPr anchor="t"/>
          <a:lstStyle/>
          <a:p>
            <a:pPr>
              <a:buFont typeface="Arial" panose="020B0604020202020204" pitchFamily="34" charset="0"/>
              <a:buChar char="•"/>
            </a:pPr>
            <a:r>
              <a:rPr lang="en-US" sz="1600" dirty="0">
                <a:solidFill>
                  <a:schemeClr val="accent1"/>
                </a:solidFill>
                <a:latin typeface="+mn-lt"/>
              </a:rPr>
              <a:t>Causality is the science of </a:t>
            </a:r>
            <a:r>
              <a:rPr lang="en-US" sz="1600" i="1" dirty="0">
                <a:solidFill>
                  <a:schemeClr val="bg2"/>
                </a:solidFill>
                <a:latin typeface="+mn-lt"/>
              </a:rPr>
              <a:t>cause</a:t>
            </a:r>
            <a:r>
              <a:rPr lang="en-US" sz="1600" dirty="0">
                <a:solidFill>
                  <a:schemeClr val="accent1"/>
                </a:solidFill>
                <a:latin typeface="+mn-lt"/>
              </a:rPr>
              <a:t> and </a:t>
            </a:r>
            <a:r>
              <a:rPr lang="en-US" sz="1600" i="1" dirty="0">
                <a:solidFill>
                  <a:schemeClr val="bg2"/>
                </a:solidFill>
                <a:latin typeface="+mn-lt"/>
              </a:rPr>
              <a:t>effect</a:t>
            </a:r>
            <a:r>
              <a:rPr lang="en-US" sz="1600" i="1" dirty="0">
                <a:solidFill>
                  <a:schemeClr val="tx1"/>
                </a:solidFill>
                <a:latin typeface="+mn-lt"/>
              </a:rPr>
              <a:t>.</a:t>
            </a:r>
          </a:p>
          <a:p>
            <a:pPr>
              <a:buFont typeface="Arial" panose="020B0604020202020204" pitchFamily="34" charset="0"/>
              <a:buChar char="•"/>
            </a:pPr>
            <a:r>
              <a:rPr lang="en-US" sz="1600" dirty="0">
                <a:solidFill>
                  <a:schemeClr val="accent1"/>
                </a:solidFill>
                <a:latin typeface="+mn-lt"/>
              </a:rPr>
              <a:t>Causality is the study of how things </a:t>
            </a:r>
            <a:r>
              <a:rPr lang="en-US" sz="1600" i="1" dirty="0">
                <a:solidFill>
                  <a:schemeClr val="bg2"/>
                </a:solidFill>
                <a:latin typeface="+mn-lt"/>
              </a:rPr>
              <a:t>influence</a:t>
            </a:r>
            <a:r>
              <a:rPr lang="en-US" sz="1600" dirty="0">
                <a:solidFill>
                  <a:schemeClr val="accent1"/>
                </a:solidFill>
                <a:latin typeface="+mn-lt"/>
              </a:rPr>
              <a:t> one other, how causes lead to effects. In the classical world we live in, it comes with a few basic assumptions.</a:t>
            </a:r>
          </a:p>
          <a:p>
            <a:pPr marL="152400" indent="0">
              <a:buNone/>
            </a:pPr>
            <a:endParaRPr lang="en-US" sz="1400" dirty="0"/>
          </a:p>
        </p:txBody>
      </p:sp>
      <p:sp>
        <p:nvSpPr>
          <p:cNvPr id="3" name="Title 2">
            <a:extLst>
              <a:ext uri="{FF2B5EF4-FFF2-40B4-BE49-F238E27FC236}">
                <a16:creationId xmlns:a16="http://schemas.microsoft.com/office/drawing/2014/main" id="{B5F94284-48A8-1A17-4B30-5918E492EB6F}"/>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Causality</a:t>
            </a:r>
          </a:p>
        </p:txBody>
      </p:sp>
      <p:sp>
        <p:nvSpPr>
          <p:cNvPr id="8" name="Round Single Corner Rectangle 7">
            <a:extLst>
              <a:ext uri="{FF2B5EF4-FFF2-40B4-BE49-F238E27FC236}">
                <a16:creationId xmlns:a16="http://schemas.microsoft.com/office/drawing/2014/main" id="{61A18971-C52C-3FEC-54BA-5EF19DA809A6}"/>
              </a:ext>
            </a:extLst>
          </p:cNvPr>
          <p:cNvSpPr/>
          <p:nvPr/>
        </p:nvSpPr>
        <p:spPr>
          <a:xfrm>
            <a:off x="1304692" y="2571750"/>
            <a:ext cx="6534615" cy="2065205"/>
          </a:xfrm>
          <a:prstGeom prst="round1Rect">
            <a:avLst>
              <a:gd name="adj" fmla="val 0"/>
            </a:avLst>
          </a:prstGeom>
          <a:solidFill>
            <a:srgbClr val="1DC3F7">
              <a:alpha val="25000"/>
            </a:srgb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400" b="1" dirty="0">
                <a:solidFill>
                  <a:schemeClr val="bg2"/>
                </a:solidFill>
                <a:latin typeface="Aharoni" panose="02010803020104030203" pitchFamily="2" charset="-79"/>
                <a:cs typeface="Aharoni" panose="02010803020104030203" pitchFamily="2" charset="-79"/>
              </a:rPr>
              <a:t>Our Problem</a:t>
            </a:r>
          </a:p>
          <a:p>
            <a:pPr marL="0" indent="0" algn="ctr">
              <a:buNone/>
            </a:pPr>
            <a:endParaRPr lang="en-US" sz="1800" u="sng" dirty="0">
              <a:solidFill>
                <a:schemeClr val="accent1"/>
              </a:solidFill>
            </a:endParaRPr>
          </a:p>
          <a:p>
            <a:pPr marL="0" indent="0" algn="ctr">
              <a:buNone/>
            </a:pPr>
            <a:r>
              <a:rPr lang="en-US" sz="2000" dirty="0">
                <a:solidFill>
                  <a:schemeClr val="tx1"/>
                </a:solidFill>
              </a:rPr>
              <a:t>How do we </a:t>
            </a:r>
            <a:r>
              <a:rPr lang="en-US" sz="2000" u="sng" dirty="0">
                <a:solidFill>
                  <a:schemeClr val="tx1"/>
                </a:solidFill>
              </a:rPr>
              <a:t>mathematically</a:t>
            </a:r>
            <a:r>
              <a:rPr lang="en-US" sz="2000" dirty="0">
                <a:solidFill>
                  <a:schemeClr val="tx1"/>
                </a:solidFill>
              </a:rPr>
              <a:t> prove causal relation</a:t>
            </a:r>
          </a:p>
          <a:p>
            <a:pPr marL="0" indent="0" algn="ctr">
              <a:buNone/>
            </a:pPr>
            <a:r>
              <a:rPr lang="en-US" sz="2000" dirty="0">
                <a:solidFill>
                  <a:schemeClr val="tx1"/>
                </a:solidFill>
              </a:rPr>
              <a:t>between events in CPS?</a:t>
            </a:r>
          </a:p>
          <a:p>
            <a:pPr algn="ctr"/>
            <a:endParaRPr lang="en-US" dirty="0"/>
          </a:p>
        </p:txBody>
      </p:sp>
      <p:sp>
        <p:nvSpPr>
          <p:cNvPr id="4" name="TextBox 3">
            <a:extLst>
              <a:ext uri="{FF2B5EF4-FFF2-40B4-BE49-F238E27FC236}">
                <a16:creationId xmlns:a16="http://schemas.microsoft.com/office/drawing/2014/main" id="{FCAA46B2-6DC1-0292-9287-772F034B39B7}"/>
              </a:ext>
            </a:extLst>
          </p:cNvPr>
          <p:cNvSpPr txBox="1"/>
          <p:nvPr/>
        </p:nvSpPr>
        <p:spPr>
          <a:xfrm>
            <a:off x="8661176" y="4866501"/>
            <a:ext cx="482824" cy="276999"/>
          </a:xfrm>
          <a:prstGeom prst="rect">
            <a:avLst/>
          </a:prstGeom>
          <a:noFill/>
        </p:spPr>
        <p:txBody>
          <a:bodyPr wrap="none" rtlCol="0">
            <a:spAutoFit/>
          </a:bodyPr>
          <a:lstStyle/>
          <a:p>
            <a:r>
              <a:rPr lang="en-US" sz="1200" dirty="0"/>
              <a:t>6/34</a:t>
            </a:r>
          </a:p>
        </p:txBody>
      </p:sp>
    </p:spTree>
    <p:extLst>
      <p:ext uri="{BB962C8B-B14F-4D97-AF65-F5344CB8AC3E}">
        <p14:creationId xmlns:p14="http://schemas.microsoft.com/office/powerpoint/2010/main" val="98367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4200849" y="945300"/>
            <a:ext cx="4594301" cy="82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latin typeface="Aharoni" panose="02010803020104030203" pitchFamily="2" charset="-79"/>
                <a:cs typeface="Aharoni" panose="02010803020104030203" pitchFamily="2" charset="-79"/>
              </a:rPr>
              <a:t>Actual Causality  </a:t>
            </a:r>
            <a:br>
              <a:rPr lang="en" sz="3600" dirty="0">
                <a:latin typeface="Aharoni" panose="02010803020104030203" pitchFamily="2" charset="-79"/>
                <a:cs typeface="Aharoni" panose="02010803020104030203" pitchFamily="2" charset="-79"/>
              </a:rPr>
            </a:br>
            <a:r>
              <a:rPr lang="en" sz="3600" dirty="0">
                <a:latin typeface="Aharoni" panose="02010803020104030203" pitchFamily="2" charset="-79"/>
                <a:cs typeface="Aharoni" panose="02010803020104030203" pitchFamily="2" charset="-79"/>
              </a:rPr>
              <a:t>(Halpern &amp; Pearl)</a:t>
            </a:r>
            <a:endParaRPr sz="3600" dirty="0">
              <a:latin typeface="Aharoni" panose="02010803020104030203" pitchFamily="2" charset="-79"/>
              <a:cs typeface="Aharoni" panose="02010803020104030203" pitchFamily="2" charset="-79"/>
            </a:endParaRPr>
          </a:p>
        </p:txBody>
      </p:sp>
      <p:sp>
        <p:nvSpPr>
          <p:cNvPr id="227" name="Google Shape;227;p29"/>
          <p:cNvSpPr txBox="1">
            <a:spLocks noGrp="1"/>
          </p:cNvSpPr>
          <p:nvPr>
            <p:ph type="subTitle" idx="1"/>
          </p:nvPr>
        </p:nvSpPr>
        <p:spPr>
          <a:xfrm>
            <a:off x="4572000" y="2165362"/>
            <a:ext cx="4067965" cy="2836052"/>
          </a:xfrm>
          <a:prstGeom prst="rect">
            <a:avLst/>
          </a:prstGeom>
        </p:spPr>
        <p:txBody>
          <a:bodyPr spcFirstLastPara="1" wrap="square" lIns="91425" tIns="91425" rIns="91425" bIns="91425" anchor="t" anchorCtr="0">
            <a:noAutofit/>
          </a:bodyPr>
          <a:lstStyle/>
          <a:p>
            <a:pPr marL="285750" indent="-285750">
              <a:buClr>
                <a:schemeClr val="bg1"/>
              </a:buClr>
              <a:buSzPts val="1100"/>
              <a:buFont typeface="Arial" panose="020B0604020202020204" pitchFamily="34" charset="0"/>
              <a:buChar char="•"/>
            </a:pPr>
            <a:r>
              <a:rPr lang="en-US" dirty="0">
                <a:latin typeface="+mn-lt"/>
              </a:rPr>
              <a:t>Based on </a:t>
            </a:r>
            <a:r>
              <a:rPr lang="en-US" dirty="0">
                <a:solidFill>
                  <a:schemeClr val="bg2"/>
                </a:solidFill>
                <a:latin typeface="+mn-lt"/>
              </a:rPr>
              <a:t>counterfactual</a:t>
            </a:r>
            <a:r>
              <a:rPr lang="en-US" dirty="0">
                <a:latin typeface="+mn-lt"/>
              </a:rPr>
              <a:t> reasoning.</a:t>
            </a:r>
          </a:p>
          <a:p>
            <a:pPr marL="285750" indent="-285750">
              <a:buClr>
                <a:schemeClr val="bg1"/>
              </a:buClr>
              <a:buSzPts val="1100"/>
              <a:buFont typeface="Arial" panose="020B0604020202020204" pitchFamily="34" charset="0"/>
              <a:buChar char="•"/>
            </a:pPr>
            <a:endParaRPr lang="en-US" dirty="0">
              <a:latin typeface="+mn-lt"/>
            </a:endParaRPr>
          </a:p>
          <a:p>
            <a:pPr marL="285750" indent="-285750">
              <a:buClr>
                <a:schemeClr val="bg1"/>
              </a:buClr>
              <a:buSzPts val="1100"/>
              <a:buFont typeface="Arial" panose="020B0604020202020204" pitchFamily="34" charset="0"/>
              <a:buChar char="•"/>
            </a:pPr>
            <a:r>
              <a:rPr lang="en-US" dirty="0">
                <a:latin typeface="+mn-lt"/>
              </a:rPr>
              <a:t>Why Actual Causality?</a:t>
            </a:r>
          </a:p>
          <a:p>
            <a:pPr marL="285750" lvl="0" indent="-285750" algn="l" rtl="0">
              <a:spcBef>
                <a:spcPts val="0"/>
              </a:spcBef>
              <a:spcAft>
                <a:spcPts val="0"/>
              </a:spcAft>
              <a:buClr>
                <a:schemeClr val="dk1"/>
              </a:buClr>
              <a:buSzPts val="1100"/>
              <a:buFont typeface="Arial" panose="020B0604020202020204" pitchFamily="34" charset="0"/>
              <a:buChar char="•"/>
            </a:pPr>
            <a:endParaRPr dirty="0"/>
          </a:p>
        </p:txBody>
      </p:sp>
      <p:pic>
        <p:nvPicPr>
          <p:cNvPr id="3" name="Picture 2" descr="Actual Causality (Mit Press) by Halpern, Joseph Y. Y.">
            <a:extLst>
              <a:ext uri="{FF2B5EF4-FFF2-40B4-BE49-F238E27FC236}">
                <a16:creationId xmlns:a16="http://schemas.microsoft.com/office/drawing/2014/main" id="{37C94957-46F1-9043-4AE3-2321A00499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98" b="-4"/>
          <a:stretch/>
        </p:blipFill>
        <p:spPr bwMode="auto">
          <a:xfrm>
            <a:off x="720000" y="791982"/>
            <a:ext cx="3093533" cy="35595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0427F7-266C-4585-8C11-4CF3899885B3}"/>
              </a:ext>
            </a:extLst>
          </p:cNvPr>
          <p:cNvSpPr/>
          <p:nvPr/>
        </p:nvSpPr>
        <p:spPr>
          <a:xfrm>
            <a:off x="4200849" y="3714974"/>
            <a:ext cx="2081397" cy="636544"/>
          </a:xfrm>
          <a:prstGeom prst="rect">
            <a:avLst/>
          </a:prstGeom>
          <a:noFill/>
          <a:ln w="635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t>Token-level Causality</a:t>
            </a:r>
          </a:p>
        </p:txBody>
      </p:sp>
      <p:sp>
        <p:nvSpPr>
          <p:cNvPr id="5" name="Rectangle 4">
            <a:extLst>
              <a:ext uri="{FF2B5EF4-FFF2-40B4-BE49-F238E27FC236}">
                <a16:creationId xmlns:a16="http://schemas.microsoft.com/office/drawing/2014/main" id="{344A945A-CC4C-E282-243C-2AD25E5F32A7}"/>
              </a:ext>
            </a:extLst>
          </p:cNvPr>
          <p:cNvSpPr/>
          <p:nvPr/>
        </p:nvSpPr>
        <p:spPr>
          <a:xfrm>
            <a:off x="6669562" y="3714974"/>
            <a:ext cx="2081397" cy="636544"/>
          </a:xfrm>
          <a:prstGeom prst="rect">
            <a:avLst/>
          </a:prstGeom>
          <a:noFill/>
          <a:ln w="635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a:t>Type-level Causality</a:t>
            </a:r>
          </a:p>
        </p:txBody>
      </p:sp>
      <p:pic>
        <p:nvPicPr>
          <p:cNvPr id="6" name="Graphic 5" descr="Badge Tick1 with solid fill">
            <a:extLst>
              <a:ext uri="{FF2B5EF4-FFF2-40B4-BE49-F238E27FC236}">
                <a16:creationId xmlns:a16="http://schemas.microsoft.com/office/drawing/2014/main" id="{734A1791-E38A-6795-A91E-472D5306D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2504" y="3146684"/>
            <a:ext cx="498086" cy="498086"/>
          </a:xfrm>
          <a:prstGeom prst="rect">
            <a:avLst/>
          </a:prstGeom>
        </p:spPr>
      </p:pic>
      <p:pic>
        <p:nvPicPr>
          <p:cNvPr id="7" name="Graphic 6" descr="Close with solid fill">
            <a:extLst>
              <a:ext uri="{FF2B5EF4-FFF2-40B4-BE49-F238E27FC236}">
                <a16:creationId xmlns:a16="http://schemas.microsoft.com/office/drawing/2014/main" id="{9240EBF9-9FD2-12DD-BD5B-598E4ED2FA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75945" y="3176140"/>
            <a:ext cx="468630" cy="468630"/>
          </a:xfrm>
          <a:prstGeom prst="rect">
            <a:avLst/>
          </a:prstGeom>
        </p:spPr>
      </p:pic>
      <p:sp>
        <p:nvSpPr>
          <p:cNvPr id="2" name="TextBox 1">
            <a:extLst>
              <a:ext uri="{FF2B5EF4-FFF2-40B4-BE49-F238E27FC236}">
                <a16:creationId xmlns:a16="http://schemas.microsoft.com/office/drawing/2014/main" id="{37472FAD-CE77-2E41-374C-76703882D43F}"/>
              </a:ext>
            </a:extLst>
          </p:cNvPr>
          <p:cNvSpPr txBox="1"/>
          <p:nvPr/>
        </p:nvSpPr>
        <p:spPr>
          <a:xfrm>
            <a:off x="8661176" y="4866501"/>
            <a:ext cx="482824" cy="276999"/>
          </a:xfrm>
          <a:prstGeom prst="rect">
            <a:avLst/>
          </a:prstGeom>
          <a:noFill/>
        </p:spPr>
        <p:txBody>
          <a:bodyPr wrap="none" rtlCol="0">
            <a:spAutoFit/>
          </a:bodyPr>
          <a:lstStyle/>
          <a:p>
            <a:r>
              <a:rPr lang="en-US" sz="1200" dirty="0"/>
              <a:t>7/34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7EFFD52-61EA-95CD-E12B-C32425D5DDBF}"/>
                  </a:ext>
                </a:extLst>
              </p:cNvPr>
              <p:cNvSpPr>
                <a:spLocks noGrp="1"/>
              </p:cNvSpPr>
              <p:nvPr>
                <p:ph type="body" idx="1"/>
              </p:nvPr>
            </p:nvSpPr>
            <p:spPr>
              <a:xfrm>
                <a:off x="720000" y="1325457"/>
                <a:ext cx="7704000" cy="3416400"/>
              </a:xfrm>
            </p:spPr>
            <p:txBody>
              <a:bodyPr anchor="t"/>
              <a:lstStyle/>
              <a:p>
                <a:pPr>
                  <a:buFont typeface="Arial" panose="020B0604020202020204" pitchFamily="34" charset="0"/>
                  <a:buChar char="•"/>
                </a:pPr>
                <a14:m>
                  <m:oMath xmlns:m="http://schemas.openxmlformats.org/officeDocument/2006/math">
                    <m:r>
                      <a:rPr lang="en-US" sz="1600" b="0" i="1" smtClean="0">
                        <a:solidFill>
                          <a:schemeClr val="accent1"/>
                        </a:solidFill>
                        <a:latin typeface="Cambria Math" panose="02040503050406030204" pitchFamily="18" charset="0"/>
                      </a:rPr>
                      <m:t>(</m:t>
                    </m:r>
                    <m:r>
                      <a:rPr lang="en-US" sz="1600" b="0" i="1" smtClean="0">
                        <a:solidFill>
                          <a:schemeClr val="accent1"/>
                        </a:solidFill>
                        <a:latin typeface="Cambria Math" panose="02040503050406030204" pitchFamily="18" charset="0"/>
                      </a:rPr>
                      <m:t>𝑎𝑐𝑡𝑖𝑜𝑛</m:t>
                    </m:r>
                    <m:r>
                      <a:rPr lang="en-US" sz="1600" b="0" i="1" smtClean="0">
                        <a:solidFill>
                          <a:schemeClr val="accent1"/>
                        </a:solidFill>
                        <a:latin typeface="Cambria Math" panose="02040503050406030204" pitchFamily="18" charset="0"/>
                      </a:rPr>
                      <m:t>(0)=1)</m:t>
                    </m:r>
                  </m:oMath>
                </a14:m>
                <a:r>
                  <a:rPr lang="en-US" sz="1600" dirty="0">
                    <a:solidFill>
                      <a:schemeClr val="accent1"/>
                    </a:solidFill>
                    <a:latin typeface="+mn-lt"/>
                  </a:rPr>
                  <a:t> is a cause of effect</a:t>
                </a:r>
                <a:r>
                  <a:rPr lang="en-US" sz="1600" i="1" dirty="0">
                    <a:solidFill>
                      <a:schemeClr val="accent1"/>
                    </a:solidFill>
                    <a:latin typeface="+mn-lt"/>
                  </a:rPr>
                  <a:t> (</a:t>
                </a:r>
                <a14:m>
                  <m:oMath xmlns:m="http://schemas.openxmlformats.org/officeDocument/2006/math">
                    <m:r>
                      <a:rPr lang="en-US" sz="1600" i="1" dirty="0" smtClean="0">
                        <a:solidFill>
                          <a:schemeClr val="accent1"/>
                        </a:solidFill>
                        <a:latin typeface="Cambria Math" panose="02040503050406030204" pitchFamily="18" charset="0"/>
                      </a:rPr>
                      <m:t>𝑝𝑜𝑠</m:t>
                    </m:r>
                    <m:r>
                      <a:rPr lang="en-US" sz="1600" b="0" i="1" dirty="0" smtClean="0">
                        <a:solidFill>
                          <a:schemeClr val="accent1"/>
                        </a:solidFill>
                        <a:latin typeface="Cambria Math" panose="02040503050406030204" pitchFamily="18" charset="0"/>
                      </a:rPr>
                      <m:t>≠</m:t>
                    </m:r>
                    <m:r>
                      <a:rPr lang="en-US" sz="1600" i="1" dirty="0" smtClean="0">
                        <a:solidFill>
                          <a:schemeClr val="accent1"/>
                        </a:solidFill>
                        <a:latin typeface="Cambria Math" panose="02040503050406030204" pitchFamily="18" charset="0"/>
                      </a:rPr>
                      <m:t> 0.6</m:t>
                    </m:r>
                  </m:oMath>
                </a14:m>
                <a:r>
                  <a:rPr lang="en-US" sz="1600" i="1" dirty="0">
                    <a:solidFill>
                      <a:schemeClr val="accent1"/>
                    </a:solidFill>
                    <a:latin typeface="+mn-lt"/>
                  </a:rPr>
                  <a:t>)</a:t>
                </a:r>
                <a:r>
                  <a:rPr lang="en-US" sz="1600" dirty="0">
                    <a:solidFill>
                      <a:schemeClr val="accent1"/>
                    </a:solidFill>
                    <a:latin typeface="+mn-lt"/>
                  </a:rPr>
                  <a:t> if, </a:t>
                </a:r>
                <a:r>
                  <a:rPr lang="en-US" sz="1600" i="1" dirty="0">
                    <a:solidFill>
                      <a:schemeClr val="bg2"/>
                    </a:solidFill>
                    <a:latin typeface="+mn-lt"/>
                  </a:rPr>
                  <a:t>but for</a:t>
                </a:r>
                <a:r>
                  <a:rPr lang="en-US" sz="1600" dirty="0">
                    <a:solidFill>
                      <a:schemeClr val="bg2"/>
                    </a:solidFill>
                    <a:latin typeface="+mn-lt"/>
                  </a:rPr>
                  <a:t> </a:t>
                </a:r>
                <a14:m>
                  <m:oMath xmlns:m="http://schemas.openxmlformats.org/officeDocument/2006/math">
                    <m:r>
                      <a:rPr lang="en-US" sz="1600" i="1">
                        <a:solidFill>
                          <a:schemeClr val="accent1"/>
                        </a:solidFill>
                        <a:latin typeface="Cambria Math" panose="02040503050406030204" pitchFamily="18" charset="0"/>
                      </a:rPr>
                      <m:t>(</m:t>
                    </m:r>
                    <m:r>
                      <a:rPr lang="en-US" sz="1600" i="1">
                        <a:solidFill>
                          <a:schemeClr val="accent1"/>
                        </a:solidFill>
                        <a:latin typeface="Cambria Math" panose="02040503050406030204" pitchFamily="18" charset="0"/>
                      </a:rPr>
                      <m:t>𝑎𝑐𝑡𝑖𝑜𝑛</m:t>
                    </m:r>
                    <m:r>
                      <a:rPr lang="en-US" sz="1600" i="1">
                        <a:solidFill>
                          <a:schemeClr val="accent1"/>
                        </a:solidFill>
                        <a:latin typeface="Cambria Math" panose="02040503050406030204" pitchFamily="18" charset="0"/>
                      </a:rPr>
                      <m:t>(0)=1)</m:t>
                    </m:r>
                  </m:oMath>
                </a14:m>
                <a:r>
                  <a:rPr lang="en-US" sz="1600" dirty="0">
                    <a:solidFill>
                      <a:schemeClr val="accent1"/>
                    </a:solidFill>
                  </a:rPr>
                  <a:t> </a:t>
                </a:r>
                <a:r>
                  <a:rPr lang="en-US" sz="1600" dirty="0">
                    <a:solidFill>
                      <a:schemeClr val="accent1"/>
                    </a:solidFill>
                    <a:latin typeface="+mn-lt"/>
                  </a:rPr>
                  <a:t>, </a:t>
                </a:r>
                <a:r>
                  <a:rPr lang="en-US" sz="1600" i="1" dirty="0">
                    <a:solidFill>
                      <a:schemeClr val="accent1"/>
                    </a:solidFill>
                  </a:rPr>
                  <a:t>(</a:t>
                </a:r>
                <a14:m>
                  <m:oMath xmlns:m="http://schemas.openxmlformats.org/officeDocument/2006/math">
                    <m:r>
                      <a:rPr lang="en-US" sz="1600" i="1" dirty="0">
                        <a:solidFill>
                          <a:schemeClr val="accent1"/>
                        </a:solidFill>
                        <a:latin typeface="Cambria Math" panose="02040503050406030204" pitchFamily="18" charset="0"/>
                      </a:rPr>
                      <m:t>𝑝𝑜𝑠</m:t>
                    </m:r>
                    <m:r>
                      <a:rPr lang="en-US" sz="1600" i="1" dirty="0">
                        <a:solidFill>
                          <a:schemeClr val="accent1"/>
                        </a:solidFill>
                        <a:latin typeface="Cambria Math" panose="02040503050406030204" pitchFamily="18" charset="0"/>
                      </a:rPr>
                      <m:t>≠ 0.6</m:t>
                    </m:r>
                  </m:oMath>
                </a14:m>
                <a:r>
                  <a:rPr lang="en-US" sz="1600" i="1" dirty="0">
                    <a:solidFill>
                      <a:schemeClr val="accent1"/>
                    </a:solidFill>
                  </a:rPr>
                  <a:t>)</a:t>
                </a:r>
                <a:r>
                  <a:rPr lang="en-US" sz="1600" dirty="0">
                    <a:solidFill>
                      <a:schemeClr val="accent1"/>
                    </a:solidFill>
                    <a:latin typeface="+mn-lt"/>
                  </a:rPr>
                  <a:t> would not have happened.</a:t>
                </a:r>
              </a:p>
              <a:p>
                <a:pPr>
                  <a:buFont typeface="Arial" panose="020B0604020202020204" pitchFamily="34" charset="0"/>
                  <a:buChar char="•"/>
                </a:pPr>
                <a:endParaRPr lang="en-US" sz="1400" dirty="0">
                  <a:solidFill>
                    <a:schemeClr val="accent1"/>
                  </a:solidFill>
                  <a:latin typeface="+mn-lt"/>
                </a:endParaRPr>
              </a:p>
              <a:p>
                <a:pPr lvl="1">
                  <a:buFont typeface="Arial" panose="020B0604020202020204" pitchFamily="34" charset="0"/>
                  <a:buChar char="•"/>
                </a:pPr>
                <a:r>
                  <a:rPr lang="en-US" sz="1400" dirty="0">
                    <a:solidFill>
                      <a:schemeClr val="accent1"/>
                    </a:solidFill>
                    <a:latin typeface="+mn-lt"/>
                  </a:rPr>
                  <a:t>The occurrence of </a:t>
                </a:r>
                <a14:m>
                  <m:oMath xmlns:m="http://schemas.openxmlformats.org/officeDocument/2006/math">
                    <m:r>
                      <a:rPr lang="en-US" sz="1400" i="1">
                        <a:solidFill>
                          <a:schemeClr val="accent1"/>
                        </a:solidFill>
                        <a:latin typeface="Cambria Math" panose="02040503050406030204" pitchFamily="18" charset="0"/>
                      </a:rPr>
                      <m:t>(</m:t>
                    </m:r>
                    <m:r>
                      <a:rPr lang="en-US" sz="1400" i="1">
                        <a:solidFill>
                          <a:schemeClr val="accent1"/>
                        </a:solidFill>
                        <a:latin typeface="Cambria Math" panose="02040503050406030204" pitchFamily="18" charset="0"/>
                      </a:rPr>
                      <m:t>𝑎𝑐𝑡𝑖𝑜𝑛</m:t>
                    </m:r>
                    <m:r>
                      <a:rPr lang="en-US" sz="1400" i="1">
                        <a:solidFill>
                          <a:schemeClr val="accent1"/>
                        </a:solidFill>
                        <a:latin typeface="Cambria Math" panose="02040503050406030204" pitchFamily="18" charset="0"/>
                      </a:rPr>
                      <m:t>(0)=1)</m:t>
                    </m:r>
                  </m:oMath>
                </a14:m>
                <a:r>
                  <a:rPr lang="en-US" sz="1400" dirty="0">
                    <a:solidFill>
                      <a:schemeClr val="accent1"/>
                    </a:solidFill>
                  </a:rPr>
                  <a:t> </a:t>
                </a:r>
                <a:r>
                  <a:rPr lang="en-US" sz="1400" dirty="0">
                    <a:solidFill>
                      <a:schemeClr val="accent1"/>
                    </a:solidFill>
                    <a:latin typeface="+mn-lt"/>
                  </a:rPr>
                  <a:t>is </a:t>
                </a:r>
                <a:r>
                  <a:rPr lang="en-US" sz="1400" i="1" dirty="0">
                    <a:solidFill>
                      <a:schemeClr val="bg2"/>
                    </a:solidFill>
                    <a:latin typeface="+mn-lt"/>
                  </a:rPr>
                  <a:t>necessary</a:t>
                </a:r>
                <a:r>
                  <a:rPr lang="en-US" sz="1400" dirty="0">
                    <a:solidFill>
                      <a:schemeClr val="accent1"/>
                    </a:solidFill>
                    <a:latin typeface="+mn-lt"/>
                  </a:rPr>
                  <a:t> for the occurrence of</a:t>
                </a:r>
                <a:r>
                  <a:rPr lang="en-US" sz="1400" i="1" dirty="0">
                    <a:solidFill>
                      <a:schemeClr val="accent1"/>
                    </a:solidFill>
                  </a:rPr>
                  <a:t> </a:t>
                </a:r>
                <a14:m>
                  <m:oMath xmlns:m="http://schemas.openxmlformats.org/officeDocument/2006/math">
                    <m:r>
                      <a:rPr lang="en-US" sz="1400" b="0" i="1" dirty="0" smtClean="0">
                        <a:solidFill>
                          <a:schemeClr val="accent1"/>
                        </a:solidFill>
                        <a:latin typeface="Cambria Math" panose="02040503050406030204" pitchFamily="18" charset="0"/>
                      </a:rPr>
                      <m:t>(</m:t>
                    </m:r>
                    <m:r>
                      <a:rPr lang="en-US" sz="1400" i="1" dirty="0">
                        <a:solidFill>
                          <a:schemeClr val="accent1"/>
                        </a:solidFill>
                        <a:latin typeface="Cambria Math" panose="02040503050406030204" pitchFamily="18" charset="0"/>
                      </a:rPr>
                      <m:t>𝑝𝑜𝑠</m:t>
                    </m:r>
                    <m:r>
                      <a:rPr lang="en-US" sz="1400" i="1" dirty="0">
                        <a:solidFill>
                          <a:schemeClr val="accent1"/>
                        </a:solidFill>
                        <a:latin typeface="Cambria Math" panose="02040503050406030204" pitchFamily="18" charset="0"/>
                      </a:rPr>
                      <m:t>≠ 0.6)</m:t>
                    </m:r>
                  </m:oMath>
                </a14:m>
                <a:r>
                  <a:rPr lang="en-US" sz="1400" dirty="0">
                    <a:solidFill>
                      <a:schemeClr val="accent1"/>
                    </a:solidFill>
                    <a:latin typeface="+mn-lt"/>
                  </a:rPr>
                  <a:t>. </a:t>
                </a:r>
              </a:p>
              <a:p>
                <a:pPr>
                  <a:buFont typeface="Arial" panose="020B0604020202020204" pitchFamily="34" charset="0"/>
                  <a:buChar char="•"/>
                </a:pPr>
                <a:endParaRPr lang="en-US" sz="1400" dirty="0">
                  <a:solidFill>
                    <a:schemeClr val="accent1"/>
                  </a:solidFill>
                  <a:latin typeface="+mn-lt"/>
                </a:endParaRPr>
              </a:p>
              <a:p>
                <a:pPr>
                  <a:buFont typeface="Arial" panose="020B0604020202020204" pitchFamily="34" charset="0"/>
                  <a:buChar char="•"/>
                </a:pPr>
                <a:endParaRPr lang="en-US" sz="1400" dirty="0">
                  <a:solidFill>
                    <a:schemeClr val="accent1"/>
                  </a:solidFill>
                  <a:latin typeface="+mn-lt"/>
                </a:endParaRPr>
              </a:p>
              <a:p>
                <a:pPr>
                  <a:buFont typeface="Arial" panose="020B0604020202020204" pitchFamily="34" charset="0"/>
                  <a:buChar char="•"/>
                </a:pPr>
                <a:endParaRPr lang="en-US" sz="1400" dirty="0">
                  <a:solidFill>
                    <a:schemeClr val="accent1"/>
                  </a:solidFill>
                  <a:latin typeface="+mn-lt"/>
                </a:endParaRPr>
              </a:p>
              <a:p>
                <a:pPr>
                  <a:buFont typeface="Arial" panose="020B0604020202020204" pitchFamily="34" charset="0"/>
                  <a:buChar char="•"/>
                </a:pPr>
                <a:endParaRPr lang="en-US" sz="1400" dirty="0">
                  <a:solidFill>
                    <a:schemeClr val="accent1"/>
                  </a:solidFill>
                  <a:latin typeface="+mn-lt"/>
                </a:endParaRPr>
              </a:p>
              <a:p>
                <a:pPr>
                  <a:buFont typeface="Arial" panose="020B0604020202020204" pitchFamily="34" charset="0"/>
                  <a:buChar char="•"/>
                </a:pPr>
                <a:endParaRPr lang="en-US" sz="1400" dirty="0">
                  <a:solidFill>
                    <a:schemeClr val="accent1"/>
                  </a:solidFill>
                  <a:latin typeface="+mn-lt"/>
                </a:endParaRPr>
              </a:p>
              <a:p>
                <a:pPr lvl="1">
                  <a:buFont typeface="Arial" panose="020B0604020202020204" pitchFamily="34" charset="0"/>
                  <a:buChar char="•"/>
                </a:pPr>
                <a:r>
                  <a:rPr lang="en-US" sz="1400" dirty="0">
                    <a:solidFill>
                      <a:schemeClr val="accent1"/>
                    </a:solidFill>
                    <a:latin typeface="+mn-lt"/>
                  </a:rPr>
                  <a:t>Had </a:t>
                </a:r>
                <a14:m>
                  <m:oMath xmlns:m="http://schemas.openxmlformats.org/officeDocument/2006/math">
                    <m:r>
                      <a:rPr lang="en-US" sz="1400" i="1">
                        <a:solidFill>
                          <a:schemeClr val="accent1"/>
                        </a:solidFill>
                        <a:latin typeface="Cambria Math" panose="02040503050406030204" pitchFamily="18" charset="0"/>
                      </a:rPr>
                      <m:t>(</m:t>
                    </m:r>
                    <m:r>
                      <a:rPr lang="en-US" sz="1400" i="1">
                        <a:solidFill>
                          <a:schemeClr val="accent1"/>
                        </a:solidFill>
                        <a:latin typeface="Cambria Math" panose="02040503050406030204" pitchFamily="18" charset="0"/>
                      </a:rPr>
                      <m:t>𝑎𝑐𝑡𝑖𝑜𝑛</m:t>
                    </m:r>
                    <m:r>
                      <a:rPr lang="en-US" sz="1400" i="1">
                        <a:solidFill>
                          <a:schemeClr val="accent1"/>
                        </a:solidFill>
                        <a:latin typeface="Cambria Math" panose="02040503050406030204" pitchFamily="18" charset="0"/>
                      </a:rPr>
                      <m:t>(0)=1)</m:t>
                    </m:r>
                  </m:oMath>
                </a14:m>
                <a:r>
                  <a:rPr lang="en-US" sz="1400" dirty="0">
                    <a:solidFill>
                      <a:schemeClr val="accent1"/>
                    </a:solidFill>
                    <a:latin typeface="+mn-lt"/>
                  </a:rPr>
                  <a:t> </a:t>
                </a:r>
                <a:r>
                  <a:rPr lang="en-US" sz="1400" dirty="0">
                    <a:solidFill>
                      <a:schemeClr val="bg2"/>
                    </a:solidFill>
                    <a:latin typeface="+mn-lt"/>
                  </a:rPr>
                  <a:t>not occurred</a:t>
                </a:r>
                <a:r>
                  <a:rPr lang="en-US" sz="1400" dirty="0">
                    <a:solidFill>
                      <a:schemeClr val="accent1"/>
                    </a:solidFill>
                    <a:latin typeface="+mn-lt"/>
                  </a:rPr>
                  <a:t>, </a:t>
                </a:r>
                <a14:m>
                  <m:oMath xmlns:m="http://schemas.openxmlformats.org/officeDocument/2006/math">
                    <m:r>
                      <a:rPr lang="en-US" sz="1400" b="0" i="0" dirty="0" smtClean="0">
                        <a:solidFill>
                          <a:schemeClr val="accent1"/>
                        </a:solidFill>
                        <a:latin typeface="Cambria Math" panose="02040503050406030204" pitchFamily="18" charset="0"/>
                      </a:rPr>
                      <m:t>(</m:t>
                    </m:r>
                    <m:r>
                      <a:rPr lang="en-US" sz="1400" i="1" dirty="0">
                        <a:solidFill>
                          <a:schemeClr val="accent1"/>
                        </a:solidFill>
                        <a:latin typeface="Cambria Math" panose="02040503050406030204" pitchFamily="18" charset="0"/>
                      </a:rPr>
                      <m:t>𝑝𝑜𝑠</m:t>
                    </m:r>
                    <m:r>
                      <a:rPr lang="en-US" sz="1400" i="1" dirty="0">
                        <a:solidFill>
                          <a:schemeClr val="accent1"/>
                        </a:solidFill>
                        <a:latin typeface="Cambria Math" panose="02040503050406030204" pitchFamily="18" charset="0"/>
                      </a:rPr>
                      <m:t>≠ 0.6)</m:t>
                    </m:r>
                  </m:oMath>
                </a14:m>
                <a:r>
                  <a:rPr lang="en-US" sz="1400" dirty="0">
                    <a:solidFill>
                      <a:schemeClr val="accent1"/>
                    </a:solidFill>
                    <a:latin typeface="+mn-lt"/>
                  </a:rPr>
                  <a:t> would </a:t>
                </a:r>
                <a:r>
                  <a:rPr lang="en-US" sz="1400" dirty="0">
                    <a:solidFill>
                      <a:schemeClr val="bg2"/>
                    </a:solidFill>
                    <a:latin typeface="+mn-lt"/>
                  </a:rPr>
                  <a:t>not</a:t>
                </a:r>
                <a:r>
                  <a:rPr lang="en-US" sz="1400" dirty="0">
                    <a:solidFill>
                      <a:schemeClr val="accent1"/>
                    </a:solidFill>
                    <a:latin typeface="+mn-lt"/>
                  </a:rPr>
                  <a:t> have occurred. </a:t>
                </a:r>
              </a:p>
              <a:p>
                <a:pPr>
                  <a:buFont typeface="Arial" panose="020B0604020202020204" pitchFamily="34" charset="0"/>
                  <a:buChar char="•"/>
                </a:pPr>
                <a:endParaRPr lang="en-US" sz="1400" dirty="0">
                  <a:solidFill>
                    <a:schemeClr val="accent1"/>
                  </a:solidFill>
                  <a:latin typeface="+mn-lt"/>
                </a:endParaRPr>
              </a:p>
              <a:p>
                <a:pPr>
                  <a:buFont typeface="Arial" panose="020B0604020202020204" pitchFamily="34" charset="0"/>
                  <a:buChar char="•"/>
                </a:pPr>
                <a:endParaRPr lang="en-US" sz="1400" dirty="0">
                  <a:solidFill>
                    <a:schemeClr val="accent1"/>
                  </a:solidFill>
                  <a:latin typeface="+mn-lt"/>
                </a:endParaRPr>
              </a:p>
              <a:p>
                <a:pPr>
                  <a:buFont typeface="Arial" panose="020B0604020202020204" pitchFamily="34" charset="0"/>
                  <a:buChar char="•"/>
                </a:pPr>
                <a:endParaRPr lang="en-US" sz="1400" dirty="0">
                  <a:solidFill>
                    <a:schemeClr val="accent1"/>
                  </a:solidFill>
                  <a:latin typeface="+mn-lt"/>
                </a:endParaRPr>
              </a:p>
              <a:p>
                <a:pPr marL="152400" indent="0">
                  <a:buNone/>
                </a:pPr>
                <a:endParaRPr lang="en-US" sz="1400" dirty="0">
                  <a:solidFill>
                    <a:schemeClr val="accent1"/>
                  </a:solidFill>
                  <a:latin typeface="+mn-lt"/>
                </a:endParaRPr>
              </a:p>
              <a:p>
                <a:pPr>
                  <a:buFont typeface="Arial" panose="020B0604020202020204" pitchFamily="34" charset="0"/>
                  <a:buChar char="•"/>
                </a:pPr>
                <a:r>
                  <a:rPr lang="en-US" sz="1600" dirty="0">
                    <a:solidFill>
                      <a:schemeClr val="accent1"/>
                    </a:solidFill>
                    <a:latin typeface="+mn-lt"/>
                  </a:rPr>
                  <a:t>When we contemplate </a:t>
                </a:r>
                <a14:m>
                  <m:oMath xmlns:m="http://schemas.openxmlformats.org/officeDocument/2006/math">
                    <m:r>
                      <a:rPr lang="en-US" sz="1600" i="1">
                        <a:solidFill>
                          <a:schemeClr val="accent1"/>
                        </a:solidFill>
                        <a:latin typeface="Cambria Math" panose="02040503050406030204" pitchFamily="18" charset="0"/>
                      </a:rPr>
                      <m:t>(</m:t>
                    </m:r>
                    <m:r>
                      <a:rPr lang="en-US" sz="1600" i="1">
                        <a:solidFill>
                          <a:schemeClr val="accent1"/>
                        </a:solidFill>
                        <a:latin typeface="Cambria Math" panose="02040503050406030204" pitchFamily="18" charset="0"/>
                      </a:rPr>
                      <m:t>𝑎𝑐𝑡𝑖𝑜𝑛</m:t>
                    </m:r>
                    <m:r>
                      <a:rPr lang="en-US" sz="1600" i="1">
                        <a:solidFill>
                          <a:schemeClr val="accent1"/>
                        </a:solidFill>
                        <a:latin typeface="Cambria Math" panose="02040503050406030204" pitchFamily="18" charset="0"/>
                      </a:rPr>
                      <m:t>(0)=1)</m:t>
                    </m:r>
                  </m:oMath>
                </a14:m>
                <a:r>
                  <a:rPr lang="en-US" sz="1600" dirty="0">
                    <a:solidFill>
                      <a:schemeClr val="accent1"/>
                    </a:solidFill>
                    <a:latin typeface="+mn-lt"/>
                  </a:rPr>
                  <a:t> not happening, we are considering a </a:t>
                </a:r>
                <a:r>
                  <a:rPr lang="en-US" sz="1600" i="1" dirty="0">
                    <a:solidFill>
                      <a:schemeClr val="bg2"/>
                    </a:solidFill>
                    <a:latin typeface="+mn-lt"/>
                  </a:rPr>
                  <a:t>counterfactual</a:t>
                </a:r>
                <a:r>
                  <a:rPr lang="en-US" sz="1600" dirty="0">
                    <a:solidFill>
                      <a:schemeClr val="accent1"/>
                    </a:solidFill>
                    <a:latin typeface="+mn-lt"/>
                  </a:rPr>
                  <a:t>.</a:t>
                </a:r>
              </a:p>
              <a:p>
                <a:pPr marL="152400" indent="0">
                  <a:buNone/>
                </a:pPr>
                <a:endParaRPr lang="en-US" sz="1400" dirty="0">
                  <a:solidFill>
                    <a:schemeClr val="accent1"/>
                  </a:solidFill>
                  <a:latin typeface="+mn-lt"/>
                </a:endParaRPr>
              </a:p>
            </p:txBody>
          </p:sp>
        </mc:Choice>
        <mc:Fallback xmlns="">
          <p:sp>
            <p:nvSpPr>
              <p:cNvPr id="2" name="Text Placeholder 1">
                <a:extLst>
                  <a:ext uri="{FF2B5EF4-FFF2-40B4-BE49-F238E27FC236}">
                    <a16:creationId xmlns:a16="http://schemas.microsoft.com/office/drawing/2014/main" id="{97EFFD52-61EA-95CD-E12B-C32425D5DDBF}"/>
                  </a:ext>
                </a:extLst>
              </p:cNvPr>
              <p:cNvSpPr>
                <a:spLocks noGrp="1" noRot="1" noChangeAspect="1" noMove="1" noResize="1" noEditPoints="1" noAdjustHandles="1" noChangeArrowheads="1" noChangeShapeType="1" noTextEdit="1"/>
              </p:cNvSpPr>
              <p:nvPr>
                <p:ph type="body" idx="1"/>
              </p:nvPr>
            </p:nvSpPr>
            <p:spPr>
              <a:xfrm>
                <a:off x="720000" y="1325457"/>
                <a:ext cx="7704000" cy="3416400"/>
              </a:xfrm>
              <a:blipFill>
                <a:blip r:embed="rId3"/>
                <a:stretch>
                  <a:fillRect b="-100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9F511C0-009B-451C-2AFF-B75F259CFF93}"/>
              </a:ext>
            </a:extLst>
          </p:cNvPr>
          <p:cNvSpPr>
            <a:spLocks noGrp="1"/>
          </p:cNvSpPr>
          <p:nvPr>
            <p:ph type="title"/>
          </p:nvPr>
        </p:nvSpPr>
        <p:spPr/>
        <p:txBody>
          <a:bodyPr/>
          <a:lstStyle/>
          <a:p>
            <a:r>
              <a:rPr lang="en-US" dirty="0">
                <a:latin typeface="Aharoni" panose="02010803020104030203" pitchFamily="2" charset="-79"/>
                <a:cs typeface="Aharoni" panose="02010803020104030203" pitchFamily="2" charset="-79"/>
              </a:rPr>
              <a:t>Actual Causality</a:t>
            </a:r>
          </a:p>
        </p:txBody>
      </p:sp>
      <p:sp>
        <p:nvSpPr>
          <p:cNvPr id="6" name="Oval 5">
            <a:extLst>
              <a:ext uri="{FF2B5EF4-FFF2-40B4-BE49-F238E27FC236}">
                <a16:creationId xmlns:a16="http://schemas.microsoft.com/office/drawing/2014/main" id="{1F71D10F-CAFC-DB2B-DAA2-CCDB61674B30}"/>
              </a:ext>
            </a:extLst>
          </p:cNvPr>
          <p:cNvSpPr/>
          <p:nvPr/>
        </p:nvSpPr>
        <p:spPr>
          <a:xfrm>
            <a:off x="1879319" y="2451395"/>
            <a:ext cx="1510528" cy="7395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a:solidFill>
                  <a:schemeClr val="accent1"/>
                </a:solidFill>
              </a:rPr>
              <a:t>action(0) = 1 </a:t>
            </a: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2DFD80C-F733-4447-57B5-235D2C48C4C0}"/>
                  </a:ext>
                </a:extLst>
              </p:cNvPr>
              <p:cNvSpPr/>
              <p:nvPr/>
            </p:nvSpPr>
            <p:spPr>
              <a:xfrm>
                <a:off x="5754155" y="2451394"/>
                <a:ext cx="1510528" cy="739527"/>
              </a:xfrm>
              <a:prstGeom prst="ellipse">
                <a:avLst/>
              </a:prstGeom>
              <a:ln>
                <a:solidFill>
                  <a:schemeClr val="bg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i="1">
                    <a:solidFill>
                      <a:schemeClr val="bg2"/>
                    </a:solidFill>
                  </a:rPr>
                  <a:t>pos(last)</a:t>
                </a:r>
                <a:r>
                  <a:rPr lang="en-US" sz="1000">
                    <a:solidFill>
                      <a:schemeClr val="bg2"/>
                    </a:solidFill>
                  </a:rPr>
                  <a:t> </a:t>
                </a:r>
                <a14:m>
                  <m:oMath xmlns:m="http://schemas.openxmlformats.org/officeDocument/2006/math">
                    <m:r>
                      <a:rPr lang="en-US" sz="1000" i="1" dirty="0">
                        <a:solidFill>
                          <a:schemeClr val="bg2"/>
                        </a:solidFill>
                        <a:latin typeface="Cambria Math" panose="02040503050406030204" pitchFamily="18" charset="0"/>
                      </a:rPr>
                      <m:t>≠ </m:t>
                    </m:r>
                  </m:oMath>
                </a14:m>
                <a:r>
                  <a:rPr lang="en-US" sz="1000">
                    <a:solidFill>
                      <a:schemeClr val="bg2"/>
                    </a:solidFill>
                  </a:rPr>
                  <a:t>0.6</a:t>
                </a:r>
              </a:p>
            </p:txBody>
          </p:sp>
        </mc:Choice>
        <mc:Fallback xmlns="">
          <p:sp>
            <p:nvSpPr>
              <p:cNvPr id="10" name="Oval 9">
                <a:extLst>
                  <a:ext uri="{FF2B5EF4-FFF2-40B4-BE49-F238E27FC236}">
                    <a16:creationId xmlns:a16="http://schemas.microsoft.com/office/drawing/2014/main" id="{B2DFD80C-F733-4447-57B5-235D2C48C4C0}"/>
                  </a:ext>
                </a:extLst>
              </p:cNvPr>
              <p:cNvSpPr>
                <a:spLocks noRot="1" noChangeAspect="1" noMove="1" noResize="1" noEditPoints="1" noAdjustHandles="1" noChangeArrowheads="1" noChangeShapeType="1" noTextEdit="1"/>
              </p:cNvSpPr>
              <p:nvPr/>
            </p:nvSpPr>
            <p:spPr>
              <a:xfrm>
                <a:off x="5754155" y="2451394"/>
                <a:ext cx="1510528" cy="739527"/>
              </a:xfrm>
              <a:prstGeom prst="ellipse">
                <a:avLst/>
              </a:prstGeom>
              <a:blipFill>
                <a:blip r:embed="rId4"/>
                <a:stretch>
                  <a:fillRect/>
                </a:stretch>
              </a:blipFill>
              <a:ln>
                <a:solidFill>
                  <a:schemeClr val="bg2"/>
                </a:solidFill>
              </a:ln>
            </p:spPr>
            <p:txBody>
              <a:bodyPr/>
              <a:lstStyle/>
              <a:p>
                <a:r>
                  <a:rPr lang="en-US">
                    <a:noFill/>
                  </a:rPr>
                  <a:t> </a:t>
                </a:r>
              </a:p>
            </p:txBody>
          </p:sp>
        </mc:Fallback>
      </mc:AlternateContent>
      <p:sp>
        <p:nvSpPr>
          <p:cNvPr id="19" name="Freeform 18">
            <a:extLst>
              <a:ext uri="{FF2B5EF4-FFF2-40B4-BE49-F238E27FC236}">
                <a16:creationId xmlns:a16="http://schemas.microsoft.com/office/drawing/2014/main" id="{6CDB1B0C-A71C-56D0-325F-EE5E4D6BF4D6}"/>
              </a:ext>
            </a:extLst>
          </p:cNvPr>
          <p:cNvSpPr/>
          <p:nvPr/>
        </p:nvSpPr>
        <p:spPr>
          <a:xfrm>
            <a:off x="3405003" y="2798771"/>
            <a:ext cx="2339046" cy="167068"/>
          </a:xfrm>
          <a:custGeom>
            <a:avLst/>
            <a:gdLst>
              <a:gd name="connsiteX0" fmla="*/ 0 w 2339046"/>
              <a:gd name="connsiteY0" fmla="*/ 35364 h 167068"/>
              <a:gd name="connsiteX1" fmla="*/ 419311 w 2339046"/>
              <a:gd name="connsiteY1" fmla="*/ 166714 h 167068"/>
              <a:gd name="connsiteX2" fmla="*/ 793154 w 2339046"/>
              <a:gd name="connsiteY2" fmla="*/ 0 h 167068"/>
              <a:gd name="connsiteX3" fmla="*/ 1212464 w 2339046"/>
              <a:gd name="connsiteY3" fmla="*/ 166714 h 167068"/>
              <a:gd name="connsiteX4" fmla="*/ 1586307 w 2339046"/>
              <a:gd name="connsiteY4" fmla="*/ 45468 h 167068"/>
              <a:gd name="connsiteX5" fmla="*/ 1980358 w 2339046"/>
              <a:gd name="connsiteY5" fmla="*/ 161662 h 167068"/>
              <a:gd name="connsiteX6" fmla="*/ 2339046 w 2339046"/>
              <a:gd name="connsiteY6" fmla="*/ 85883 h 16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9046" h="167068">
                <a:moveTo>
                  <a:pt x="0" y="35364"/>
                </a:moveTo>
                <a:cubicBezTo>
                  <a:pt x="143559" y="103986"/>
                  <a:pt x="287119" y="172608"/>
                  <a:pt x="419311" y="166714"/>
                </a:cubicBezTo>
                <a:cubicBezTo>
                  <a:pt x="551503" y="160820"/>
                  <a:pt x="660962" y="0"/>
                  <a:pt x="793154" y="0"/>
                </a:cubicBezTo>
                <a:cubicBezTo>
                  <a:pt x="925346" y="0"/>
                  <a:pt x="1080272" y="159136"/>
                  <a:pt x="1212464" y="166714"/>
                </a:cubicBezTo>
                <a:cubicBezTo>
                  <a:pt x="1344656" y="174292"/>
                  <a:pt x="1458325" y="46310"/>
                  <a:pt x="1586307" y="45468"/>
                </a:cubicBezTo>
                <a:cubicBezTo>
                  <a:pt x="1714289" y="44626"/>
                  <a:pt x="1854902" y="154926"/>
                  <a:pt x="1980358" y="161662"/>
                </a:cubicBezTo>
                <a:cubicBezTo>
                  <a:pt x="2105814" y="168398"/>
                  <a:pt x="2277581" y="101039"/>
                  <a:pt x="2339046" y="85883"/>
                </a:cubicBezTo>
              </a:path>
            </a:pathLst>
          </a:custGeom>
          <a:noFill/>
          <a:ln w="44450">
            <a:prstDash val="sysDot"/>
            <a:headEnd type="none" w="lg" len="med"/>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9BAFF94-5043-1E38-2740-C51437E7061C}"/>
              </a:ext>
            </a:extLst>
          </p:cNvPr>
          <p:cNvSpPr/>
          <p:nvPr/>
        </p:nvSpPr>
        <p:spPr>
          <a:xfrm>
            <a:off x="1879319" y="3679662"/>
            <a:ext cx="1510528" cy="7395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a:solidFill>
                  <a:schemeClr val="accent1"/>
                </a:solidFill>
              </a:rPr>
              <a:t>action(0) = -1 </a:t>
            </a:r>
          </a:p>
        </p:txBody>
      </p:sp>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3E59550D-6C09-EFDF-68E6-4BC285BA21E7}"/>
                  </a:ext>
                </a:extLst>
              </p:cNvPr>
              <p:cNvSpPr/>
              <p:nvPr/>
            </p:nvSpPr>
            <p:spPr>
              <a:xfrm>
                <a:off x="5754155" y="3679661"/>
                <a:ext cx="1510528" cy="739527"/>
              </a:xfrm>
              <a:prstGeom prst="ellipse">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i="1">
                    <a:solidFill>
                      <a:srgbClr val="00B050"/>
                    </a:solidFill>
                  </a:rPr>
                  <a:t>pos(last)</a:t>
                </a:r>
                <a:r>
                  <a:rPr lang="en-US" sz="1000">
                    <a:solidFill>
                      <a:srgbClr val="00B050"/>
                    </a:solidFill>
                  </a:rPr>
                  <a:t> </a:t>
                </a:r>
                <a14:m>
                  <m:oMath xmlns:m="http://schemas.openxmlformats.org/officeDocument/2006/math">
                    <m:r>
                      <a:rPr lang="en-US" sz="1000" i="1" dirty="0" smtClean="0">
                        <a:solidFill>
                          <a:srgbClr val="00B050"/>
                        </a:solidFill>
                        <a:latin typeface="Cambria Math" panose="02040503050406030204" pitchFamily="18" charset="0"/>
                      </a:rPr>
                      <m:t>=</m:t>
                    </m:r>
                    <m:r>
                      <a:rPr lang="en-US" sz="1000" i="1" dirty="0">
                        <a:solidFill>
                          <a:srgbClr val="00B050"/>
                        </a:solidFill>
                        <a:latin typeface="Cambria Math" panose="02040503050406030204" pitchFamily="18" charset="0"/>
                      </a:rPr>
                      <m:t> </m:t>
                    </m:r>
                  </m:oMath>
                </a14:m>
                <a:r>
                  <a:rPr lang="en-US" sz="1000">
                    <a:solidFill>
                      <a:srgbClr val="00B050"/>
                    </a:solidFill>
                  </a:rPr>
                  <a:t>0.6</a:t>
                </a:r>
              </a:p>
            </p:txBody>
          </p:sp>
        </mc:Choice>
        <mc:Fallback xmlns="">
          <p:sp>
            <p:nvSpPr>
              <p:cNvPr id="21" name="Oval 20">
                <a:extLst>
                  <a:ext uri="{FF2B5EF4-FFF2-40B4-BE49-F238E27FC236}">
                    <a16:creationId xmlns:a16="http://schemas.microsoft.com/office/drawing/2014/main" id="{3E59550D-6C09-EFDF-68E6-4BC285BA21E7}"/>
                  </a:ext>
                </a:extLst>
              </p:cNvPr>
              <p:cNvSpPr>
                <a:spLocks noRot="1" noChangeAspect="1" noMove="1" noResize="1" noEditPoints="1" noAdjustHandles="1" noChangeArrowheads="1" noChangeShapeType="1" noTextEdit="1"/>
              </p:cNvSpPr>
              <p:nvPr/>
            </p:nvSpPr>
            <p:spPr>
              <a:xfrm>
                <a:off x="5754155" y="3679661"/>
                <a:ext cx="1510528" cy="739527"/>
              </a:xfrm>
              <a:prstGeom prst="ellipse">
                <a:avLst/>
              </a:prstGeom>
              <a:blipFill>
                <a:blip r:embed="rId5"/>
                <a:stretch>
                  <a:fillRect/>
                </a:stretch>
              </a:blipFill>
              <a:ln>
                <a:solidFill>
                  <a:srgbClr val="00B050"/>
                </a:solidFill>
              </a:ln>
            </p:spPr>
            <p:txBody>
              <a:bodyPr/>
              <a:lstStyle/>
              <a:p>
                <a:r>
                  <a:rPr lang="en-US">
                    <a:noFill/>
                  </a:rPr>
                  <a:t> </a:t>
                </a:r>
              </a:p>
            </p:txBody>
          </p:sp>
        </mc:Fallback>
      </mc:AlternateContent>
      <p:sp>
        <p:nvSpPr>
          <p:cNvPr id="24" name="Freeform 23">
            <a:extLst>
              <a:ext uri="{FF2B5EF4-FFF2-40B4-BE49-F238E27FC236}">
                <a16:creationId xmlns:a16="http://schemas.microsoft.com/office/drawing/2014/main" id="{AD31967E-0767-6C9D-2FEE-CAF14A877749}"/>
              </a:ext>
            </a:extLst>
          </p:cNvPr>
          <p:cNvSpPr/>
          <p:nvPr/>
        </p:nvSpPr>
        <p:spPr>
          <a:xfrm>
            <a:off x="3405003" y="4027038"/>
            <a:ext cx="2339046" cy="167068"/>
          </a:xfrm>
          <a:custGeom>
            <a:avLst/>
            <a:gdLst>
              <a:gd name="connsiteX0" fmla="*/ 0 w 2339046"/>
              <a:gd name="connsiteY0" fmla="*/ 35364 h 167068"/>
              <a:gd name="connsiteX1" fmla="*/ 419311 w 2339046"/>
              <a:gd name="connsiteY1" fmla="*/ 166714 h 167068"/>
              <a:gd name="connsiteX2" fmla="*/ 793154 w 2339046"/>
              <a:gd name="connsiteY2" fmla="*/ 0 h 167068"/>
              <a:gd name="connsiteX3" fmla="*/ 1212464 w 2339046"/>
              <a:gd name="connsiteY3" fmla="*/ 166714 h 167068"/>
              <a:gd name="connsiteX4" fmla="*/ 1586307 w 2339046"/>
              <a:gd name="connsiteY4" fmla="*/ 45468 h 167068"/>
              <a:gd name="connsiteX5" fmla="*/ 1980358 w 2339046"/>
              <a:gd name="connsiteY5" fmla="*/ 161662 h 167068"/>
              <a:gd name="connsiteX6" fmla="*/ 2339046 w 2339046"/>
              <a:gd name="connsiteY6" fmla="*/ 85883 h 16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9046" h="167068">
                <a:moveTo>
                  <a:pt x="0" y="35364"/>
                </a:moveTo>
                <a:cubicBezTo>
                  <a:pt x="143559" y="103986"/>
                  <a:pt x="287119" y="172608"/>
                  <a:pt x="419311" y="166714"/>
                </a:cubicBezTo>
                <a:cubicBezTo>
                  <a:pt x="551503" y="160820"/>
                  <a:pt x="660962" y="0"/>
                  <a:pt x="793154" y="0"/>
                </a:cubicBezTo>
                <a:cubicBezTo>
                  <a:pt x="925346" y="0"/>
                  <a:pt x="1080272" y="159136"/>
                  <a:pt x="1212464" y="166714"/>
                </a:cubicBezTo>
                <a:cubicBezTo>
                  <a:pt x="1344656" y="174292"/>
                  <a:pt x="1458325" y="46310"/>
                  <a:pt x="1586307" y="45468"/>
                </a:cubicBezTo>
                <a:cubicBezTo>
                  <a:pt x="1714289" y="44626"/>
                  <a:pt x="1854902" y="154926"/>
                  <a:pt x="1980358" y="161662"/>
                </a:cubicBezTo>
                <a:cubicBezTo>
                  <a:pt x="2105814" y="168398"/>
                  <a:pt x="2277581" y="101039"/>
                  <a:pt x="2339046" y="85883"/>
                </a:cubicBezTo>
              </a:path>
            </a:pathLst>
          </a:custGeom>
          <a:noFill/>
          <a:ln w="44450">
            <a:prstDash val="sysDot"/>
            <a:headEnd type="none" w="lg" len="med"/>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108388CD-1ED9-3BA8-B8E8-369F2F9371E8}"/>
              </a:ext>
            </a:extLst>
          </p:cNvPr>
          <p:cNvSpPr/>
          <p:nvPr/>
        </p:nvSpPr>
        <p:spPr>
          <a:xfrm>
            <a:off x="509357" y="1325457"/>
            <a:ext cx="1369960"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00" i="1" dirty="0">
                <a:solidFill>
                  <a:schemeClr val="accent1"/>
                </a:solidFill>
              </a:rPr>
              <a:t>pos(0)</a:t>
            </a:r>
            <a:r>
              <a:rPr lang="en-US" sz="1000" dirty="0">
                <a:solidFill>
                  <a:schemeClr val="accent1"/>
                </a:solidFill>
              </a:rPr>
              <a:t> = 0.0</a:t>
            </a:r>
          </a:p>
          <a:p>
            <a:pPr algn="ctr"/>
            <a:r>
              <a:rPr lang="en-US" sz="1000" i="1" dirty="0">
                <a:solidFill>
                  <a:schemeClr val="accent1"/>
                </a:solidFill>
              </a:rPr>
              <a:t>vel(0) </a:t>
            </a:r>
            <a:r>
              <a:rPr lang="en-US" sz="1000" dirty="0">
                <a:solidFill>
                  <a:schemeClr val="accent1"/>
                </a:solidFill>
              </a:rPr>
              <a:t>= 0.02</a:t>
            </a:r>
          </a:p>
          <a:p>
            <a:pPr algn="ctr"/>
            <a:r>
              <a:rPr lang="en-US" sz="1000" dirty="0">
                <a:solidFill>
                  <a:schemeClr val="accent1"/>
                </a:solidFill>
              </a:rPr>
              <a:t>action(0) = 1 </a:t>
            </a:r>
          </a:p>
        </p:txBody>
      </p:sp>
      <p:sp>
        <p:nvSpPr>
          <p:cNvPr id="5" name="Hexagon 4">
            <a:extLst>
              <a:ext uri="{FF2B5EF4-FFF2-40B4-BE49-F238E27FC236}">
                <a16:creationId xmlns:a16="http://schemas.microsoft.com/office/drawing/2014/main" id="{6B8D2EE6-E464-9459-717B-F098D86944C5}"/>
              </a:ext>
            </a:extLst>
          </p:cNvPr>
          <p:cNvSpPr/>
          <p:nvPr/>
        </p:nvSpPr>
        <p:spPr>
          <a:xfrm>
            <a:off x="517689" y="2191525"/>
            <a:ext cx="1376061"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00" i="1">
                <a:solidFill>
                  <a:schemeClr val="accent1"/>
                </a:solidFill>
              </a:rPr>
              <a:t>pos(1)</a:t>
            </a:r>
            <a:r>
              <a:rPr lang="en-US" sz="1000">
                <a:solidFill>
                  <a:schemeClr val="accent1"/>
                </a:solidFill>
              </a:rPr>
              <a:t> = 0.02</a:t>
            </a:r>
          </a:p>
          <a:p>
            <a:pPr algn="ctr"/>
            <a:r>
              <a:rPr lang="en-US" sz="1000" i="1">
                <a:solidFill>
                  <a:schemeClr val="accent1"/>
                </a:solidFill>
              </a:rPr>
              <a:t>vel(1) </a:t>
            </a:r>
            <a:r>
              <a:rPr lang="en-US" sz="1000">
                <a:solidFill>
                  <a:schemeClr val="accent1"/>
                </a:solidFill>
              </a:rPr>
              <a:t>= 0.018</a:t>
            </a:r>
          </a:p>
          <a:p>
            <a:pPr algn="ctr"/>
            <a:r>
              <a:rPr lang="en-US" sz="1000">
                <a:solidFill>
                  <a:schemeClr val="accent1"/>
                </a:solidFill>
              </a:rPr>
              <a:t>action(1) = 1  </a:t>
            </a:r>
          </a:p>
        </p:txBody>
      </p:sp>
      <p:sp>
        <p:nvSpPr>
          <p:cNvPr id="7" name="Hexagon 6">
            <a:extLst>
              <a:ext uri="{FF2B5EF4-FFF2-40B4-BE49-F238E27FC236}">
                <a16:creationId xmlns:a16="http://schemas.microsoft.com/office/drawing/2014/main" id="{4EC1A8BE-E729-7543-76DC-D9FC6CF69AF0}"/>
              </a:ext>
            </a:extLst>
          </p:cNvPr>
          <p:cNvSpPr/>
          <p:nvPr/>
        </p:nvSpPr>
        <p:spPr>
          <a:xfrm>
            <a:off x="497973" y="3285722"/>
            <a:ext cx="1392727"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a:solidFill>
                <a:schemeClr val="accent1"/>
              </a:solidFill>
            </a:endParaRPr>
          </a:p>
          <a:p>
            <a:pPr algn="ctr"/>
            <a:r>
              <a:rPr lang="en-US" sz="1000">
                <a:solidFill>
                  <a:schemeClr val="accent1"/>
                </a:solidFill>
              </a:rPr>
              <a:t>pos(n-1) = 0.12</a:t>
            </a:r>
          </a:p>
          <a:p>
            <a:pPr algn="ctr"/>
            <a:r>
              <a:rPr lang="en-US" sz="1000">
                <a:solidFill>
                  <a:schemeClr val="accent1"/>
                </a:solidFill>
              </a:rPr>
              <a:t>vel(n-1) = 0</a:t>
            </a:r>
          </a:p>
          <a:p>
            <a:pPr algn="ctr"/>
            <a:r>
              <a:rPr lang="en-US" sz="1000">
                <a:solidFill>
                  <a:schemeClr val="accent1"/>
                </a:solidFill>
              </a:rPr>
              <a:t>action(n-1) = 1  </a:t>
            </a:r>
          </a:p>
          <a:p>
            <a:pPr algn="ctr"/>
            <a:endParaRPr lang="en-US" sz="1000">
              <a:solidFill>
                <a:schemeClr val="accent1"/>
              </a:solidFill>
            </a:endParaRPr>
          </a:p>
        </p:txBody>
      </p:sp>
      <p:sp>
        <p:nvSpPr>
          <p:cNvPr id="8" name="Hexagon 7">
            <a:extLst>
              <a:ext uri="{FF2B5EF4-FFF2-40B4-BE49-F238E27FC236}">
                <a16:creationId xmlns:a16="http://schemas.microsoft.com/office/drawing/2014/main" id="{C3C4F9C4-9B54-883A-A737-993B8F4FBE23}"/>
              </a:ext>
            </a:extLst>
          </p:cNvPr>
          <p:cNvSpPr/>
          <p:nvPr/>
        </p:nvSpPr>
        <p:spPr>
          <a:xfrm>
            <a:off x="497973" y="4173111"/>
            <a:ext cx="1392727" cy="533525"/>
          </a:xfrm>
          <a:prstGeom prst="hexagon">
            <a:avLst/>
          </a:prstGeom>
          <a:solidFill>
            <a:schemeClr val="bg2">
              <a:alpha val="15000"/>
            </a:schemeClr>
          </a:solidFill>
          <a:ln w="635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i="1" dirty="0">
              <a:solidFill>
                <a:schemeClr val="bg2"/>
              </a:solidFill>
            </a:endParaRPr>
          </a:p>
          <a:p>
            <a:pPr algn="ctr"/>
            <a:r>
              <a:rPr lang="en-US" sz="1000" i="1" dirty="0">
                <a:solidFill>
                  <a:schemeClr val="accent1"/>
                </a:solidFill>
              </a:rPr>
              <a:t>pos(n)</a:t>
            </a:r>
            <a:r>
              <a:rPr lang="en-US" sz="1000" dirty="0">
                <a:solidFill>
                  <a:schemeClr val="accent1"/>
                </a:solidFill>
              </a:rPr>
              <a:t> = 0.11</a:t>
            </a:r>
          </a:p>
          <a:p>
            <a:pPr algn="ctr"/>
            <a:r>
              <a:rPr lang="en-US" sz="1000" i="1" dirty="0">
                <a:solidFill>
                  <a:schemeClr val="accent1"/>
                </a:solidFill>
              </a:rPr>
              <a:t>vel(n) </a:t>
            </a:r>
            <a:r>
              <a:rPr lang="en-US" sz="1000" dirty="0">
                <a:solidFill>
                  <a:schemeClr val="accent1"/>
                </a:solidFill>
              </a:rPr>
              <a:t>= -0.001</a:t>
            </a:r>
          </a:p>
          <a:p>
            <a:pPr algn="ctr"/>
            <a:r>
              <a:rPr lang="en-US" sz="1000" dirty="0">
                <a:solidFill>
                  <a:schemeClr val="accent1"/>
                </a:solidFill>
              </a:rPr>
              <a:t>action(n) = 1  </a:t>
            </a:r>
          </a:p>
          <a:p>
            <a:pPr algn="ctr"/>
            <a:endParaRPr lang="en-US" sz="1000" dirty="0">
              <a:solidFill>
                <a:schemeClr val="accent1"/>
              </a:solidFill>
            </a:endParaRPr>
          </a:p>
        </p:txBody>
      </p:sp>
      <p:cxnSp>
        <p:nvCxnSpPr>
          <p:cNvPr id="9" name="Straight Arrow Connector 8">
            <a:extLst>
              <a:ext uri="{FF2B5EF4-FFF2-40B4-BE49-F238E27FC236}">
                <a16:creationId xmlns:a16="http://schemas.microsoft.com/office/drawing/2014/main" id="{6DA654D6-E641-D7BA-13E9-E608BE051271}"/>
              </a:ext>
            </a:extLst>
          </p:cNvPr>
          <p:cNvCxnSpPr>
            <a:cxnSpLocks/>
          </p:cNvCxnSpPr>
          <p:nvPr/>
        </p:nvCxnSpPr>
        <p:spPr>
          <a:xfrm>
            <a:off x="1194337" y="1851486"/>
            <a:ext cx="0" cy="3325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4B2AC25-3E62-2C95-0F50-2971A43BDF71}"/>
              </a:ext>
            </a:extLst>
          </p:cNvPr>
          <p:cNvCxnSpPr>
            <a:cxnSpLocks/>
          </p:cNvCxnSpPr>
          <p:nvPr/>
        </p:nvCxnSpPr>
        <p:spPr>
          <a:xfrm>
            <a:off x="1194337" y="2717554"/>
            <a:ext cx="0" cy="568168"/>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27583F-EB99-7379-1088-699DC8A7B9EB}"/>
              </a:ext>
            </a:extLst>
          </p:cNvPr>
          <p:cNvCxnSpPr>
            <a:cxnSpLocks/>
          </p:cNvCxnSpPr>
          <p:nvPr/>
        </p:nvCxnSpPr>
        <p:spPr>
          <a:xfrm>
            <a:off x="1194337" y="3839310"/>
            <a:ext cx="0" cy="3338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Hexagon 13">
            <a:extLst>
              <a:ext uri="{FF2B5EF4-FFF2-40B4-BE49-F238E27FC236}">
                <a16:creationId xmlns:a16="http://schemas.microsoft.com/office/drawing/2014/main" id="{36414068-2419-E26A-BD4D-1B97E96BBDE7}"/>
              </a:ext>
            </a:extLst>
          </p:cNvPr>
          <p:cNvSpPr/>
          <p:nvPr/>
        </p:nvSpPr>
        <p:spPr>
          <a:xfrm>
            <a:off x="2174253" y="1299243"/>
            <a:ext cx="1369960"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1000" i="1" dirty="0">
                <a:solidFill>
                  <a:schemeClr val="accent1"/>
                </a:solidFill>
              </a:rPr>
              <a:t>pos(0)</a:t>
            </a:r>
            <a:r>
              <a:rPr lang="en-US" sz="1000" dirty="0">
                <a:solidFill>
                  <a:schemeClr val="accent1"/>
                </a:solidFill>
              </a:rPr>
              <a:t> = 0.0</a:t>
            </a:r>
          </a:p>
          <a:p>
            <a:pPr algn="ctr"/>
            <a:r>
              <a:rPr lang="en-US" sz="1000" i="1" dirty="0">
                <a:solidFill>
                  <a:schemeClr val="accent1"/>
                </a:solidFill>
              </a:rPr>
              <a:t>vel(0) </a:t>
            </a:r>
            <a:r>
              <a:rPr lang="en-US" sz="1000" dirty="0">
                <a:solidFill>
                  <a:schemeClr val="accent1"/>
                </a:solidFill>
              </a:rPr>
              <a:t>= 0.02</a:t>
            </a:r>
          </a:p>
          <a:p>
            <a:pPr algn="ctr"/>
            <a:r>
              <a:rPr lang="en-US" sz="1000" dirty="0">
                <a:solidFill>
                  <a:schemeClr val="accent1"/>
                </a:solidFill>
              </a:rPr>
              <a:t>action(0) = -1 </a:t>
            </a:r>
          </a:p>
        </p:txBody>
      </p:sp>
      <p:sp>
        <p:nvSpPr>
          <p:cNvPr id="15" name="Hexagon 14">
            <a:extLst>
              <a:ext uri="{FF2B5EF4-FFF2-40B4-BE49-F238E27FC236}">
                <a16:creationId xmlns:a16="http://schemas.microsoft.com/office/drawing/2014/main" id="{3935A072-318C-6AC7-3921-0BD5E63336A9}"/>
              </a:ext>
            </a:extLst>
          </p:cNvPr>
          <p:cNvSpPr/>
          <p:nvPr/>
        </p:nvSpPr>
        <p:spPr>
          <a:xfrm>
            <a:off x="2182585" y="2165311"/>
            <a:ext cx="1376061"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i="1">
              <a:solidFill>
                <a:schemeClr val="accent1"/>
              </a:solidFill>
            </a:endParaRPr>
          </a:p>
          <a:p>
            <a:pPr algn="ctr"/>
            <a:r>
              <a:rPr lang="en-US" sz="1000" i="1">
                <a:solidFill>
                  <a:schemeClr val="accent1"/>
                </a:solidFill>
              </a:rPr>
              <a:t>pos(1)</a:t>
            </a:r>
            <a:r>
              <a:rPr lang="en-US" sz="1000">
                <a:solidFill>
                  <a:schemeClr val="accent1"/>
                </a:solidFill>
              </a:rPr>
              <a:t> = -0.01</a:t>
            </a:r>
          </a:p>
          <a:p>
            <a:pPr algn="ctr"/>
            <a:r>
              <a:rPr lang="en-US" sz="1000" i="1">
                <a:solidFill>
                  <a:schemeClr val="accent1"/>
                </a:solidFill>
              </a:rPr>
              <a:t>vel(1) </a:t>
            </a:r>
            <a:r>
              <a:rPr lang="en-US" sz="1000">
                <a:solidFill>
                  <a:schemeClr val="accent1"/>
                </a:solidFill>
              </a:rPr>
              <a:t>= -0.01</a:t>
            </a:r>
          </a:p>
          <a:p>
            <a:pPr algn="ctr"/>
            <a:r>
              <a:rPr lang="en-US" sz="1000">
                <a:solidFill>
                  <a:schemeClr val="accent1"/>
                </a:solidFill>
              </a:rPr>
              <a:t>action(1) = -1  </a:t>
            </a:r>
          </a:p>
          <a:p>
            <a:pPr algn="ctr"/>
            <a:endParaRPr lang="en-US" sz="1000">
              <a:solidFill>
                <a:schemeClr val="accent1"/>
              </a:solidFill>
            </a:endParaRPr>
          </a:p>
        </p:txBody>
      </p:sp>
      <p:sp>
        <p:nvSpPr>
          <p:cNvPr id="16" name="Hexagon 15">
            <a:extLst>
              <a:ext uri="{FF2B5EF4-FFF2-40B4-BE49-F238E27FC236}">
                <a16:creationId xmlns:a16="http://schemas.microsoft.com/office/drawing/2014/main" id="{8D3C7251-5909-9BAE-5614-AC000D58A9A7}"/>
              </a:ext>
            </a:extLst>
          </p:cNvPr>
          <p:cNvSpPr/>
          <p:nvPr/>
        </p:nvSpPr>
        <p:spPr>
          <a:xfrm>
            <a:off x="2162869" y="3259508"/>
            <a:ext cx="1392727" cy="533524"/>
          </a:xfrm>
          <a:prstGeom prst="hexagon">
            <a:avLst/>
          </a:prstGeom>
          <a:noFill/>
          <a:ln w="254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dirty="0">
              <a:solidFill>
                <a:schemeClr val="accent1"/>
              </a:solidFill>
            </a:endParaRPr>
          </a:p>
          <a:p>
            <a:pPr algn="ctr"/>
            <a:endParaRPr lang="en-US" sz="1000" i="1" dirty="0">
              <a:solidFill>
                <a:schemeClr val="accent1"/>
              </a:solidFill>
            </a:endParaRPr>
          </a:p>
          <a:p>
            <a:pPr algn="ctr"/>
            <a:r>
              <a:rPr lang="en-US" sz="1000" i="1" dirty="0">
                <a:solidFill>
                  <a:schemeClr val="accent1"/>
                </a:solidFill>
              </a:rPr>
              <a:t>pos(n-1)</a:t>
            </a:r>
            <a:r>
              <a:rPr lang="en-US" sz="1000" dirty="0">
                <a:solidFill>
                  <a:schemeClr val="accent1"/>
                </a:solidFill>
              </a:rPr>
              <a:t> = 0.58</a:t>
            </a:r>
          </a:p>
          <a:p>
            <a:pPr algn="ctr"/>
            <a:r>
              <a:rPr lang="en-US" sz="1000" i="1" dirty="0">
                <a:solidFill>
                  <a:schemeClr val="accent1"/>
                </a:solidFill>
              </a:rPr>
              <a:t>vel(n-1) </a:t>
            </a:r>
            <a:r>
              <a:rPr lang="en-US" sz="1000" dirty="0">
                <a:solidFill>
                  <a:schemeClr val="accent1"/>
                </a:solidFill>
              </a:rPr>
              <a:t>= 0.05</a:t>
            </a:r>
          </a:p>
          <a:p>
            <a:pPr algn="ctr"/>
            <a:r>
              <a:rPr lang="en-US" sz="1000" dirty="0">
                <a:solidFill>
                  <a:schemeClr val="accent1"/>
                </a:solidFill>
              </a:rPr>
              <a:t>action(n-1) = 1  </a:t>
            </a:r>
          </a:p>
          <a:p>
            <a:pPr algn="ctr"/>
            <a:endParaRPr lang="en-US" sz="1000" dirty="0">
              <a:solidFill>
                <a:schemeClr val="accent1"/>
              </a:solidFill>
            </a:endParaRPr>
          </a:p>
          <a:p>
            <a:pPr algn="ctr"/>
            <a:endParaRPr lang="en-US" sz="1000" dirty="0">
              <a:solidFill>
                <a:schemeClr val="accent1"/>
              </a:solidFill>
            </a:endParaRPr>
          </a:p>
        </p:txBody>
      </p:sp>
      <p:sp>
        <p:nvSpPr>
          <p:cNvPr id="17" name="Hexagon 16">
            <a:extLst>
              <a:ext uri="{FF2B5EF4-FFF2-40B4-BE49-F238E27FC236}">
                <a16:creationId xmlns:a16="http://schemas.microsoft.com/office/drawing/2014/main" id="{1F3DD8B0-6EEA-54DC-7BE9-5932A2B3D253}"/>
              </a:ext>
            </a:extLst>
          </p:cNvPr>
          <p:cNvSpPr/>
          <p:nvPr/>
        </p:nvSpPr>
        <p:spPr>
          <a:xfrm>
            <a:off x="2162869" y="4171967"/>
            <a:ext cx="1392727" cy="533525"/>
          </a:xfrm>
          <a:prstGeom prst="hexagon">
            <a:avLst/>
          </a:prstGeom>
          <a:solidFill>
            <a:srgbClr val="00B050">
              <a:alpha val="14501"/>
            </a:srgbClr>
          </a:solidFill>
          <a:ln w="603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000" i="1" dirty="0">
              <a:solidFill>
                <a:srgbClr val="00B050"/>
              </a:solidFill>
            </a:endParaRPr>
          </a:p>
          <a:p>
            <a:pPr algn="ctr"/>
            <a:r>
              <a:rPr lang="en-US" sz="1000" i="1" dirty="0">
                <a:solidFill>
                  <a:schemeClr val="accent1"/>
                </a:solidFill>
              </a:rPr>
              <a:t>pos(n)</a:t>
            </a:r>
            <a:r>
              <a:rPr lang="en-US" sz="1000" dirty="0">
                <a:solidFill>
                  <a:schemeClr val="accent1"/>
                </a:solidFill>
              </a:rPr>
              <a:t> = 0.6</a:t>
            </a:r>
          </a:p>
          <a:p>
            <a:pPr algn="ctr"/>
            <a:r>
              <a:rPr lang="en-US" sz="1000" i="1" dirty="0">
                <a:solidFill>
                  <a:schemeClr val="accent1"/>
                </a:solidFill>
              </a:rPr>
              <a:t>vel(n) </a:t>
            </a:r>
            <a:r>
              <a:rPr lang="en-US" sz="1000" dirty="0">
                <a:solidFill>
                  <a:schemeClr val="accent1"/>
                </a:solidFill>
              </a:rPr>
              <a:t>= 0.01</a:t>
            </a:r>
          </a:p>
          <a:p>
            <a:pPr algn="ctr"/>
            <a:r>
              <a:rPr lang="en-US" sz="1000" dirty="0">
                <a:solidFill>
                  <a:schemeClr val="accent1"/>
                </a:solidFill>
              </a:rPr>
              <a:t>action(n) = 1  </a:t>
            </a:r>
          </a:p>
          <a:p>
            <a:pPr algn="ctr"/>
            <a:endParaRPr lang="en-US" sz="1000" dirty="0">
              <a:solidFill>
                <a:schemeClr val="accent1"/>
              </a:solidFill>
            </a:endParaRPr>
          </a:p>
        </p:txBody>
      </p:sp>
      <p:cxnSp>
        <p:nvCxnSpPr>
          <p:cNvPr id="18" name="Straight Arrow Connector 17">
            <a:extLst>
              <a:ext uri="{FF2B5EF4-FFF2-40B4-BE49-F238E27FC236}">
                <a16:creationId xmlns:a16="http://schemas.microsoft.com/office/drawing/2014/main" id="{16C9A1E0-6731-4FFC-9164-BABC2190561F}"/>
              </a:ext>
            </a:extLst>
          </p:cNvPr>
          <p:cNvCxnSpPr>
            <a:cxnSpLocks/>
          </p:cNvCxnSpPr>
          <p:nvPr/>
        </p:nvCxnSpPr>
        <p:spPr>
          <a:xfrm>
            <a:off x="2859233" y="1825272"/>
            <a:ext cx="0" cy="3325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9C77CF-8977-0F85-2AA2-D11FD63CA35F}"/>
              </a:ext>
            </a:extLst>
          </p:cNvPr>
          <p:cNvCxnSpPr>
            <a:cxnSpLocks/>
          </p:cNvCxnSpPr>
          <p:nvPr/>
        </p:nvCxnSpPr>
        <p:spPr>
          <a:xfrm>
            <a:off x="2859233" y="2691340"/>
            <a:ext cx="0" cy="568168"/>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E556D3-5E7E-9282-80B4-A912114AF3AE}"/>
              </a:ext>
            </a:extLst>
          </p:cNvPr>
          <p:cNvCxnSpPr>
            <a:cxnSpLocks/>
          </p:cNvCxnSpPr>
          <p:nvPr/>
        </p:nvCxnSpPr>
        <p:spPr>
          <a:xfrm>
            <a:off x="2859233" y="3813096"/>
            <a:ext cx="0" cy="3338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BE35383-B37C-834C-B143-C64E1E3398F0}"/>
              </a:ext>
            </a:extLst>
          </p:cNvPr>
          <p:cNvSpPr txBox="1"/>
          <p:nvPr/>
        </p:nvSpPr>
        <p:spPr>
          <a:xfrm>
            <a:off x="8661176" y="4866501"/>
            <a:ext cx="482824" cy="276999"/>
          </a:xfrm>
          <a:prstGeom prst="rect">
            <a:avLst/>
          </a:prstGeom>
          <a:noFill/>
        </p:spPr>
        <p:txBody>
          <a:bodyPr wrap="none" rtlCol="0">
            <a:spAutoFit/>
          </a:bodyPr>
          <a:lstStyle/>
          <a:p>
            <a:r>
              <a:rPr lang="en-US" sz="1200" dirty="0"/>
              <a:t>8/34</a:t>
            </a:r>
          </a:p>
        </p:txBody>
      </p:sp>
    </p:spTree>
    <p:extLst>
      <p:ext uri="{BB962C8B-B14F-4D97-AF65-F5344CB8AC3E}">
        <p14:creationId xmlns:p14="http://schemas.microsoft.com/office/powerpoint/2010/main" val="288023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7"/>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2"/>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9" grpId="0" animBg="1"/>
      <p:bldP spid="20" grpId="0" animBg="1"/>
      <p:bldP spid="21" grpId="0" animBg="1"/>
      <p:bldP spid="24" grpId="0" animBg="1"/>
      <p:bldP spid="4" grpId="0" animBg="1"/>
      <p:bldP spid="4" grpId="1" animBg="1"/>
      <p:bldP spid="5" grpId="0" animBg="1"/>
      <p:bldP spid="5" grpId="1" animBg="1"/>
      <p:bldP spid="7" grpId="0" animBg="1"/>
      <p:bldP spid="7" grpId="1" animBg="1"/>
      <p:bldP spid="8" grpId="0" animBg="1"/>
      <p:bldP spid="8" grpId="1" animBg="1"/>
      <p:bldP spid="14" grpId="0" animBg="1"/>
      <p:bldP spid="14" grpId="1" animBg="1"/>
      <p:bldP spid="15" grpId="0" animBg="1"/>
      <p:bldP spid="15" grpId="1" animBg="1"/>
      <p:bldP spid="16" grpId="0" animBg="1"/>
      <p:bldP spid="16" grpId="1" animBg="1"/>
      <p:bldP spid="17" grpId="0" animBg="1"/>
      <p:bldP spid="17" grpId="1" animBg="1"/>
    </p:bldLst>
  </p:timing>
</p:sld>
</file>

<file path=ppt/theme/theme1.xml><?xml version="1.0" encoding="utf-8"?>
<a:theme xmlns:a="http://schemas.openxmlformats.org/drawingml/2006/main" name="Academic Research Thesis Defense by Slidesgo">
  <a:themeElements>
    <a:clrScheme name="Custom 4">
      <a:dk1>
        <a:srgbClr val="173C6B"/>
      </a:dk1>
      <a:lt1>
        <a:srgbClr val="FFFFFF"/>
      </a:lt1>
      <a:dk2>
        <a:srgbClr val="FF594D"/>
      </a:dk2>
      <a:lt2>
        <a:srgbClr val="E34F45"/>
      </a:lt2>
      <a:accent1>
        <a:srgbClr val="2A2A2A"/>
      </a:accent1>
      <a:accent2>
        <a:srgbClr val="3F3F3F"/>
      </a:accent2>
      <a:accent3>
        <a:srgbClr val="EDEDED"/>
      </a:accent3>
      <a:accent4>
        <a:srgbClr val="173C6B"/>
      </a:accent4>
      <a:accent5>
        <a:srgbClr val="173C6B"/>
      </a:accent5>
      <a:accent6>
        <a:srgbClr val="173C6B"/>
      </a:accent6>
      <a:hlink>
        <a:srgbClr val="173C6B"/>
      </a:hlink>
      <a:folHlink>
        <a:srgbClr val="173C6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22177130-642f-41d9-9211-74237ad5687d}" enabled="0" method="" siteId="{22177130-642f-41d9-9211-74237ad5687d}" removed="1"/>
</clbl:labelList>
</file>

<file path=docProps/app.xml><?xml version="1.0" encoding="utf-8"?>
<Properties xmlns="http://schemas.openxmlformats.org/officeDocument/2006/extended-properties" xmlns:vt="http://schemas.openxmlformats.org/officeDocument/2006/docPropsVTypes">
  <Template/>
  <TotalTime>8132</TotalTime>
  <Words>3723</Words>
  <Application>Microsoft Macintosh PowerPoint</Application>
  <PresentationFormat>On-screen Show (16:9)</PresentationFormat>
  <Paragraphs>670</Paragraphs>
  <Slides>38</Slides>
  <Notes>38</Notes>
  <HiddenSlides>6</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American Typewriter</vt:lpstr>
      <vt:lpstr>Andale Mono</vt:lpstr>
      <vt:lpstr>Courier New</vt:lpstr>
      <vt:lpstr>Cambria Math</vt:lpstr>
      <vt:lpstr>Helvetica Neue</vt:lpstr>
      <vt:lpstr>Aharoni</vt:lpstr>
      <vt:lpstr>Maven Pro</vt:lpstr>
      <vt:lpstr>Alfa Slab One</vt:lpstr>
      <vt:lpstr>Baloo Tamma 2</vt:lpstr>
      <vt:lpstr>Baloo Bhaijaan</vt:lpstr>
      <vt:lpstr>Maven Pro SemiBold</vt:lpstr>
      <vt:lpstr>Times New Roman</vt:lpstr>
      <vt:lpstr>Roboto Condensed Light</vt:lpstr>
      <vt:lpstr>Maven Pro Medium</vt:lpstr>
      <vt:lpstr>Arial</vt:lpstr>
      <vt:lpstr>Academic Research Thesis Defense by Slidesgo</vt:lpstr>
      <vt:lpstr>Efficient Discovery of Actual Causality using  Abstraction-Refinement  </vt:lpstr>
      <vt:lpstr>Motivation</vt:lpstr>
      <vt:lpstr>Objective</vt:lpstr>
      <vt:lpstr>Applications</vt:lpstr>
      <vt:lpstr>Outline</vt:lpstr>
      <vt:lpstr>Causality</vt:lpstr>
      <vt:lpstr>Causality</vt:lpstr>
      <vt:lpstr>Actual Causality   (Halpern &amp; Pearl)</vt:lpstr>
      <vt:lpstr>Actual Causality</vt:lpstr>
      <vt:lpstr>Actual Causality ( HP Conditions )</vt:lpstr>
      <vt:lpstr>Causal Setting</vt:lpstr>
      <vt:lpstr>Causal Setting</vt:lpstr>
      <vt:lpstr>Causal Setting (Example)</vt:lpstr>
      <vt:lpstr>Transition Systems</vt:lpstr>
      <vt:lpstr>Approach</vt:lpstr>
      <vt:lpstr>Discovery of Actual Cause </vt:lpstr>
      <vt:lpstr>Modified Framework </vt:lpstr>
      <vt:lpstr>Transition Systems</vt:lpstr>
      <vt:lpstr>SMT Constraints</vt:lpstr>
      <vt:lpstr>SMT Based Discovery of Actual Cause </vt:lpstr>
      <vt:lpstr>Complexity of Actual Causality</vt:lpstr>
      <vt:lpstr>Our Idea</vt:lpstr>
      <vt:lpstr>Abstraction-Refinement Algorithm </vt:lpstr>
      <vt:lpstr>Soundness of the Algorithm</vt:lpstr>
      <vt:lpstr>Experiments</vt:lpstr>
      <vt:lpstr>Case Studies  </vt:lpstr>
      <vt:lpstr>Implementation </vt:lpstr>
      <vt:lpstr>Case Study (1): Mountain Car </vt:lpstr>
      <vt:lpstr>Case Study : Lunar Lander</vt:lpstr>
      <vt:lpstr>Case Study : Lunar Lander</vt:lpstr>
      <vt:lpstr>Case Study : F-16 Autopilot Simulator </vt:lpstr>
      <vt:lpstr>Case Study : F-16 Autopilot Simulator </vt:lpstr>
      <vt:lpstr>Case Study : F-16 Autopilot Simulator </vt:lpstr>
      <vt:lpstr>Causal Analysis</vt:lpstr>
      <vt:lpstr>Conclusion</vt:lpstr>
      <vt:lpstr>Summary</vt:lpstr>
      <vt:lpstr>Future Work</vt:lpstr>
      <vt:lpstr>Thanks!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Rafieioskouei, Arshia</cp:lastModifiedBy>
  <cp:revision>27</cp:revision>
  <dcterms:modified xsi:type="dcterms:W3CDTF">2024-09-30T18:39:58Z</dcterms:modified>
</cp:coreProperties>
</file>